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theme/themeOverride1.xml" ContentType="application/vnd.openxmlformats-officedocument.themeOverride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50" r:id="rId1"/>
  </p:sldMasterIdLst>
  <p:notesMasterIdLst>
    <p:notesMasterId r:id="rId18"/>
  </p:notesMasterIdLst>
  <p:handoutMasterIdLst>
    <p:handoutMasterId r:id="rId19"/>
  </p:handoutMasterIdLst>
  <p:sldIdLst>
    <p:sldId id="256" r:id="rId2"/>
    <p:sldId id="386" r:id="rId3"/>
    <p:sldId id="376" r:id="rId4"/>
    <p:sldId id="377" r:id="rId5"/>
    <p:sldId id="401" r:id="rId6"/>
    <p:sldId id="394" r:id="rId7"/>
    <p:sldId id="395" r:id="rId8"/>
    <p:sldId id="378" r:id="rId9"/>
    <p:sldId id="400" r:id="rId10"/>
    <p:sldId id="396" r:id="rId11"/>
    <p:sldId id="397" r:id="rId12"/>
    <p:sldId id="379" r:id="rId13"/>
    <p:sldId id="380" r:id="rId14"/>
    <p:sldId id="382" r:id="rId15"/>
    <p:sldId id="383" r:id="rId16"/>
    <p:sldId id="402" r:id="rId17"/>
  </p:sldIdLst>
  <p:sldSz cx="12192000" cy="685800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4537" userDrawn="1">
          <p15:clr>
            <a:srgbClr val="A4A3A4"/>
          </p15:clr>
        </p15:guide>
        <p15:guide id="3" pos="3842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045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8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БарановаЭВ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99FF66"/>
    <a:srgbClr val="C5D8A0"/>
    <a:srgbClr val="9FBE62"/>
    <a:srgbClr val="B7CE88"/>
    <a:srgbClr val="D7E4BD"/>
    <a:srgbClr val="17375E"/>
    <a:srgbClr val="AADE18"/>
    <a:srgbClr val="66FF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13" autoAdjust="0"/>
    <p:restoredTop sz="98407" autoAdjust="0"/>
  </p:normalViewPr>
  <p:slideViewPr>
    <p:cSldViewPr snapToGrid="0">
      <p:cViewPr>
        <p:scale>
          <a:sx n="75" d="100"/>
          <a:sy n="75" d="100"/>
        </p:scale>
        <p:origin x="-528" y="-798"/>
      </p:cViewPr>
      <p:guideLst>
        <p:guide orient="horz" pos="2160"/>
        <p:guide pos="4537"/>
        <p:guide pos="3842"/>
      </p:guideLst>
    </p:cSldViewPr>
  </p:slideViewPr>
  <p:outlineViewPr>
    <p:cViewPr>
      <p:scale>
        <a:sx n="33" d="100"/>
        <a:sy n="33" d="100"/>
      </p:scale>
      <p:origin x="20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84"/>
    </p:cViewPr>
  </p:sorterViewPr>
  <p:notesViewPr>
    <p:cSldViewPr snapToGrid="0">
      <p:cViewPr varScale="1">
        <p:scale>
          <a:sx n="60" d="100"/>
          <a:sy n="60" d="100"/>
        </p:scale>
        <p:origin x="-1146" y="-84"/>
      </p:cViewPr>
      <p:guideLst>
        <p:guide orient="horz" pos="3045"/>
        <p:guide orient="horz" pos="3128"/>
        <p:guide pos="216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nogradovaNI\Desktop\&#1085;&#1072;%20&#1082;&#1086;&#1083;&#1083;&#1077;&#1075;&#1080;&#1102;\&#1051;&#1080;&#1089;&#1090;%20Microsoft%20Exc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nogradovaNI\Desktop\&#1088;&#1072;&#1089;&#1095;&#1077;&#1090;&#109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nogradovaNI\Desktop\&#1085;&#1072;%20&#1082;&#1086;&#1083;&#1083;&#1077;&#1075;&#1080;&#1102;\&#1051;&#1080;&#1089;&#1090;%20Microsoft%20Exce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nogradovaNI\Desktop\&#1085;&#1072;%20&#1082;&#1086;&#1083;&#1083;&#1077;&#1075;&#1080;&#1102;\&#1051;&#1080;&#1089;&#1090;%20Microsoft%20Excel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nogradovaNI\Desktop\&#1082;&#1086;&#1085;&#1082;&#1091;&#1088;&#1089;%20&#1087;&#1088;&#1077;&#1079;&#1077;&#1085;&#1090;&#1072;&#1094;&#1080;&#1081;\&#1088;&#1072;&#1089;&#1095;&#1077;&#1090;&#1099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nogradovaNI\Desktop\&#1082;&#1086;&#1085;&#1082;&#1091;&#1088;&#1089;%20&#1087;&#1088;&#1077;&#1079;&#1077;&#1085;&#1090;&#1072;&#1094;&#1080;&#1081;\&#1088;&#1072;&#1089;&#1095;&#1077;&#1090;&#1099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nogradovaNI\Desktop\&#1085;&#1072;%20&#1082;&#1086;&#1083;&#1083;&#1077;&#1075;&#1080;&#1102;\&#1051;&#1080;&#1089;&#1090;%20Microsoft%20Excel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VinogradovaNI\Desktop\&#1082;&#1086;&#1085;&#1082;&#1091;&#1088;&#1089;%20&#1087;&#1088;&#1077;&#1079;&#1077;&#1085;&#1090;&#1072;&#1094;&#1080;&#1081;\&#1088;&#1072;&#1089;&#1095;&#1077;&#1090;&#1099;.xlsx" TargetMode="External"/><Relationship Id="rId1" Type="http://schemas.openxmlformats.org/officeDocument/2006/relationships/themeOverride" Target="../theme/themeOverride1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VinogradovaNI\Desktop\&#1051;&#1080;&#1089;&#1090;%20Microsoft%20Excel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08814523184601"/>
          <c:y val="0.11342592592592593"/>
          <c:w val="0.38611111111111113"/>
          <c:h val="0.64351851851851849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2.7097385671365295E-2"/>
                  <c:y val="0.132626711933447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Лист1!$A$4:$A$8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Лист1!$B$4:$B$8</c:f>
              <c:numCache>
                <c:formatCode>General</c:formatCode>
                <c:ptCount val="5"/>
                <c:pt idx="0">
                  <c:v>15</c:v>
                </c:pt>
                <c:pt idx="1">
                  <c:v>30</c:v>
                </c:pt>
                <c:pt idx="2">
                  <c:v>50</c:v>
                </c:pt>
                <c:pt idx="3">
                  <c:v>75</c:v>
                </c:pt>
                <c:pt idx="4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476819772528434"/>
          <c:y val="0.15181794983960339"/>
          <c:w val="0.24726815398075241"/>
          <c:h val="0.59573126275882193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9FBE62"/>
            </a:solidFill>
          </c:spPr>
          <c:invertIfNegative val="0"/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Лист2!$B$2:$B$7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Лист2!$D$2:$D$7</c:f>
              <c:numCache>
                <c:formatCode>General</c:formatCode>
                <c:ptCount val="6"/>
                <c:pt idx="0">
                  <c:v>34</c:v>
                </c:pt>
                <c:pt idx="1">
                  <c:v>46</c:v>
                </c:pt>
                <c:pt idx="2">
                  <c:v>52</c:v>
                </c:pt>
                <c:pt idx="3">
                  <c:v>58</c:v>
                </c:pt>
                <c:pt idx="4">
                  <c:v>64</c:v>
                </c:pt>
                <c:pt idx="5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184064"/>
        <c:axId val="94311168"/>
      </c:barChart>
      <c:catAx>
        <c:axId val="84184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4311168"/>
        <c:crosses val="autoZero"/>
        <c:auto val="1"/>
        <c:lblAlgn val="ctr"/>
        <c:lblOffset val="100"/>
        <c:noMultiLvlLbl val="0"/>
      </c:catAx>
      <c:valAx>
        <c:axId val="943111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41840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invertIfNegative val="0"/>
          <c:dLbls>
            <c:txPr>
              <a:bodyPr/>
              <a:lstStyle/>
              <a:p>
                <a:pPr>
                  <a:defRPr sz="1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Лист1!$A$20:$A$23</c:f>
              <c:strCache>
                <c:ptCount val="4"/>
                <c:pt idx="0">
                  <c:v>Базовое значение</c:v>
                </c:pt>
                <c:pt idx="1">
                  <c:v>2020</c:v>
                </c:pt>
                <c:pt idx="2">
                  <c:v>2022</c:v>
                </c:pt>
                <c:pt idx="3">
                  <c:v>2024</c:v>
                </c:pt>
              </c:strCache>
            </c:strRef>
          </c:cat>
          <c:val>
            <c:numRef>
              <c:f>Лист1!$B$20:$B$23</c:f>
              <c:numCache>
                <c:formatCode>General</c:formatCode>
                <c:ptCount val="4"/>
                <c:pt idx="0">
                  <c:v>7.4</c:v>
                </c:pt>
                <c:pt idx="1">
                  <c:v>14.2</c:v>
                </c:pt>
                <c:pt idx="2">
                  <c:v>21</c:v>
                </c:pt>
                <c:pt idx="3">
                  <c:v>27.7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387200"/>
        <c:axId val="94397184"/>
      </c:barChart>
      <c:catAx>
        <c:axId val="943872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4397184"/>
        <c:crosses val="autoZero"/>
        <c:auto val="1"/>
        <c:lblAlgn val="ctr"/>
        <c:lblOffset val="100"/>
        <c:noMultiLvlLbl val="0"/>
      </c:catAx>
      <c:valAx>
        <c:axId val="943971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438720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1"/>
          <c:order val="0"/>
          <c:spPr>
            <a:solidFill>
              <a:srgbClr val="C5D8A0"/>
            </a:solidFill>
          </c:spPr>
          <c:invertIfNegative val="0"/>
          <c:dLbls>
            <c:txPr>
              <a:bodyPr/>
              <a:lstStyle/>
              <a:p>
                <a:pPr>
                  <a:defRPr sz="1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Лист1!$A$28:$A$31</c:f>
              <c:strCache>
                <c:ptCount val="4"/>
                <c:pt idx="0">
                  <c:v>Базовое 
значение</c:v>
                </c:pt>
                <c:pt idx="1">
                  <c:v>2020</c:v>
                </c:pt>
                <c:pt idx="2">
                  <c:v>2022</c:v>
                </c:pt>
                <c:pt idx="3">
                  <c:v>2024</c:v>
                </c:pt>
              </c:strCache>
            </c:strRef>
          </c:cat>
          <c:val>
            <c:numRef>
              <c:f>Лист1!$B$28:$B$31</c:f>
              <c:numCache>
                <c:formatCode>General</c:formatCode>
                <c:ptCount val="4"/>
                <c:pt idx="0">
                  <c:v>79</c:v>
                </c:pt>
                <c:pt idx="1">
                  <c:v>81</c:v>
                </c:pt>
                <c:pt idx="2">
                  <c:v>83</c:v>
                </c:pt>
                <c:pt idx="3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425472"/>
        <c:axId val="94427008"/>
      </c:barChart>
      <c:catAx>
        <c:axId val="9442547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4427008"/>
        <c:crosses val="autoZero"/>
        <c:auto val="1"/>
        <c:lblAlgn val="ctr"/>
        <c:lblOffset val="100"/>
        <c:noMultiLvlLbl val="0"/>
      </c:catAx>
      <c:valAx>
        <c:axId val="94427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44254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CC3300"/>
            </a:solidFill>
          </c:spPr>
          <c:invertIfNegative val="0"/>
          <c:dLbls>
            <c:dLbl>
              <c:idx val="5"/>
              <c:layout>
                <c:manualLayout>
                  <c:x val="-5.35414733517341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Лист2!$A$9:$F$9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Лист2!$A$11:$F$11</c:f>
              <c:numCache>
                <c:formatCode>General</c:formatCode>
                <c:ptCount val="6"/>
                <c:pt idx="0">
                  <c:v>400</c:v>
                </c:pt>
                <c:pt idx="1">
                  <c:v>450</c:v>
                </c:pt>
                <c:pt idx="2">
                  <c:v>900</c:v>
                </c:pt>
                <c:pt idx="3">
                  <c:v>950</c:v>
                </c:pt>
                <c:pt idx="4">
                  <c:v>1400</c:v>
                </c:pt>
                <c:pt idx="5">
                  <c:v>1850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824896"/>
        <c:axId val="95830784"/>
      </c:barChart>
      <c:catAx>
        <c:axId val="9582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5830784"/>
        <c:crosses val="autoZero"/>
        <c:auto val="1"/>
        <c:lblAlgn val="ctr"/>
        <c:lblOffset val="100"/>
        <c:noMultiLvlLbl val="0"/>
      </c:catAx>
      <c:valAx>
        <c:axId val="958307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58248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77933C"/>
            </a:solidFill>
          </c:spPr>
          <c:invertIfNegative val="0"/>
          <c:dLbls>
            <c:txPr>
              <a:bodyPr/>
              <a:lstStyle/>
              <a:p>
                <a:pPr>
                  <a:defRPr sz="1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Лист2!$A$9:$F$9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Лист2!$A$10:$F$10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871360"/>
        <c:axId val="95872896"/>
      </c:barChart>
      <c:catAx>
        <c:axId val="95871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5872896"/>
        <c:crosses val="autoZero"/>
        <c:auto val="1"/>
        <c:lblAlgn val="ctr"/>
        <c:lblOffset val="100"/>
        <c:noMultiLvlLbl val="0"/>
      </c:catAx>
      <c:valAx>
        <c:axId val="958728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5871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1"/>
          <c:order val="0"/>
          <c:invertIfNegative val="0"/>
          <c:dPt>
            <c:idx val="3"/>
            <c:invertIfNegative val="0"/>
            <c:bubble3D val="0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Лист1!$A$42:$A$45</c:f>
              <c:numCache>
                <c:formatCode>General</c:formatCode>
                <c:ptCount val="4"/>
                <c:pt idx="0">
                  <c:v>2019</c:v>
                </c:pt>
                <c:pt idx="1">
                  <c:v>2021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Лист1!$B$42:$B$45</c:f>
              <c:numCache>
                <c:formatCode>General</c:formatCode>
                <c:ptCount val="4"/>
                <c:pt idx="0">
                  <c:v>4</c:v>
                </c:pt>
                <c:pt idx="1">
                  <c:v>18</c:v>
                </c:pt>
                <c:pt idx="2">
                  <c:v>38</c:v>
                </c:pt>
                <c:pt idx="3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202752"/>
        <c:axId val="80212736"/>
      </c:barChart>
      <c:catAx>
        <c:axId val="802027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0212736"/>
        <c:crosses val="autoZero"/>
        <c:auto val="1"/>
        <c:lblAlgn val="ctr"/>
        <c:lblOffset val="100"/>
        <c:noMultiLvlLbl val="0"/>
      </c:catAx>
      <c:valAx>
        <c:axId val="802127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02027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invertIfNegative val="0"/>
          <c:dLbls>
            <c:txPr>
              <a:bodyPr/>
              <a:lstStyle/>
              <a:p>
                <a:pPr>
                  <a:defRPr sz="1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Лист2!$A$9:$F$9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Лист2!$A$12:$F$12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264576"/>
        <c:axId val="80360576"/>
      </c:barChart>
      <c:catAx>
        <c:axId val="80264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0360576"/>
        <c:crosses val="autoZero"/>
        <c:auto val="1"/>
        <c:lblAlgn val="ctr"/>
        <c:lblOffset val="100"/>
        <c:noMultiLvlLbl val="0"/>
      </c:catAx>
      <c:valAx>
        <c:axId val="803605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026457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A3C167"/>
            </a:solidFill>
          </c:spPr>
          <c:invertIfNegative val="0"/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Лист2!$B$2:$B$7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Лист2!$D$2:$D$7</c:f>
              <c:numCache>
                <c:formatCode>General</c:formatCode>
                <c:ptCount val="6"/>
                <c:pt idx="0">
                  <c:v>4.5</c:v>
                </c:pt>
                <c:pt idx="1">
                  <c:v>4.5</c:v>
                </c:pt>
                <c:pt idx="2">
                  <c:v>4.5999999999999996</c:v>
                </c:pt>
                <c:pt idx="3">
                  <c:v>4.5999999999999996</c:v>
                </c:pt>
                <c:pt idx="4">
                  <c:v>4.7</c:v>
                </c:pt>
                <c:pt idx="5">
                  <c:v>4.7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384768"/>
        <c:axId val="80386304"/>
      </c:barChart>
      <c:catAx>
        <c:axId val="80384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0386304"/>
        <c:crosses val="autoZero"/>
        <c:auto val="1"/>
        <c:lblAlgn val="ctr"/>
        <c:lblOffset val="100"/>
        <c:noMultiLvlLbl val="0"/>
      </c:catAx>
      <c:valAx>
        <c:axId val="803863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038476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652" y="0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7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7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B3AC6DF-2A79-4258-A95C-14D6AD8324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615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652" y="0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083" y="4715479"/>
            <a:ext cx="5437510" cy="4467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B4FF850-78FA-4D5A-A52A-778847184A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4845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06B909-A12E-4202-B5B9-AA49A8407391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10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11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12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13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14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15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16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2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3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4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5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6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7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8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0652" y="9427697"/>
            <a:ext cx="2945450" cy="49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0" tIns="46150" rIns="92300" bIns="46150" anchor="b"/>
          <a:lstStyle/>
          <a:p>
            <a:pPr algn="r"/>
            <a:fld id="{626C0AF5-638A-4054-8FF0-7F4CFAE79DE9}" type="slidenum">
              <a:rPr lang="ru-RU" sz="1200"/>
              <a:pPr algn="r"/>
              <a:t>9</a:t>
            </a:fld>
            <a:endParaRPr lang="ru-RU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1" y="213043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493" indent="0" algn="ctr">
              <a:buNone/>
              <a:defRPr/>
            </a:lvl2pPr>
            <a:lvl3pPr marL="1218987" indent="0" algn="ctr">
              <a:buNone/>
              <a:defRPr/>
            </a:lvl3pPr>
            <a:lvl4pPr marL="1828480" indent="0" algn="ctr">
              <a:buNone/>
              <a:defRPr/>
            </a:lvl4pPr>
            <a:lvl5pPr marL="2437973" indent="0" algn="ctr">
              <a:buNone/>
              <a:defRPr/>
            </a:lvl5pPr>
            <a:lvl6pPr marL="3047467" indent="0" algn="ctr">
              <a:buNone/>
              <a:defRPr/>
            </a:lvl6pPr>
            <a:lvl7pPr marL="3656960" indent="0" algn="ctr">
              <a:buNone/>
              <a:defRPr/>
            </a:lvl7pPr>
            <a:lvl8pPr marL="4266453" indent="0" algn="ctr">
              <a:buNone/>
              <a:defRPr/>
            </a:lvl8pPr>
            <a:lvl9pPr marL="4875947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D6B54-3F61-4CF3-851F-45A4696CD825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E0FAC-DFF5-4C37-8971-F1A2400B7D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A351A-F371-47AF-9785-0FCCB56D184F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A69C5-DC48-45D0-BF9B-9208117BA7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1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2" y="274643"/>
            <a:ext cx="8026399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03EB4-3364-4EDC-98A3-D102395BB048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9E421-0DE1-44FF-A035-9D13A2B7EF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1E4B-0F5F-4665-A0CC-E8EC9D05916C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497B2-772D-4023-84D7-D473E8386A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6" y="4406905"/>
            <a:ext cx="10363200" cy="1362075"/>
          </a:xfrm>
        </p:spPr>
        <p:txBody>
          <a:bodyPr anchor="t"/>
          <a:lstStyle>
            <a:lvl1pPr algn="l">
              <a:defRPr sz="5332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6" y="2906713"/>
            <a:ext cx="10363200" cy="1500187"/>
          </a:xfrm>
        </p:spPr>
        <p:txBody>
          <a:bodyPr anchor="b"/>
          <a:lstStyle>
            <a:lvl1pPr marL="0" indent="0">
              <a:buNone/>
              <a:defRPr sz="2666"/>
            </a:lvl1pPr>
            <a:lvl2pPr marL="609493" indent="0">
              <a:buNone/>
              <a:defRPr sz="2400"/>
            </a:lvl2pPr>
            <a:lvl3pPr marL="1218987" indent="0">
              <a:buNone/>
              <a:defRPr sz="2133"/>
            </a:lvl3pPr>
            <a:lvl4pPr marL="1828480" indent="0">
              <a:buNone/>
              <a:defRPr sz="1866"/>
            </a:lvl4pPr>
            <a:lvl5pPr marL="2437973" indent="0">
              <a:buNone/>
              <a:defRPr sz="1866"/>
            </a:lvl5pPr>
            <a:lvl6pPr marL="3047467" indent="0">
              <a:buNone/>
              <a:defRPr sz="1866"/>
            </a:lvl6pPr>
            <a:lvl7pPr marL="3656960" indent="0">
              <a:buNone/>
              <a:defRPr sz="1866"/>
            </a:lvl7pPr>
            <a:lvl8pPr marL="4266453" indent="0">
              <a:buNone/>
              <a:defRPr sz="1866"/>
            </a:lvl8pPr>
            <a:lvl9pPr marL="4875947" indent="0">
              <a:buNone/>
              <a:defRPr sz="186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72FBE-A342-4B9F-ACD7-8E623D3FF5C9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4FC00-40E4-458D-AD05-801E70F201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1" y="1600205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199"/>
            </a:lvl2pPr>
            <a:lvl3pPr>
              <a:defRPr sz="2666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1" y="1600205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199"/>
            </a:lvl2pPr>
            <a:lvl3pPr>
              <a:defRPr sz="2666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9F471-62BB-4333-B0E0-2BD9E107D6BC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A6127-1D2B-4715-AF84-0F5BAC7016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8" cy="639762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93" indent="0">
              <a:buNone/>
              <a:defRPr sz="2666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33" b="1"/>
            </a:lvl4pPr>
            <a:lvl5pPr marL="2437973" indent="0">
              <a:buNone/>
              <a:defRPr sz="2133" b="1"/>
            </a:lvl5pPr>
            <a:lvl6pPr marL="3047467" indent="0">
              <a:buNone/>
              <a:defRPr sz="2133" b="1"/>
            </a:lvl6pPr>
            <a:lvl7pPr marL="3656960" indent="0">
              <a:buNone/>
              <a:defRPr sz="2133" b="1"/>
            </a:lvl7pPr>
            <a:lvl8pPr marL="4266453" indent="0">
              <a:buNone/>
              <a:defRPr sz="2133" b="1"/>
            </a:lvl8pPr>
            <a:lvl9pPr marL="4875947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8" cy="3951288"/>
          </a:xfrm>
        </p:spPr>
        <p:txBody>
          <a:bodyPr/>
          <a:lstStyle>
            <a:lvl1pPr>
              <a:defRPr sz="3199"/>
            </a:lvl1pPr>
            <a:lvl2pPr>
              <a:defRPr sz="2666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1" y="1535113"/>
            <a:ext cx="5389033" cy="639762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93" indent="0">
              <a:buNone/>
              <a:defRPr sz="2666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33" b="1"/>
            </a:lvl4pPr>
            <a:lvl5pPr marL="2437973" indent="0">
              <a:buNone/>
              <a:defRPr sz="2133" b="1"/>
            </a:lvl5pPr>
            <a:lvl6pPr marL="3047467" indent="0">
              <a:buNone/>
              <a:defRPr sz="2133" b="1"/>
            </a:lvl6pPr>
            <a:lvl7pPr marL="3656960" indent="0">
              <a:buNone/>
              <a:defRPr sz="2133" b="1"/>
            </a:lvl7pPr>
            <a:lvl8pPr marL="4266453" indent="0">
              <a:buNone/>
              <a:defRPr sz="2133" b="1"/>
            </a:lvl8pPr>
            <a:lvl9pPr marL="4875947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1" y="2174875"/>
            <a:ext cx="5389033" cy="3951288"/>
          </a:xfrm>
        </p:spPr>
        <p:txBody>
          <a:bodyPr/>
          <a:lstStyle>
            <a:lvl1pPr>
              <a:defRPr sz="3199"/>
            </a:lvl1pPr>
            <a:lvl2pPr>
              <a:defRPr sz="2666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74CBE-5DE3-4F2F-91A8-94E4C7AD8D73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40FB-3978-453C-9EA6-4B4D26F0FC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3CD52-05CB-456F-8882-BE4010A6FA65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9682F-536C-4E12-9DD5-23251CA590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3355C-F6E7-4FD8-9A2F-6DD7C60ED9C3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22EF4-1242-4F83-8B32-EDCAE45C01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5" cy="1162050"/>
          </a:xfrm>
        </p:spPr>
        <p:txBody>
          <a:bodyPr anchor="b"/>
          <a:lstStyle>
            <a:lvl1pPr algn="l">
              <a:defRPr sz="2666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4266"/>
            </a:lvl1pPr>
            <a:lvl2pPr>
              <a:defRPr sz="3733"/>
            </a:lvl2pPr>
            <a:lvl3pPr>
              <a:defRPr sz="3199"/>
            </a:lvl3pPr>
            <a:lvl4pPr>
              <a:defRPr sz="2666"/>
            </a:lvl4pPr>
            <a:lvl5pPr>
              <a:defRPr sz="2666"/>
            </a:lvl5pPr>
            <a:lvl6pPr>
              <a:defRPr sz="2666"/>
            </a:lvl6pPr>
            <a:lvl7pPr>
              <a:defRPr sz="2666"/>
            </a:lvl7pPr>
            <a:lvl8pPr>
              <a:defRPr sz="2666"/>
            </a:lvl8pPr>
            <a:lvl9pPr>
              <a:defRPr sz="266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5" cy="4691063"/>
          </a:xfrm>
        </p:spPr>
        <p:txBody>
          <a:bodyPr/>
          <a:lstStyle>
            <a:lvl1pPr marL="0" indent="0">
              <a:buNone/>
              <a:defRPr sz="1866"/>
            </a:lvl1pPr>
            <a:lvl2pPr marL="609493" indent="0">
              <a:buNone/>
              <a:defRPr sz="1600"/>
            </a:lvl2pPr>
            <a:lvl3pPr marL="1218987" indent="0">
              <a:buNone/>
              <a:defRPr sz="1333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1B6BB-AB87-41B3-B427-1796E0875374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09878-4BB2-48FB-B231-050E9C9DA9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</p:spPr>
        <p:txBody>
          <a:bodyPr anchor="b"/>
          <a:lstStyle>
            <a:lvl1pPr algn="l">
              <a:defRPr sz="2666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4266"/>
            </a:lvl1pPr>
            <a:lvl2pPr marL="609493" indent="0">
              <a:buNone/>
              <a:defRPr sz="3733"/>
            </a:lvl2pPr>
            <a:lvl3pPr marL="1218987" indent="0">
              <a:buNone/>
              <a:defRPr sz="3199"/>
            </a:lvl3pPr>
            <a:lvl4pPr marL="1828480" indent="0">
              <a:buNone/>
              <a:defRPr sz="2666"/>
            </a:lvl4pPr>
            <a:lvl5pPr marL="2437973" indent="0">
              <a:buNone/>
              <a:defRPr sz="2666"/>
            </a:lvl5pPr>
            <a:lvl6pPr marL="3047467" indent="0">
              <a:buNone/>
              <a:defRPr sz="2666"/>
            </a:lvl6pPr>
            <a:lvl7pPr marL="3656960" indent="0">
              <a:buNone/>
              <a:defRPr sz="2666"/>
            </a:lvl7pPr>
            <a:lvl8pPr marL="4266453" indent="0">
              <a:buNone/>
              <a:defRPr sz="2666"/>
            </a:lvl8pPr>
            <a:lvl9pPr marL="4875947" indent="0">
              <a:buNone/>
              <a:defRPr sz="2666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</p:spPr>
        <p:txBody>
          <a:bodyPr/>
          <a:lstStyle>
            <a:lvl1pPr marL="0" indent="0">
              <a:buNone/>
              <a:defRPr sz="1866"/>
            </a:lvl1pPr>
            <a:lvl2pPr marL="609493" indent="0">
              <a:buNone/>
              <a:defRPr sz="1600"/>
            </a:lvl2pPr>
            <a:lvl3pPr marL="1218987" indent="0">
              <a:buNone/>
              <a:defRPr sz="1333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4F345-9577-456B-B059-CE763D107B2B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7ABC3-BC3D-4BE2-9729-44701FC26D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1" y="6245225"/>
            <a:ext cx="284480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612D91F-81B4-4D99-94F5-BF96ABD3DFCC}" type="datetime1">
              <a:rPr lang="ru-RU" smtClean="0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1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0F82F95-DA4D-4799-A38A-F25AB182E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  <p:sldLayoutId id="2147484072" r:id="rId10"/>
    <p:sldLayoutId id="2147484073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6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6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6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6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6">
          <a:solidFill>
            <a:schemeClr val="tx2"/>
          </a:solidFill>
          <a:latin typeface="Arial" pitchFamily="34" charset="0"/>
        </a:defRPr>
      </a:lvl5pPr>
      <a:lvl6pPr marL="609493" algn="ctr" rtl="0" fontAlgn="base">
        <a:spcBef>
          <a:spcPct val="0"/>
        </a:spcBef>
        <a:spcAft>
          <a:spcPct val="0"/>
        </a:spcAft>
        <a:defRPr sz="5866">
          <a:solidFill>
            <a:schemeClr val="tx2"/>
          </a:solidFill>
          <a:latin typeface="Arial" pitchFamily="34" charset="0"/>
        </a:defRPr>
      </a:lvl6pPr>
      <a:lvl7pPr marL="1218987" algn="ctr" rtl="0" fontAlgn="base">
        <a:spcBef>
          <a:spcPct val="0"/>
        </a:spcBef>
        <a:spcAft>
          <a:spcPct val="0"/>
        </a:spcAft>
        <a:defRPr sz="5866">
          <a:solidFill>
            <a:schemeClr val="tx2"/>
          </a:solidFill>
          <a:latin typeface="Arial" pitchFamily="34" charset="0"/>
        </a:defRPr>
      </a:lvl7pPr>
      <a:lvl8pPr marL="1828480" algn="ctr" rtl="0" fontAlgn="base">
        <a:spcBef>
          <a:spcPct val="0"/>
        </a:spcBef>
        <a:spcAft>
          <a:spcPct val="0"/>
        </a:spcAft>
        <a:defRPr sz="5866">
          <a:solidFill>
            <a:schemeClr val="tx2"/>
          </a:solidFill>
          <a:latin typeface="Arial" pitchFamily="34" charset="0"/>
        </a:defRPr>
      </a:lvl8pPr>
      <a:lvl9pPr marL="2437973" algn="ctr" rtl="0" fontAlgn="base">
        <a:spcBef>
          <a:spcPct val="0"/>
        </a:spcBef>
        <a:spcAft>
          <a:spcPct val="0"/>
        </a:spcAft>
        <a:defRPr sz="5866">
          <a:solidFill>
            <a:schemeClr val="tx2"/>
          </a:solidFill>
          <a:latin typeface="Arial" pitchFamily="34" charset="0"/>
        </a:defRPr>
      </a:lvl9pPr>
    </p:titleStyle>
    <p:bodyStyle>
      <a:lvl1pPr marL="457120" indent="-457120" algn="l" rtl="0" eaLnBrk="0" fontAlgn="base" hangingPunct="0">
        <a:spcBef>
          <a:spcPct val="20000"/>
        </a:spcBef>
        <a:spcAft>
          <a:spcPct val="0"/>
        </a:spcAft>
        <a:buChar char="•"/>
        <a:defRPr sz="4266">
          <a:solidFill>
            <a:schemeClr val="tx1"/>
          </a:solidFill>
          <a:latin typeface="+mn-lt"/>
          <a:ea typeface="+mn-ea"/>
          <a:cs typeface="+mn-cs"/>
        </a:defRPr>
      </a:lvl1pPr>
      <a:lvl2pPr marL="990427" indent="-380933" algn="l" rtl="0" eaLnBrk="0" fontAlgn="base" hangingPunct="0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+mn-lt"/>
        </a:defRPr>
      </a:lvl2pPr>
      <a:lvl3pPr marL="1523733" indent="-304747" algn="l" rtl="0" eaLnBrk="0" fontAlgn="base" hangingPunct="0">
        <a:spcBef>
          <a:spcPct val="20000"/>
        </a:spcBef>
        <a:spcAft>
          <a:spcPct val="0"/>
        </a:spcAft>
        <a:buChar char="•"/>
        <a:defRPr sz="3199">
          <a:solidFill>
            <a:schemeClr val="tx1"/>
          </a:solidFill>
          <a:latin typeface="+mn-lt"/>
        </a:defRPr>
      </a:lvl3pPr>
      <a:lvl4pPr marL="2133227" indent="-304747" algn="l" rtl="0" eaLnBrk="0" fontAlgn="base" hangingPunct="0">
        <a:spcBef>
          <a:spcPct val="20000"/>
        </a:spcBef>
        <a:spcAft>
          <a:spcPct val="0"/>
        </a:spcAft>
        <a:buChar char="–"/>
        <a:defRPr sz="2666">
          <a:solidFill>
            <a:schemeClr val="tx1"/>
          </a:solidFill>
          <a:latin typeface="+mn-lt"/>
        </a:defRPr>
      </a:lvl4pPr>
      <a:lvl5pPr marL="2742720" indent="-304747" algn="l" rtl="0" eaLnBrk="0" fontAlgn="base" hangingPunct="0">
        <a:spcBef>
          <a:spcPct val="20000"/>
        </a:spcBef>
        <a:spcAft>
          <a:spcPct val="0"/>
        </a:spcAft>
        <a:buChar char="»"/>
        <a:defRPr sz="2666">
          <a:solidFill>
            <a:schemeClr val="tx1"/>
          </a:solidFill>
          <a:latin typeface="+mn-lt"/>
        </a:defRPr>
      </a:lvl5pPr>
      <a:lvl6pPr marL="3352213" indent="-304747" algn="l" rtl="0" fontAlgn="base">
        <a:spcBef>
          <a:spcPct val="20000"/>
        </a:spcBef>
        <a:spcAft>
          <a:spcPct val="0"/>
        </a:spcAft>
        <a:buChar char="»"/>
        <a:defRPr sz="2666">
          <a:solidFill>
            <a:schemeClr val="tx1"/>
          </a:solidFill>
          <a:latin typeface="+mn-lt"/>
        </a:defRPr>
      </a:lvl6pPr>
      <a:lvl7pPr marL="3961707" indent="-304747" algn="l" rtl="0" fontAlgn="base">
        <a:spcBef>
          <a:spcPct val="20000"/>
        </a:spcBef>
        <a:spcAft>
          <a:spcPct val="0"/>
        </a:spcAft>
        <a:buChar char="»"/>
        <a:defRPr sz="2666">
          <a:solidFill>
            <a:schemeClr val="tx1"/>
          </a:solidFill>
          <a:latin typeface="+mn-lt"/>
        </a:defRPr>
      </a:lvl7pPr>
      <a:lvl8pPr marL="4571200" indent="-304747" algn="l" rtl="0" fontAlgn="base">
        <a:spcBef>
          <a:spcPct val="20000"/>
        </a:spcBef>
        <a:spcAft>
          <a:spcPct val="0"/>
        </a:spcAft>
        <a:buChar char="»"/>
        <a:defRPr sz="2666">
          <a:solidFill>
            <a:schemeClr val="tx1"/>
          </a:solidFill>
          <a:latin typeface="+mn-lt"/>
        </a:defRPr>
      </a:lvl8pPr>
      <a:lvl9pPr marL="5180693" indent="-304747" algn="l" rtl="0" fontAlgn="base">
        <a:spcBef>
          <a:spcPct val="20000"/>
        </a:spcBef>
        <a:spcAft>
          <a:spcPct val="0"/>
        </a:spcAft>
        <a:buChar char="»"/>
        <a:defRPr sz="2666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image" Target="../media/image1.png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18.png"/><Relationship Id="rId4" Type="http://schemas.openxmlformats.org/officeDocument/2006/relationships/image" Target="../media/image2.png"/><Relationship Id="rId9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8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4.pn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14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-1042569"/>
            <a:ext cx="246243" cy="410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866"/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77036"/>
            <a:ext cx="720000" cy="8864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433668" y="1972594"/>
            <a:ext cx="107075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НАЦИОНАЛЬНЫЙ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«ОБРАЗОВАНИЕ»</a:t>
            </a:r>
          </a:p>
          <a:p>
            <a:pPr algn="ctr">
              <a:defRPr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НАЦИОНАЛЬНЫЙ ПРОЕКТ «ДЕМОГРАФИЯ»</a:t>
            </a:r>
          </a:p>
          <a:p>
            <a:pPr algn="ctr"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РЕАЛИЗАЦИЯ РЕГИОНАЛЬНЫХ ПРОЕКТОВ</a:t>
            </a:r>
          </a:p>
          <a:p>
            <a:pPr algn="ctr"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ТВЕРСКОЙ ОБЛАСТИ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5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2057613" y="6092825"/>
            <a:ext cx="86423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kumimoji="0" lang="ru-RU" altLang="ru-RU" sz="1800" b="1" dirty="0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г. Тверь</a:t>
            </a:r>
          </a:p>
          <a:p>
            <a:pPr algn="ctr" eaLnBrk="1" hangingPunct="1">
              <a:defRPr/>
            </a:pPr>
            <a:r>
              <a:rPr kumimoji="0" lang="ru-RU" altLang="ru-RU" sz="1800" b="1" dirty="0" smtClean="0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 апреля </a:t>
            </a:r>
            <a:r>
              <a:rPr kumimoji="0" lang="ru-RU" altLang="ru-RU" sz="1800" b="1" dirty="0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2019 года </a:t>
            </a:r>
          </a:p>
        </p:txBody>
      </p:sp>
      <p:sp>
        <p:nvSpPr>
          <p:cNvPr id="12" name="Заголовок 1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065368" y="403189"/>
            <a:ext cx="5383212" cy="549275"/>
          </a:xfrm>
          <a:prstGeom prst="rect">
            <a:avLst/>
          </a:prstGeom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kumimoji="0" lang="ru-RU" altLang="ru-RU" sz="2000" b="1" dirty="0" smtClean="0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ТВЕРСКОЙ ОБЛАСТИ</a:t>
            </a:r>
            <a:endParaRPr kumimoji="0" lang="ru-RU" altLang="ru-RU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647" y="1903429"/>
            <a:ext cx="666621" cy="685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646" y="2571007"/>
            <a:ext cx="666621" cy="676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542361" y="2219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РЕГИОНАЛЬНЫЙ ПРОЕКТ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«ПОДДЕРЖКА СЕМЕЙ, ИМЕЮЩИХ ДЕТЕЙ»</a:t>
            </a:r>
          </a:p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ЦЕЛЕВЫЕ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ПОКАЗАТЕЛИ И ОСНОВНЫЕ РЕЗУЛЬТАТЫ </a:t>
            </a: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endParaRPr 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4892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8651" y="387606"/>
            <a:ext cx="657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8"/>
          <p:cNvSpPr txBox="1">
            <a:spLocks noChangeArrowheads="1"/>
          </p:cNvSpPr>
          <p:nvPr/>
        </p:nvSpPr>
        <p:spPr bwMode="auto">
          <a:xfrm>
            <a:off x="1708944" y="1605539"/>
            <a:ext cx="5314156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Родителям детей, получающих дошкольное образование в семье, а также гражданам, желающим принять на воспитание в свои семьи детей, оставшихся без попечения родителей, окажут              тысяч услуг психолого-педагогической, методической помощи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 концу 2024 года: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9"/>
          <p:cNvSpPr txBox="1">
            <a:spLocks noChangeArrowheads="1"/>
          </p:cNvSpPr>
          <p:nvPr/>
        </p:nvSpPr>
        <p:spPr bwMode="auto">
          <a:xfrm>
            <a:off x="2611985" y="2701425"/>
            <a:ext cx="697159" cy="400110"/>
          </a:xfrm>
          <a:prstGeom prst="rect">
            <a:avLst/>
          </a:prstGeom>
          <a:solidFill>
            <a:srgbClr val="C5D8A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27,7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2388792"/>
              </p:ext>
            </p:extLst>
          </p:nvPr>
        </p:nvGraphicFramePr>
        <p:xfrm>
          <a:off x="6814577" y="1605539"/>
          <a:ext cx="4572000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4" name="Диаграмма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925555"/>
              </p:ext>
            </p:extLst>
          </p:nvPr>
        </p:nvGraphicFramePr>
        <p:xfrm>
          <a:off x="1653960" y="4178300"/>
          <a:ext cx="5254840" cy="2527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5" name="TextBox 18"/>
          <p:cNvSpPr txBox="1">
            <a:spLocks noChangeArrowheads="1"/>
          </p:cNvSpPr>
          <p:nvPr/>
        </p:nvSpPr>
        <p:spPr bwMode="auto">
          <a:xfrm>
            <a:off x="6783388" y="4844039"/>
            <a:ext cx="464922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оля граждан, положительно оценивших качество услуг психолого-педагогической, методической и консультативной помощи,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15164" y="1609981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15164" y="4417824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02400" y="933342"/>
            <a:ext cx="4597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ru-RU" sz="1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Ответственные исполнители – </a:t>
            </a:r>
          </a:p>
          <a:p>
            <a:pPr algn="r"/>
            <a:r>
              <a:rPr lang="ru-RU" sz="1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Милютина Л.А., </a:t>
            </a:r>
            <a:r>
              <a:rPr lang="ru-RU" sz="18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Пугина</a:t>
            </a:r>
            <a:r>
              <a:rPr lang="ru-RU" sz="1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О.А. (тел. 35-95-21) </a:t>
            </a:r>
          </a:p>
        </p:txBody>
      </p:sp>
    </p:spTree>
    <p:extLst>
      <p:ext uri="{BB962C8B-B14F-4D97-AF65-F5344CB8AC3E}">
        <p14:creationId xmlns:p14="http://schemas.microsoft.com/office/powerpoint/2010/main" val="2619571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542361" y="1076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РЕГИОНАЛЬНЫЙ ПРОЕКТ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«ЦИФРОВАЯ ОБРАЗОВАТЕЛЬНАЯ СРЕДА»</a:t>
            </a:r>
          </a:p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ЦЕЛЕВЫЕ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ПОКАЗАТЕЛИ И ОСНОВНЫЕ РЕЗУЛЬТАТЫ </a:t>
            </a: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endParaRPr 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4638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3251" y="222506"/>
            <a:ext cx="657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7"/>
          <p:cNvSpPr txBox="1">
            <a:spLocks noChangeArrowheads="1"/>
          </p:cNvSpPr>
          <p:nvPr/>
        </p:nvSpPr>
        <p:spPr bwMode="auto">
          <a:xfrm>
            <a:off x="1623085" y="1180467"/>
            <a:ext cx="7997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Будет создана сеть центров цифрового образования детей «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-куб»*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540" y="1455465"/>
            <a:ext cx="2800633" cy="48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548" y="1626181"/>
            <a:ext cx="2784645" cy="30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4" name="Диаграмма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8142013"/>
              </p:ext>
            </p:extLst>
          </p:nvPr>
        </p:nvGraphicFramePr>
        <p:xfrm>
          <a:off x="6549277" y="1663488"/>
          <a:ext cx="4743986" cy="1828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5" name="Диаграмма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5513982"/>
              </p:ext>
            </p:extLst>
          </p:nvPr>
        </p:nvGraphicFramePr>
        <p:xfrm>
          <a:off x="1707461" y="1511881"/>
          <a:ext cx="4520021" cy="1981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3" y="3688343"/>
            <a:ext cx="1107144" cy="843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6"/>
          <p:cNvSpPr txBox="1">
            <a:spLocks noChangeArrowheads="1"/>
          </p:cNvSpPr>
          <p:nvPr/>
        </p:nvSpPr>
        <p:spPr bwMode="auto">
          <a:xfrm>
            <a:off x="2114298" y="3618796"/>
            <a:ext cx="943296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бразовательных организаций будут обеспечены Интернет-соединением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 скоростью соединения не менее 100 Мб/с для образовательных организаций, расположенных в городах, 50 Мб/с –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для образовательных организаций, расположенных 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сельской местности и ПГТ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3"/>
          <p:cNvSpPr txBox="1">
            <a:spLocks noChangeArrowheads="1"/>
          </p:cNvSpPr>
          <p:nvPr/>
        </p:nvSpPr>
        <p:spPr bwMode="auto">
          <a:xfrm>
            <a:off x="1133518" y="4597632"/>
            <a:ext cx="1342982" cy="430887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Для 90 %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5"/>
          <p:cNvSpPr txBox="1">
            <a:spLocks noChangeArrowheads="1"/>
          </p:cNvSpPr>
          <p:nvPr/>
        </p:nvSpPr>
        <p:spPr bwMode="auto">
          <a:xfrm>
            <a:off x="2476499" y="4491269"/>
            <a:ext cx="90453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бучающихся будет сформирован цифровой образовательный профиль и индивидуальный план обучения с использованием федеральной информационно-сервисной платформы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738" y="5189769"/>
            <a:ext cx="1008182" cy="764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TextBox 5"/>
          <p:cNvSpPr txBox="1">
            <a:spLocks noChangeArrowheads="1"/>
          </p:cNvSpPr>
          <p:nvPr/>
        </p:nvSpPr>
        <p:spPr bwMode="auto">
          <a:xfrm>
            <a:off x="2146299" y="5088169"/>
            <a:ext cx="904536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едагогических работников общего образования пройдет повышение квалификации в рамках периодической аттестации в цифровой форме с использованием информационного ресурса «одного окна»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33517" y="6027726"/>
            <a:ext cx="10059733" cy="777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buFont typeface="Arial" charset="0"/>
              <a:buNone/>
              <a:defRPr/>
            </a:pPr>
            <a:r>
              <a:rPr lang="ru-RU" alt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РЕСУРСЫ ДОСТИЖЕНИЯ ПОКАЗАТЕЛЕЙ ДЛЯ ЮРИДИЧЕСКИХ ЛИЦ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  <a:defRPr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  <a:sym typeface="Arial" pitchFamily="34" charset="0"/>
              </a:rPr>
              <a:t>Инновационные </a:t>
            </a:r>
            <a:r>
              <a:rPr lang="ru-RU" altLang="ru-RU" sz="1800" dirty="0">
                <a:latin typeface="Times New Roman" pitchFamily="18" charset="0"/>
                <a:cs typeface="Times New Roman" pitchFamily="18" charset="0"/>
                <a:sym typeface="Arial" pitchFamily="34" charset="0"/>
              </a:rPr>
              <a:t>практики внедрения цифровых технологий в образовательный процесс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         (срок приема документации – до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18.04.2019)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7"/>
          <p:cNvSpPr txBox="1">
            <a:spLocks noChangeArrowheads="1"/>
          </p:cNvSpPr>
          <p:nvPr/>
        </p:nvSpPr>
        <p:spPr bwMode="auto">
          <a:xfrm>
            <a:off x="1750085" y="3326767"/>
            <a:ext cx="444751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* - 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размещены </a:t>
            </a:r>
            <a:r>
              <a:rPr lang="ru-RU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методические рекомендации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54814" y="1197514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7329" y="3921195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53463" y="4608387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53463" y="5367062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502400" y="666642"/>
            <a:ext cx="4597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ru-RU" sz="1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Ответственные исполнители – </a:t>
            </a:r>
          </a:p>
          <a:p>
            <a:pPr algn="r"/>
            <a:r>
              <a:rPr lang="ru-RU" sz="1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Корогод Е.Е., Пищулин М.В. (тел</a:t>
            </a:r>
            <a:r>
              <a:rPr lang="ru-RU" sz="1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 35-95-21) </a:t>
            </a:r>
          </a:p>
        </p:txBody>
      </p:sp>
    </p:spTree>
    <p:extLst>
      <p:ext uri="{BB962C8B-B14F-4D97-AF65-F5344CB8AC3E}">
        <p14:creationId xmlns:p14="http://schemas.microsoft.com/office/powerpoint/2010/main" val="284193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542361" y="2219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РЕГИОНАЛЬНЫЙ ПРОЕКТ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«УЧИТЕЛЬ БУДУЩЕГО»</a:t>
            </a:r>
          </a:p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ЦЕЛЕВЫЕ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ПОКАЗАТЕЛИ И ОСНОВНЫЕ РЕЗУЛЬТАТЫ </a:t>
            </a: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endParaRPr 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748" y="2971768"/>
            <a:ext cx="1120747" cy="852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202184" y="3050721"/>
            <a:ext cx="93929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педагогических работников систем общего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дополнительного образования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пройдут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добровольную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независимую оценку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профессиональной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квалификации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 концу 2024 года </a:t>
            </a:r>
          </a:p>
        </p:txBody>
      </p: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731" y="3874399"/>
            <a:ext cx="1127097" cy="855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250286" y="3913092"/>
            <a:ext cx="87338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чителей общеобразовательных организаций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будут вовлечены в национальную систему профессионального роста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педагогических работников (%):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3"/>
          <p:cNvSpPr txBox="1">
            <a:spLocks noChangeArrowheads="1"/>
          </p:cNvSpPr>
          <p:nvPr/>
        </p:nvSpPr>
        <p:spPr bwMode="auto">
          <a:xfrm>
            <a:off x="1332687" y="1547144"/>
            <a:ext cx="90548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удет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введена национальная система учительского роста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педагогов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концу 2020 года </a:t>
            </a:r>
          </a:p>
        </p:txBody>
      </p:sp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503" y="2027296"/>
            <a:ext cx="1144586" cy="868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Box 35"/>
          <p:cNvSpPr txBox="1">
            <a:spLocks noChangeArrowheads="1"/>
          </p:cNvSpPr>
          <p:nvPr/>
        </p:nvSpPr>
        <p:spPr bwMode="auto">
          <a:xfrm>
            <a:off x="2291524" y="2120578"/>
            <a:ext cx="8778291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учителей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возрасте до 35 лет будут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вовлечены в различные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формы поддержки 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сопровождения в первые три года работы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 концу 2024 года</a:t>
            </a:r>
          </a:p>
        </p:txBody>
      </p:sp>
      <p:sp>
        <p:nvSpPr>
          <p:cNvPr id="46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4638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3251" y="387606"/>
            <a:ext cx="657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2" name="Диаграмма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3866885"/>
              </p:ext>
            </p:extLst>
          </p:nvPr>
        </p:nvGraphicFramePr>
        <p:xfrm>
          <a:off x="2815345" y="4729568"/>
          <a:ext cx="6692900" cy="206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907096" y="1546251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95424" y="2258968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07096" y="3213249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95424" y="4079217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502400" y="819042"/>
            <a:ext cx="4597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ru-RU" sz="1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Ответственный исполнитель – </a:t>
            </a:r>
          </a:p>
          <a:p>
            <a:pPr algn="r"/>
            <a:r>
              <a:rPr lang="ru-RU" sz="1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Брусова О.А. (тел</a:t>
            </a:r>
            <a:r>
              <a:rPr lang="ru-RU" sz="1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58-75-92) </a:t>
            </a:r>
            <a:endParaRPr lang="ru-RU" sz="180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49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542361" y="1330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РЕГИОНАЛЬНЫЙ ПРОЕКТ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«МОЛОДЫЕ ПРОФЕССИОНАЛЫ»</a:t>
            </a:r>
          </a:p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ЦЕЛЕВЫЕ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ПОКАЗАТЕЛИ И ОСНОВНЫЕ РЕЗУЛЬТАТЫ </a:t>
            </a: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853" y="3959953"/>
            <a:ext cx="1158753" cy="888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TextBox 15"/>
          <p:cNvSpPr txBox="1">
            <a:spLocks noChangeArrowheads="1"/>
          </p:cNvSpPr>
          <p:nvPr/>
        </p:nvSpPr>
        <p:spPr bwMode="auto">
          <a:xfrm>
            <a:off x="1643586" y="1187259"/>
            <a:ext cx="98139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Модернизация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профессионального образования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в том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числе посредством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внедрения адаптивных, практико-ориентированных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гибких образовательных программ</a:t>
            </a:r>
          </a:p>
        </p:txBody>
      </p:sp>
      <p:sp>
        <p:nvSpPr>
          <p:cNvPr id="34" name="TextBox 18"/>
          <p:cNvSpPr txBox="1">
            <a:spLocks noChangeArrowheads="1"/>
          </p:cNvSpPr>
          <p:nvPr/>
        </p:nvSpPr>
        <p:spPr bwMode="auto">
          <a:xfrm>
            <a:off x="2828589" y="3455474"/>
            <a:ext cx="88786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центр опережающей профессиональной подготовки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будет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создан к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концу 2019 года</a:t>
            </a:r>
          </a:p>
        </p:txBody>
      </p:sp>
      <p:sp>
        <p:nvSpPr>
          <p:cNvPr id="35" name="TextBox 19"/>
          <p:cNvSpPr txBox="1">
            <a:spLocks noChangeArrowheads="1"/>
          </p:cNvSpPr>
          <p:nvPr/>
        </p:nvSpPr>
        <p:spPr bwMode="auto">
          <a:xfrm>
            <a:off x="1742740" y="3467733"/>
            <a:ext cx="1085850" cy="40011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7" name="TextBox 24"/>
          <p:cNvSpPr txBox="1">
            <a:spLocks noChangeArrowheads="1"/>
          </p:cNvSpPr>
          <p:nvPr/>
        </p:nvSpPr>
        <p:spPr bwMode="auto">
          <a:xfrm>
            <a:off x="1742740" y="4724591"/>
            <a:ext cx="9538531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концу 2023 года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будут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внедрены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программы профессионального обучения по наиболее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востребованным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 перспективным профессиям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 уровне, соответствующем стандартам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Ворлдскиллс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29"/>
          <p:cNvSpPr txBox="1">
            <a:spLocks noChangeArrowheads="1"/>
          </p:cNvSpPr>
          <p:nvPr/>
        </p:nvSpPr>
        <p:spPr bwMode="auto">
          <a:xfrm>
            <a:off x="7457051" y="1969992"/>
            <a:ext cx="4342034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Количество мастерских, </a:t>
            </a:r>
          </a:p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оснащенных современной </a:t>
            </a:r>
          </a:p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материально-технической базой 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 одной из компетенций</a:t>
            </a:r>
          </a:p>
        </p:txBody>
      </p:sp>
      <p:sp>
        <p:nvSpPr>
          <p:cNvPr id="40" name="TextBox 31"/>
          <p:cNvSpPr txBox="1">
            <a:spLocks noChangeArrowheads="1"/>
          </p:cNvSpPr>
          <p:nvPr/>
        </p:nvSpPr>
        <p:spPr bwMode="auto">
          <a:xfrm>
            <a:off x="1643586" y="5705630"/>
            <a:ext cx="449280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Обучение по программам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непрерывного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образования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организациях высшего образования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пройдут (тыс. чел.):</a:t>
            </a:r>
          </a:p>
        </p:txBody>
      </p:sp>
      <p:sp>
        <p:nvSpPr>
          <p:cNvPr id="45" name="TextBox 20"/>
          <p:cNvSpPr txBox="1">
            <a:spLocks noChangeArrowheads="1"/>
          </p:cNvSpPr>
          <p:nvPr/>
        </p:nvSpPr>
        <p:spPr bwMode="auto">
          <a:xfrm>
            <a:off x="2518704" y="4056313"/>
            <a:ext cx="96218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преподавателей-мастеров производственного обучения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повысят квалификацию </a:t>
            </a:r>
          </a:p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по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программам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основанным на опыте Союза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Ворлдскиллс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Россия к концу 2024 года </a:t>
            </a:r>
          </a:p>
        </p:txBody>
      </p:sp>
      <p:sp>
        <p:nvSpPr>
          <p:cNvPr id="47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4638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Диаграм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8797217"/>
              </p:ext>
            </p:extLst>
          </p:nvPr>
        </p:nvGraphicFramePr>
        <p:xfrm>
          <a:off x="2162242" y="1819670"/>
          <a:ext cx="5294809" cy="1635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Диаграмма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6040155"/>
              </p:ext>
            </p:extLst>
          </p:nvPr>
        </p:nvGraphicFramePr>
        <p:xfrm>
          <a:off x="6264806" y="5257800"/>
          <a:ext cx="5016465" cy="1578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1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3251" y="387606"/>
            <a:ext cx="657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1315241" y="1198758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32577" y="1921116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63466" y="3467733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40641" y="4206312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63466" y="4746922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65305" y="5720898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007100" y="704742"/>
            <a:ext cx="5092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ru-RU" sz="1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Ответственные исполнители – </a:t>
            </a:r>
          </a:p>
          <a:p>
            <a:pPr algn="r"/>
            <a:r>
              <a:rPr lang="ru-RU" sz="1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Потапова О.А., </a:t>
            </a:r>
            <a:r>
              <a:rPr lang="ru-RU" sz="18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Гайдухина</a:t>
            </a:r>
            <a:r>
              <a:rPr lang="ru-RU" sz="1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Н.Н. (тел. 35-96-02) </a:t>
            </a:r>
          </a:p>
        </p:txBody>
      </p:sp>
    </p:spTree>
    <p:extLst>
      <p:ext uri="{BB962C8B-B14F-4D97-AF65-F5344CB8AC3E}">
        <p14:creationId xmlns:p14="http://schemas.microsoft.com/office/powerpoint/2010/main" val="102478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542361" y="2219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РЕГИОНАЛЬНЫЙ ПРОЕКТ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«СОЦИАЛЬНАЯ АКТИВНОСТЬ»</a:t>
            </a:r>
          </a:p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ЦЕЛЕВЫЕ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ПОКАЗАТЕЛИ И ОСНОВНЫЕ РЕЗУЛЬТАТЫ </a:t>
            </a: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endParaRPr 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60286" y="1576833"/>
            <a:ext cx="972629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Численность обучающихся,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вовлеченных в деятельность общественных объединений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базе образовательных организаций общего образования, среднего и высшего профессионального образования (тыс. человек):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586828"/>
            <a:ext cx="3506120" cy="1918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727989" y="2540936"/>
            <a:ext cx="582070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Будет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создана и внедрена система социальной поддержки граждан,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систематически участвующих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добровольческих проектах: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727990" y="3549827"/>
            <a:ext cx="549217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обеспечен учет волонтеров и организаций;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овышен уровень мобильности участия;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чреждены награды, звания, стипендии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405" y="4525031"/>
            <a:ext cx="101282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423737" y="4724540"/>
            <a:ext cx="89024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студентов Тверской области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вовлечено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 клубное студенческое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движение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18"/>
          <p:cNvSpPr txBox="1">
            <a:spLocks noChangeArrowheads="1"/>
          </p:cNvSpPr>
          <p:nvPr/>
        </p:nvSpPr>
        <p:spPr bwMode="auto">
          <a:xfrm>
            <a:off x="2894691" y="5191860"/>
            <a:ext cx="86540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ресурсный центр по поддержке добровольчества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волонтерства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сфере культуры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безопасности и ЧС будет создан в Тверской области</a:t>
            </a:r>
          </a:p>
        </p:txBody>
      </p:sp>
      <p:sp>
        <p:nvSpPr>
          <p:cNvPr id="38" name="TextBox 19"/>
          <p:cNvSpPr txBox="1">
            <a:spLocks noChangeArrowheads="1"/>
          </p:cNvSpPr>
          <p:nvPr/>
        </p:nvSpPr>
        <p:spPr bwMode="auto">
          <a:xfrm>
            <a:off x="1808842" y="5336541"/>
            <a:ext cx="1085850" cy="400110"/>
          </a:xfrm>
          <a:prstGeom prst="rect">
            <a:avLst/>
          </a:prstGeom>
          <a:solidFill>
            <a:srgbClr val="C5D8A0"/>
          </a:solidFill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0" name="TextBox 5"/>
          <p:cNvSpPr txBox="1">
            <a:spLocks noChangeArrowheads="1"/>
          </p:cNvSpPr>
          <p:nvPr/>
        </p:nvSpPr>
        <p:spPr bwMode="auto">
          <a:xfrm>
            <a:off x="2881991" y="5899492"/>
            <a:ext cx="88179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граждан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будет вовлечено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добровольческую деятельность к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концу 2024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года</a:t>
            </a:r>
          </a:p>
        </p:txBody>
      </p:sp>
      <p:sp>
        <p:nvSpPr>
          <p:cNvPr id="42" name="TextBox 25"/>
          <p:cNvSpPr txBox="1">
            <a:spLocks noChangeArrowheads="1"/>
          </p:cNvSpPr>
          <p:nvPr/>
        </p:nvSpPr>
        <p:spPr bwMode="auto">
          <a:xfrm>
            <a:off x="1796142" y="5909621"/>
            <a:ext cx="1085850" cy="400110"/>
          </a:xfrm>
          <a:prstGeom prst="rect">
            <a:avLst/>
          </a:prstGeom>
          <a:solidFill>
            <a:srgbClr val="C5D8A0"/>
          </a:solidFill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20 %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4638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3251" y="387606"/>
            <a:ext cx="657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315241" y="1567058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32577" y="2581516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63466" y="4725033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40641" y="5336612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63466" y="5940722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007100" y="857142"/>
            <a:ext cx="5092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ru-RU" sz="1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Ответственный исполнитель – </a:t>
            </a:r>
          </a:p>
          <a:p>
            <a:pPr algn="r"/>
            <a:r>
              <a:rPr lang="ru-RU" sz="1800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Маскальцова</a:t>
            </a:r>
            <a:r>
              <a:rPr lang="ru-RU" sz="1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О.В. (тел</a:t>
            </a:r>
            <a:r>
              <a:rPr lang="ru-RU" sz="1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32-11-68) </a:t>
            </a:r>
            <a:endParaRPr lang="ru-RU" sz="180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31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542361" y="2219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fontAlgn="b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РЕГИОНАЛЬНЫЙ ПРОЕКТ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«СОДЕЙСТВИЕ ЗАНЯТОСТИ ЖЕНЩИН –</a:t>
            </a:r>
          </a:p>
          <a:p>
            <a:pPr algn="ctr" fontAlgn="b"/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СОЗДАНИЕ УСЛОВИЙ ДОШКОЛЬНОГО ОБРАЗОВАНИЯ ДЛЯ ДЕТЕЙ </a:t>
            </a:r>
          </a:p>
          <a:p>
            <a:pPr algn="ctr" fontAlgn="b"/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В ВОЗРАСТЕ ДО 3 ЛЕТ»</a:t>
            </a:r>
          </a:p>
          <a:p>
            <a:pPr algn="ctr" fontAlgn="b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ЦЕЛЕВЫЕ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ПОКАЗАТЕЛИ И ОСНОВНЫЕ РЕЗУЛЬТАТЫ </a:t>
            </a: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endParaRPr 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773938" y="2082324"/>
            <a:ext cx="98708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Переобучение и повышение квалификации женщин в период отпуска по уходу за ребенком 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 возрасте до трех лет (чел.):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39" y="2802404"/>
            <a:ext cx="8087910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18"/>
          <p:cNvSpPr txBox="1">
            <a:spLocks noChangeArrowheads="1"/>
          </p:cNvSpPr>
          <p:nvPr/>
        </p:nvSpPr>
        <p:spPr bwMode="auto">
          <a:xfrm>
            <a:off x="2938759" y="4493598"/>
            <a:ext cx="829844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овых мест в детских садах для детей в возрасте до 3 лет, в том числе с обеспечением необходимых условий пребывания для детей с ОВЗ и детей-инвалидов, будут созданы до конца 2021 года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19"/>
          <p:cNvSpPr txBox="1">
            <a:spLocks noChangeArrowheads="1"/>
          </p:cNvSpPr>
          <p:nvPr/>
        </p:nvSpPr>
        <p:spPr bwMode="auto">
          <a:xfrm>
            <a:off x="1852910" y="4630229"/>
            <a:ext cx="1085850" cy="400110"/>
          </a:xfrm>
          <a:prstGeom prst="rect">
            <a:avLst/>
          </a:prstGeom>
          <a:solidFill>
            <a:srgbClr val="C5D8A0"/>
          </a:solidFill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1 720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473" y="5423541"/>
            <a:ext cx="1012825" cy="768350"/>
          </a:xfrm>
          <a:prstGeom prst="rect">
            <a:avLst/>
          </a:prstGeom>
          <a:solidFill>
            <a:srgbClr val="98C415"/>
          </a:solidFill>
          <a:ln>
            <a:noFill/>
          </a:ln>
          <a:effectLst/>
        </p:spPr>
      </p:pic>
      <p:sp>
        <p:nvSpPr>
          <p:cNvPr id="24" name="TextBox 35"/>
          <p:cNvSpPr txBox="1">
            <a:spLocks noChangeArrowheads="1"/>
          </p:cNvSpPr>
          <p:nvPr/>
        </p:nvSpPr>
        <p:spPr bwMode="auto">
          <a:xfrm>
            <a:off x="2227559" y="5627753"/>
            <a:ext cx="94613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- уровень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занятости женщин, имеющих детей дошкольного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возраста, к концу 2024 года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5114" y="537509"/>
            <a:ext cx="65722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45576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15241" y="2100458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32577" y="4651616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63466" y="5614033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007100" y="1466742"/>
            <a:ext cx="5092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ru-RU" sz="1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Ответственный исполнитель – </a:t>
            </a:r>
          </a:p>
          <a:p>
            <a:pPr algn="r"/>
            <a:r>
              <a:rPr lang="ru-RU" sz="1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Калинина Л.В. (тел. 35-99-36) </a:t>
            </a:r>
          </a:p>
        </p:txBody>
      </p:sp>
    </p:spTree>
    <p:extLst>
      <p:ext uri="{BB962C8B-B14F-4D97-AF65-F5344CB8AC3E}">
        <p14:creationId xmlns:p14="http://schemas.microsoft.com/office/powerpoint/2010/main" val="2612912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377261" y="3616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ПРОЕКТ РЕШЕНИЯ КОЛЛЕГИИ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51332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45548" y="1844038"/>
            <a:ext cx="11114652" cy="47551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hangingPunct="0">
              <a:spcAft>
                <a:spcPts val="100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2. Рекомендовать руководителям муниципальных органов управления образованием в срок до </a:t>
            </a:r>
            <a:r>
              <a:rPr lang="ru-RU" sz="16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	01.05.2019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2.1. Обеспечить условия, предусмотренные региональными проектами, получению благ каждым обучающимся муниципального образования.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2.2. Сформировать с учетом каждого показателя региональных проектов и направить в адрес Министерства образования Тверской области муниципальные паспорта реализации региональных проектов на муниципальном уровне в электронном виде.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2.3. Сформировать муниципальный офис реализации региональных проектов, распределить обязанности и ответственность по реализации региональных проектов на муниципальном уровне, утвердить состав муниципального офиса и ответственных нормативным актом муниципального образования и направить его в адрес Министерства образования Тверской области.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2.4. Определить риски, объемы и источники финансирования реализации мероприятий региональных проектов на муниципальном уровне.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2.5. Включиться в реестр активных участников реализации мероприятий на муниципальном уровне по каждому региональному проекту во взаимодействии с ответственными исполнителями Министерства образования Тверской области.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18984" y="869966"/>
            <a:ext cx="11541216" cy="913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2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1. Министерству </a:t>
            </a:r>
            <a:r>
              <a:rPr lang="ru-RU" sz="1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образования Тверской </a:t>
            </a: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области в срок до </a:t>
            </a:r>
            <a:r>
              <a:rPr lang="ru-RU" sz="16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15.04.2019</a:t>
            </a: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91440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1.1. Направить </a:t>
            </a:r>
            <a:r>
              <a:rPr lang="ru-RU" sz="1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форму муниципального паспорта реализации региональных проектов на муниципальном уровне в муниципальные образования Тверской области. </a:t>
            </a:r>
          </a:p>
        </p:txBody>
      </p:sp>
    </p:spTree>
    <p:extLst>
      <p:ext uri="{BB962C8B-B14F-4D97-AF65-F5344CB8AC3E}">
        <p14:creationId xmlns:p14="http://schemas.microsoft.com/office/powerpoint/2010/main" val="350803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2412235" y="316832"/>
            <a:ext cx="8321675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ОПЫТ РЕАЛИЗАЦИИ МЕРОПРИЯТИЙ, ВОШЕДШИХ </a:t>
            </a:r>
          </a:p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В РЕГИОНАЛЬНЫЕ ПРОЕКТЫ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320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9200" y="1353964"/>
            <a:ext cx="10404987" cy="42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buFont typeface="Arial" charset="0"/>
              <a:buNone/>
              <a:defRPr/>
            </a:pPr>
            <a:r>
              <a:rPr lang="ru-RU" alt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В 2018 ГОДУ ПРОВЕДЕНЫ МЕРОПРИЯТИЯ:</a:t>
            </a:r>
          </a:p>
          <a:p>
            <a:pPr algn="just">
              <a:lnSpc>
                <a:spcPct val="90000"/>
              </a:lnSpc>
              <a:buFont typeface="Arial" charset="0"/>
              <a:buNone/>
              <a:defRPr/>
            </a:pPr>
            <a:endParaRPr lang="ru-RU" alt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Arial" charset="0"/>
            </a:endParaRPr>
          </a:p>
          <a:p>
            <a:pPr>
              <a:spcAft>
                <a:spcPts val="1000"/>
              </a:spcAft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  <a:sym typeface="Arial" charset="0"/>
              </a:rPr>
              <a:t>1. С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оздание дополнительных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мест для детей в возрасте от 2 месяцев до 3 лет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образовательных организациях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осуществляющих образовательную деятельность 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образовательным программам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образования – осуществляется строительство 6 детских садов</a:t>
            </a:r>
          </a:p>
          <a:p>
            <a:pPr>
              <a:spcAft>
                <a:spcPts val="1000"/>
              </a:spcAft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Содействие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созданию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новых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мест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 общеобразовательных организациях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осуществляется строительство 2 общеобразовательных организаций</a:t>
            </a:r>
          </a:p>
          <a:p>
            <a:pPr>
              <a:spcAft>
                <a:spcPts val="1000"/>
              </a:spcAft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Создание детского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технопарка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«Кванториум»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мобильного кванториума</a:t>
            </a:r>
          </a:p>
          <a:p>
            <a:pPr>
              <a:spcAft>
                <a:spcPts val="1000"/>
              </a:spcAft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Обновление материально-технической базы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общеобразовательных организаций, расположенных   в сельской местности,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для занятий физической культурой и спортом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112 школах</a:t>
            </a:r>
          </a:p>
          <a:p>
            <a:pPr>
              <a:spcAft>
                <a:spcPts val="1000"/>
              </a:spcAft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капитального ремонта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и приобретение оборудования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 целях обеспечения односменного режима обучения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30 общеобразовательных организациях</a:t>
            </a:r>
          </a:p>
          <a:p>
            <a:pPr>
              <a:spcAft>
                <a:spcPts val="1000"/>
              </a:spcAft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 Иные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33008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2550"/>
              </p:ext>
            </p:extLst>
          </p:nvPr>
        </p:nvGraphicFramePr>
        <p:xfrm>
          <a:off x="6896897" y="992188"/>
          <a:ext cx="4367442" cy="1008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442"/>
              </a:tblGrid>
              <a:tr h="6682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Региональные проекты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982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Современная школа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4B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11960"/>
              </p:ext>
            </p:extLst>
          </p:nvPr>
        </p:nvGraphicFramePr>
        <p:xfrm>
          <a:off x="6896897" y="2092325"/>
          <a:ext cx="4367442" cy="339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442"/>
              </a:tblGrid>
              <a:tr h="3397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Успех каждого ребенка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4B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465406"/>
              </p:ext>
            </p:extLst>
          </p:nvPr>
        </p:nvGraphicFramePr>
        <p:xfrm>
          <a:off x="6896897" y="2505075"/>
          <a:ext cx="4367442" cy="558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442"/>
              </a:tblGrid>
              <a:tr h="55721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Поддержка семей, </a:t>
                      </a:r>
                    </a:p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имеющих детей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0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4B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439818"/>
              </p:ext>
            </p:extLst>
          </p:nvPr>
        </p:nvGraphicFramePr>
        <p:xfrm>
          <a:off x="6896897" y="3141663"/>
          <a:ext cx="4367442" cy="339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442"/>
              </a:tblGrid>
              <a:tr h="3397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Цифровая образовательная среда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4B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888729"/>
              </p:ext>
            </p:extLst>
          </p:nvPr>
        </p:nvGraphicFramePr>
        <p:xfrm>
          <a:off x="6896897" y="3552825"/>
          <a:ext cx="4367442" cy="339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442"/>
              </a:tblGrid>
              <a:tr h="3397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будущего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4B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918437"/>
              </p:ext>
            </p:extLst>
          </p:nvPr>
        </p:nvGraphicFramePr>
        <p:xfrm>
          <a:off x="6904835" y="3994150"/>
          <a:ext cx="4367442" cy="339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442"/>
              </a:tblGrid>
              <a:tr h="3397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Молодые профессионалы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4B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722268"/>
              </p:ext>
            </p:extLst>
          </p:nvPr>
        </p:nvGraphicFramePr>
        <p:xfrm>
          <a:off x="6904835" y="4405313"/>
          <a:ext cx="4367442" cy="339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442"/>
              </a:tblGrid>
              <a:tr h="3397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Новые возможности для каждого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4B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810617"/>
              </p:ext>
            </p:extLst>
          </p:nvPr>
        </p:nvGraphicFramePr>
        <p:xfrm>
          <a:off x="6904835" y="4837113"/>
          <a:ext cx="4367442" cy="339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442"/>
              </a:tblGrid>
              <a:tr h="3397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активность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4B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600894"/>
              </p:ext>
            </p:extLst>
          </p:nvPr>
        </p:nvGraphicFramePr>
        <p:xfrm>
          <a:off x="6904835" y="5249863"/>
          <a:ext cx="4367442" cy="1106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442"/>
              </a:tblGrid>
              <a:tr h="110648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Содействие занятости женщин –</a:t>
                      </a:r>
                    </a:p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условий дошкольного образования для детей в возрасте до 3 лет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4BD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061" y="5365157"/>
            <a:ext cx="5524500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2412235" y="221964"/>
            <a:ext cx="8321675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БЮДЖЕТ РЕГИОНАЛЬНЫХ </a:t>
            </a: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ПРОЕКТОВ, </a:t>
            </a:r>
            <a:endParaRPr 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РЕАЛИЗУЕМЫХ В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ОТРАСЛИ «ОБРАЗОВАНИЕ» </a:t>
            </a: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НА 01.04.2019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320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1493" y="3255454"/>
            <a:ext cx="595278" cy="612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2614" y="5518974"/>
            <a:ext cx="561105" cy="56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3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393" y="1224120"/>
            <a:ext cx="4162670" cy="406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988" y="2610032"/>
            <a:ext cx="734238" cy="673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542361" y="3362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СРОКИ РЕАЛИЗАЦИИ И ЦЕЛЕВЫЕ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ПОКАЗАТЕЛИ </a:t>
            </a:r>
            <a:endParaRPr lang="ru-RU" sz="2000" b="1" dirty="0" smtClean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РЕГИОНАЛЬНЫХ ПРОЕКТОВ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122"/>
          <a:stretch/>
        </p:blipFill>
        <p:spPr bwMode="auto">
          <a:xfrm>
            <a:off x="1587261" y="2420461"/>
            <a:ext cx="757237" cy="776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"/>
          <p:cNvSpPr txBox="1">
            <a:spLocks noChangeArrowheads="1"/>
          </p:cNvSpPr>
          <p:nvPr/>
        </p:nvSpPr>
        <p:spPr bwMode="auto">
          <a:xfrm>
            <a:off x="2238421" y="2460876"/>
            <a:ext cx="983607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Обеспечение глобальной конкурентоспособности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вхождение России в число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10 ведущих стран мира по качеству общего образования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7"/>
          <p:cNvSpPr txBox="1">
            <a:spLocks noChangeArrowheads="1"/>
          </p:cNvSpPr>
          <p:nvPr/>
        </p:nvSpPr>
        <p:spPr bwMode="auto">
          <a:xfrm>
            <a:off x="2271472" y="3460810"/>
            <a:ext cx="93733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Воспитание гармонично развитой и социально ответственной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личности на основе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духовно-нравственных ценностей народов России,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национально-культурных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традиций</a:t>
            </a:r>
          </a:p>
        </p:txBody>
      </p: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1515822" y="1407635"/>
            <a:ext cx="77358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2000" b="1" dirty="0"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СРОКИ РЕАЛИЗАЦИИ: </a:t>
            </a:r>
            <a:r>
              <a:rPr lang="ru-RU" sz="2000" b="1" dirty="0" smtClean="0"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         01.01.2019 </a:t>
            </a:r>
            <a:r>
              <a:rPr lang="ru-RU" sz="2000" b="1" dirty="0"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– 31.12.2024</a:t>
            </a:r>
          </a:p>
          <a:p>
            <a:endParaRPr lang="ru-RU" sz="2000" b="1" dirty="0" smtClean="0">
              <a:latin typeface="Times New Roman" pitchFamily="18" charset="0"/>
              <a:ea typeface="BatangChe" pitchFamily="49" charset="-127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ЦЕЛИ</a:t>
            </a:r>
            <a:r>
              <a:rPr lang="ru-RU" sz="2000" b="1" dirty="0"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:</a:t>
            </a:r>
          </a:p>
        </p:txBody>
      </p:sp>
      <p:pic>
        <p:nvPicPr>
          <p:cNvPr id="28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6216" y="2520375"/>
            <a:ext cx="657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320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6215" y="3448110"/>
            <a:ext cx="657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587261" y="3384610"/>
            <a:ext cx="757237" cy="827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7"/>
          <p:cNvSpPr txBox="1">
            <a:spLocks noChangeArrowheads="1"/>
          </p:cNvSpPr>
          <p:nvPr/>
        </p:nvSpPr>
        <p:spPr bwMode="auto">
          <a:xfrm>
            <a:off x="2271472" y="4362510"/>
            <a:ext cx="93733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Содействие занятости женщин через обеспечение доступности дошкольного образования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для детей в возрасте до 3 лет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77" b="14121"/>
          <a:stretch/>
        </p:blipFill>
        <p:spPr bwMode="auto">
          <a:xfrm>
            <a:off x="1587261" y="4419601"/>
            <a:ext cx="757237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6216" y="4358514"/>
            <a:ext cx="592370" cy="600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787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377261" y="4886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ЗАДАЧИ МУНИЦИПАЛЬНЫМ ОБРАЗОВАНИЯМ ТВЕРСКОЙ ОБЛАСТИ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"/>
          <p:cNvSpPr txBox="1">
            <a:spLocks noChangeArrowheads="1"/>
          </p:cNvSpPr>
          <p:nvPr/>
        </p:nvSpPr>
        <p:spPr bwMode="auto">
          <a:xfrm>
            <a:off x="1438321" y="1035552"/>
            <a:ext cx="100414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Обеспечить условия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предусмотренные региональными проектами,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получению благ каждым обучающимся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муниципального образования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7"/>
          <p:cNvSpPr txBox="1">
            <a:spLocks noChangeArrowheads="1"/>
          </p:cNvSpPr>
          <p:nvPr/>
        </p:nvSpPr>
        <p:spPr bwMode="auto">
          <a:xfrm>
            <a:off x="1433272" y="1641786"/>
            <a:ext cx="1007554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Сформировать с учетом каждого показателя региональных проектов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 направить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адрес Министерства образования Тверской области в срок до 01.05.2019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муниципальные паспорта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реализации региональных проектов на муниципальном уровне в электронном виде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320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7"/>
          <p:cNvSpPr txBox="1">
            <a:spLocks noChangeArrowheads="1"/>
          </p:cNvSpPr>
          <p:nvPr/>
        </p:nvSpPr>
        <p:spPr bwMode="auto">
          <a:xfrm>
            <a:off x="1433272" y="2581586"/>
            <a:ext cx="1004645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Сформировать муниципальный офис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реализации региональных проектов, распределить обязанности и ответственность по реализации региональных проектов на муниципальном уровне,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утвердить состав муниципального офиса и ответственных нормативным актом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и направить его в адрес Министерства образования Тверской области в срок до 01.05.2019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1445972" y="4092886"/>
            <a:ext cx="100337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Определить риски, объемы и источники финансирования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реализации мероприятий региональных проектов на муниципальном уровне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7"/>
          <p:cNvSpPr txBox="1">
            <a:spLocks noChangeArrowheads="1"/>
          </p:cNvSpPr>
          <p:nvPr/>
        </p:nvSpPr>
        <p:spPr bwMode="auto">
          <a:xfrm>
            <a:off x="1433272" y="4778686"/>
            <a:ext cx="1004645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Включиться в реестр активных участников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реализации мероприятий на муниципальном уровне по каждому региональному проекту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 взаимодействии с ответственными исполнителями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Министерства образования Тверской области в срок до 01.05.2019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7"/>
          <p:cNvSpPr txBox="1">
            <a:spLocks noChangeArrowheads="1"/>
          </p:cNvSpPr>
          <p:nvPr/>
        </p:nvSpPr>
        <p:spPr bwMode="auto">
          <a:xfrm>
            <a:off x="1433272" y="5718486"/>
            <a:ext cx="995330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 Министерству образования Тверской области в срок до 15.04.2019 направить форму муниципального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паспорта реализации региональных проектов на муниципальном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уровне в муниципальные образования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683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542361" y="2219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РЕГИОНАЛЬНЫЙ ПРОЕКТ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«СОВРЕМЕННАЯ ШКОЛА</a:t>
            </a: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ЦЕЛЕВЫЕ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ПОКАЗАТЕЛИ И ОСНОВНЫЕ РЕЗУЛЬТАТЫ </a:t>
            </a: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3"/>
          <p:cNvSpPr txBox="1">
            <a:spLocks noChangeArrowheads="1"/>
          </p:cNvSpPr>
          <p:nvPr/>
        </p:nvSpPr>
        <p:spPr bwMode="auto">
          <a:xfrm>
            <a:off x="1374818" y="4788132"/>
            <a:ext cx="904875" cy="430887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30" name="TextBox 5"/>
          <p:cNvSpPr txBox="1">
            <a:spLocks noChangeArrowheads="1"/>
          </p:cNvSpPr>
          <p:nvPr/>
        </p:nvSpPr>
        <p:spPr bwMode="auto">
          <a:xfrm>
            <a:off x="2240005" y="4643669"/>
            <a:ext cx="84426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детей будут обучаться на вновь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созданных местах в сельских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школах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концу 2023 года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1375048" y="5424923"/>
            <a:ext cx="904415" cy="430887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8 тыс.</a:t>
            </a:r>
          </a:p>
        </p:txBody>
      </p:sp>
      <p:sp>
        <p:nvSpPr>
          <p:cNvPr id="33" name="TextBox 24"/>
          <p:cNvSpPr txBox="1">
            <a:spLocks noChangeArrowheads="1"/>
          </p:cNvSpPr>
          <p:nvPr/>
        </p:nvSpPr>
        <p:spPr bwMode="auto">
          <a:xfrm>
            <a:off x="2240005" y="5439748"/>
            <a:ext cx="88613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новых мест в общеобразовательных организациях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будут созданы к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концу 2024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года</a:t>
            </a:r>
          </a:p>
        </p:txBody>
      </p:sp>
      <p:sp>
        <p:nvSpPr>
          <p:cNvPr id="42" name="TextBox 18"/>
          <p:cNvSpPr txBox="1">
            <a:spLocks noChangeArrowheads="1"/>
          </p:cNvSpPr>
          <p:nvPr/>
        </p:nvSpPr>
        <p:spPr bwMode="auto">
          <a:xfrm>
            <a:off x="1275664" y="3677838"/>
            <a:ext cx="1030077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школах сельской местности и малых городов будет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создана база для реализации программ цифрового и гуманитарного профилей*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 охватом не менее              детей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* -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размещены методические рекомендации </a:t>
            </a:r>
            <a:endParaRPr lang="ru-RU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19"/>
          <p:cNvSpPr txBox="1">
            <a:spLocks noChangeArrowheads="1"/>
          </p:cNvSpPr>
          <p:nvPr/>
        </p:nvSpPr>
        <p:spPr bwMode="auto">
          <a:xfrm>
            <a:off x="1374818" y="3656251"/>
            <a:ext cx="2148289" cy="40011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менее чем в 30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19"/>
          <p:cNvSpPr txBox="1">
            <a:spLocks noChangeArrowheads="1"/>
          </p:cNvSpPr>
          <p:nvPr/>
        </p:nvSpPr>
        <p:spPr bwMode="auto">
          <a:xfrm>
            <a:off x="9773480" y="3980664"/>
            <a:ext cx="709062" cy="40011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850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5" name="Диаграмма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3675257"/>
              </p:ext>
            </p:extLst>
          </p:nvPr>
        </p:nvGraphicFramePr>
        <p:xfrm>
          <a:off x="6255453" y="1215860"/>
          <a:ext cx="5389376" cy="3161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6" name="TextBox 33"/>
          <p:cNvSpPr txBox="1">
            <a:spLocks noChangeArrowheads="1"/>
          </p:cNvSpPr>
          <p:nvPr/>
        </p:nvSpPr>
        <p:spPr bwMode="auto">
          <a:xfrm>
            <a:off x="1273218" y="1506671"/>
            <a:ext cx="611474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Доля муниципальных образований, в которых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обновлено содержание и методы обучения предметной области «Технология»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 других предметных областей (%) –</a:t>
            </a:r>
          </a:p>
        </p:txBody>
      </p:sp>
      <p:pic>
        <p:nvPicPr>
          <p:cNvPr id="48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1951" y="387606"/>
            <a:ext cx="657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518" y="5886690"/>
            <a:ext cx="1218883" cy="953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TextBox 27"/>
          <p:cNvSpPr txBox="1">
            <a:spLocks noChangeArrowheads="1"/>
          </p:cNvSpPr>
          <p:nvPr/>
        </p:nvSpPr>
        <p:spPr bwMode="auto">
          <a:xfrm>
            <a:off x="1993911" y="6034331"/>
            <a:ext cx="96898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школ будет работать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целевая модель вовлечения общественно-деловых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объединений </a:t>
            </a:r>
          </a:p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участия работодателей в принятии решений по вопросам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управления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 концу 2024 года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08764" y="1521081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5996" y="3693002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97024" y="4805866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984324" y="5440866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009724" y="6139366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502400" y="844442"/>
            <a:ext cx="4597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ru-RU" sz="1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Ответственные исполнители – </a:t>
            </a:r>
          </a:p>
          <a:p>
            <a:pPr algn="r"/>
            <a:r>
              <a:rPr lang="ru-RU" sz="1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Ивлева Ж.Г., </a:t>
            </a:r>
            <a:r>
              <a:rPr lang="ru-RU" sz="18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Балышев</a:t>
            </a:r>
            <a:r>
              <a:rPr lang="ru-RU" sz="1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В.А. (тел. 34-96-08) </a:t>
            </a:r>
          </a:p>
        </p:txBody>
      </p:sp>
      <p:sp>
        <p:nvSpPr>
          <p:cNvPr id="27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320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12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542361" y="2219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РЕГИОНАЛЬНЫЙ ПРОЕКТ «СОВРЕМЕННАЯ ШКОЛА»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ЦЕЛЕВЫЕ ПОКАЗАТЕЛИ И ОСНОВНЫЕ РЕЗУЛЬТАТЫ РЕАЛИЗАЦИИ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320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5"/>
          <p:cNvSpPr txBox="1">
            <a:spLocks noChangeArrowheads="1"/>
          </p:cNvSpPr>
          <p:nvPr/>
        </p:nvSpPr>
        <p:spPr bwMode="auto">
          <a:xfrm>
            <a:off x="3232934" y="1279527"/>
            <a:ext cx="7853009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детей получат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рекомендации по построению индивидуального учебного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плана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соответствии с выбранными компетенциями</a:t>
            </a:r>
          </a:p>
        </p:txBody>
      </p:sp>
      <p:sp>
        <p:nvSpPr>
          <p:cNvPr id="38" name="TextBox 25"/>
          <p:cNvSpPr txBox="1">
            <a:spLocks noChangeArrowheads="1"/>
          </p:cNvSpPr>
          <p:nvPr/>
        </p:nvSpPr>
        <p:spPr bwMode="auto">
          <a:xfrm>
            <a:off x="1728438" y="1235459"/>
            <a:ext cx="1519935" cy="707886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менее 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 тыс.</a:t>
            </a:r>
          </a:p>
        </p:txBody>
      </p:sp>
      <p:sp>
        <p:nvSpPr>
          <p:cNvPr id="39" name="TextBox 30"/>
          <p:cNvSpPr txBox="1">
            <a:spLocks noChangeArrowheads="1"/>
          </p:cNvSpPr>
          <p:nvPr/>
        </p:nvSpPr>
        <p:spPr bwMode="auto">
          <a:xfrm>
            <a:off x="1720162" y="2045430"/>
            <a:ext cx="952389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Будет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проведена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оценка качества общего образования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 основе практики международных исследований качества подготовки</a:t>
            </a:r>
          </a:p>
        </p:txBody>
      </p:sp>
      <p:pic>
        <p:nvPicPr>
          <p:cNvPr id="40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00" y="2473280"/>
            <a:ext cx="3357842" cy="1584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0051" y="387606"/>
            <a:ext cx="657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30"/>
          <p:cNvSpPr txBox="1">
            <a:spLocks noChangeArrowheads="1"/>
          </p:cNvSpPr>
          <p:nvPr/>
        </p:nvSpPr>
        <p:spPr bwMode="auto">
          <a:xfrm>
            <a:off x="1728438" y="2774689"/>
            <a:ext cx="515824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Справочно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Средневзвешенный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результат международных исследований качества российского общего образования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(место) –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389961" y="4196924"/>
            <a:ext cx="9346090" cy="2104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buFont typeface="Arial" charset="0"/>
              <a:buNone/>
              <a:defRPr/>
            </a:pPr>
            <a:r>
              <a:rPr lang="ru-RU" alt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РЕСУРСЫ ДОСТИЖЕНИЯ ПОКАЗАТЕЛЕЙ ДЛЯ ЮРИДИЧЕСКИХ ЛИЦ</a:t>
            </a:r>
          </a:p>
          <a:p>
            <a:pPr algn="just">
              <a:lnSpc>
                <a:spcPct val="90000"/>
              </a:lnSpc>
              <a:buFont typeface="Arial" charset="0"/>
              <a:buNone/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ts val="1700"/>
              </a:lnSpc>
              <a:spcAft>
                <a:spcPts val="800"/>
              </a:spcAft>
              <a:buFontTx/>
              <a:buAutoNum type="arabicPeriod"/>
              <a:defRPr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Внедрение современных моделей реализации школьного технологического образования                (срок приема документации – до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15.04.2019);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ts val="1700"/>
              </a:lnSpc>
              <a:spcAft>
                <a:spcPts val="800"/>
              </a:spcAft>
              <a:buFontTx/>
              <a:buAutoNum type="arabicPeriod"/>
              <a:defRPr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Эффективные механизмы формирования, развития и оценки функциональной грамотности обучающихся (срок приема документации – до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06.05.2019);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ts val="1700"/>
              </a:lnSpc>
              <a:spcAft>
                <a:spcPts val="800"/>
              </a:spcAft>
              <a:buFontTx/>
              <a:buAutoNum type="arabicPeriod"/>
              <a:defRPr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Эффективные школьные модели профилактики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делинквентного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поведения обучающихся              (срок приема документации – до 06.05.2019)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353719" y="1396213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366419" y="2056613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59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542361" y="2219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РЕГИОНАЛЬНЫЙ ПРОЕКТ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«УСПЕХ КАЖДОГО РЕБЕНКА»</a:t>
            </a:r>
          </a:p>
          <a:p>
            <a:pPr algn="ctr"/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ЦЕЛЕВЫЕ </a:t>
            </a:r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ПОКАЗАТЕЛИ И ОСНОВНЫЕ РЕЗУЛЬТАТЫ </a:t>
            </a: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751" y="387606"/>
            <a:ext cx="657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29" y="5905501"/>
            <a:ext cx="1113474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1553416" y="6019934"/>
            <a:ext cx="97837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   обучающихся школ, осуществляющих образовательную деятельность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дополнительным  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программам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будут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вовлечены в различные формы сопровождения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 наставничества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15"/>
          <p:cNvSpPr txBox="1">
            <a:spLocks noChangeArrowheads="1"/>
          </p:cNvSpPr>
          <p:nvPr/>
        </p:nvSpPr>
        <p:spPr bwMode="auto">
          <a:xfrm>
            <a:off x="1580461" y="1140217"/>
            <a:ext cx="41755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Доля детей в возрасте от 5 до 18 лет, охваченных дополнительным образованием*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(%):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19"/>
          <p:cNvSpPr txBox="1">
            <a:spLocks noChangeArrowheads="1"/>
          </p:cNvSpPr>
          <p:nvPr/>
        </p:nvSpPr>
        <p:spPr bwMode="auto">
          <a:xfrm>
            <a:off x="6037468" y="1653177"/>
            <a:ext cx="555625" cy="40011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039501" y="1531791"/>
            <a:ext cx="597566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тыс. детей примут участие в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открытых     </a:t>
            </a:r>
          </a:p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 онлайн-уроках, направленных на раннюю профориентацию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к концу 2024 года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19"/>
          <p:cNvSpPr txBox="1">
            <a:spLocks noChangeArrowheads="1"/>
          </p:cNvSpPr>
          <p:nvPr/>
        </p:nvSpPr>
        <p:spPr bwMode="auto">
          <a:xfrm>
            <a:off x="6035436" y="2747933"/>
            <a:ext cx="505633" cy="40011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037468" y="2615530"/>
            <a:ext cx="543800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тыс. детей получат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рекомендации по    </a:t>
            </a:r>
          </a:p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построению индивидуального учебного плана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 концу 2024 года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19"/>
          <p:cNvSpPr txBox="1">
            <a:spLocks noChangeArrowheads="1"/>
          </p:cNvSpPr>
          <p:nvPr/>
        </p:nvSpPr>
        <p:spPr bwMode="auto">
          <a:xfrm>
            <a:off x="6097065" y="3732726"/>
            <a:ext cx="1089371" cy="40011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1,4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19"/>
          <p:cNvSpPr txBox="1">
            <a:spLocks noChangeArrowheads="1"/>
          </p:cNvSpPr>
          <p:nvPr/>
        </p:nvSpPr>
        <p:spPr bwMode="auto">
          <a:xfrm>
            <a:off x="8493770" y="3734451"/>
            <a:ext cx="525360" cy="40011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2122854"/>
            <a:ext cx="4129642" cy="2280291"/>
          </a:xfrm>
          <a:prstGeom prst="rect">
            <a:avLst/>
          </a:prstGeom>
          <a:solidFill>
            <a:srgbClr val="AADE18"/>
          </a:solidFill>
          <a:ln>
            <a:noFill/>
          </a:ln>
          <a:effectLst/>
        </p:spPr>
      </p:pic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037468" y="3769143"/>
            <a:ext cx="577059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тыс. детей в           сельских школах будет 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обновлена база для занятий физической культурой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спортом в 2019 году 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5034093"/>
            <a:ext cx="1052427" cy="88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TextBox 26"/>
          <p:cNvSpPr txBox="1">
            <a:spLocks noChangeArrowheads="1"/>
          </p:cNvSpPr>
          <p:nvPr/>
        </p:nvSpPr>
        <p:spPr bwMode="auto">
          <a:xfrm>
            <a:off x="2088898" y="5130096"/>
            <a:ext cx="888094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обучающихся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 программам основного и среднего общего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образования пройдут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обучение в созданном центре выявления, поддержки и развития способностей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талантов у детей и молодежи</a:t>
            </a:r>
          </a:p>
        </p:txBody>
      </p:sp>
      <p:sp>
        <p:nvSpPr>
          <p:cNvPr id="58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320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20800" y="4657676"/>
            <a:ext cx="1087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* - 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размещены </a:t>
            </a:r>
            <a:r>
              <a:rPr lang="ru-RU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методические 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рекомендации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с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  <a:sym typeface="Arial" pitchFamily="34" charset="0"/>
              </a:rPr>
              <a:t>озданию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центров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допобразования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при ВУЗах (ДНК)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677646" y="1674624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669011" y="2778711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669383" y="3767681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61171" y="5222726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63010" y="6171302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502400" y="844442"/>
            <a:ext cx="4597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r>
              <a:rPr lang="ru-RU" sz="1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Ответственные исполнители – </a:t>
            </a:r>
          </a:p>
          <a:p>
            <a:pPr algn="r"/>
            <a:r>
              <a:rPr lang="ru-RU" sz="1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Ивлева Ж.Г., </a:t>
            </a:r>
            <a:r>
              <a:rPr lang="ru-RU" sz="18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Комарова О.Б. (тел. 34-96-08) </a:t>
            </a:r>
          </a:p>
        </p:txBody>
      </p:sp>
    </p:spTree>
    <p:extLst>
      <p:ext uri="{BB962C8B-B14F-4D97-AF65-F5344CB8AC3E}">
        <p14:creationId xmlns:p14="http://schemas.microsoft.com/office/powerpoint/2010/main" val="142839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1145223"/>
            <a:ext cx="850832" cy="61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899" tIns="60949" rIns="121899" bIns="60949" numCol="1" anchor="ctr" anchorCtr="0" compatLnSpc="1">
            <a:prstTxWarp prst="textNoShape">
              <a:avLst/>
            </a:prstTxWarp>
            <a:spAutoFit/>
          </a:bodyPr>
          <a:lstStyle/>
          <a:p>
            <a:pPr indent="598913" defTabSz="1218987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indent="598913" defTabSz="1218987" eaLnBrk="0" hangingPunct="0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336347" y="210934"/>
            <a:ext cx="720000" cy="886480"/>
          </a:xfrm>
          <a:prstGeom prst="rect">
            <a:avLst/>
          </a:prstGeom>
          <a:noFill/>
        </p:spPr>
      </p:pic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542361" y="221964"/>
            <a:ext cx="1010246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90" tIns="32645" rIns="65290" bIns="32645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РЕГИОНАЛЬНЫЙ ПРОЕКТ «УСПЕХ КАЖДОГО РЕБЕНКА»</a:t>
            </a:r>
          </a:p>
          <a:p>
            <a:pPr algn="ctr"/>
            <a:r>
              <a:rPr lang="ru-RU" sz="20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ЦЕЛЕВЫЕ ПОКАЗАТЕЛИ И ОСНОВНЫЕ РЕЗУЛЬТАТЫ РЕАЛИЗАЦИИ</a:t>
            </a:r>
            <a:endParaRPr lang="ru-RU" alt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451" y="387606"/>
            <a:ext cx="657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TextBox 19"/>
          <p:cNvSpPr txBox="1">
            <a:spLocks noChangeArrowheads="1"/>
          </p:cNvSpPr>
          <p:nvPr/>
        </p:nvSpPr>
        <p:spPr bwMode="auto">
          <a:xfrm>
            <a:off x="1719751" y="1079500"/>
            <a:ext cx="555625" cy="369888"/>
          </a:xfrm>
          <a:prstGeom prst="rect">
            <a:avLst/>
          </a:prstGeom>
          <a:solidFill>
            <a:srgbClr val="C5D8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18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51" name="TextBox 26"/>
          <p:cNvSpPr txBox="1">
            <a:spLocks noChangeArrowheads="1"/>
          </p:cNvSpPr>
          <p:nvPr/>
        </p:nvSpPr>
        <p:spPr bwMode="auto">
          <a:xfrm>
            <a:off x="1721339" y="1068388"/>
            <a:ext cx="98005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детских технопарка «Кванториум» и     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мобильных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технопарка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существующих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Кванториумах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для              тыс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детей Тверской области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будут созданы к концу 2024 года </a:t>
            </a:r>
          </a:p>
        </p:txBody>
      </p:sp>
      <p:sp>
        <p:nvSpPr>
          <p:cNvPr id="52" name="TextBox 19"/>
          <p:cNvSpPr txBox="1">
            <a:spLocks noChangeArrowheads="1"/>
          </p:cNvSpPr>
          <p:nvPr/>
        </p:nvSpPr>
        <p:spPr bwMode="auto">
          <a:xfrm>
            <a:off x="6001239" y="1077913"/>
            <a:ext cx="555625" cy="369887"/>
          </a:xfrm>
          <a:prstGeom prst="rect">
            <a:avLst/>
          </a:prstGeom>
          <a:solidFill>
            <a:srgbClr val="C5D8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18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3661528" y="1391553"/>
            <a:ext cx="669172" cy="369332"/>
          </a:xfrm>
          <a:prstGeom prst="rect">
            <a:avLst/>
          </a:prstGeom>
          <a:solidFill>
            <a:srgbClr val="C5D8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5,75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1"/>
          <p:cNvSpPr txBox="1">
            <a:spLocks noChangeArrowheads="1"/>
          </p:cNvSpPr>
          <p:nvPr/>
        </p:nvSpPr>
        <p:spPr bwMode="auto">
          <a:xfrm>
            <a:off x="11386577" y="6527934"/>
            <a:ext cx="320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9" name="Диаграмма 5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4280870"/>
              </p:ext>
            </p:extLst>
          </p:nvPr>
        </p:nvGraphicFramePr>
        <p:xfrm>
          <a:off x="6326187" y="1576438"/>
          <a:ext cx="5195676" cy="1922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0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700" y="1960317"/>
            <a:ext cx="1032536" cy="783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2594636" y="2018834"/>
            <a:ext cx="378076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детей с ОВЗ будут обучаться по дополнительным программам 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 использованием дистанционных технологий (%):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56347" y="3415548"/>
            <a:ext cx="10330229" cy="3417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buFont typeface="Arial" charset="0"/>
              <a:buNone/>
              <a:defRPr/>
            </a:pPr>
            <a:r>
              <a:rPr lang="ru-RU" alt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РЕСУРСЫ ДОСТИЖЕНИЯ ПОКАЗАТЕЛЕЙ ДЛЯ ЮРИДИЧЕСКИХ ЛИЦ</a:t>
            </a:r>
          </a:p>
          <a:p>
            <a:pPr algn="just">
              <a:lnSpc>
                <a:spcPct val="90000"/>
              </a:lnSpc>
              <a:spcAft>
                <a:spcPts val="800"/>
              </a:spcAft>
              <a:buFont typeface="Arial" charset="0"/>
              <a:buNone/>
              <a:defRPr/>
            </a:pP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</a:rPr>
              <a:t>Гранты на развитие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</a:rPr>
              <a:t>современной образовательной среды, интегрирующей возможности общего и дополнительного образования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(срок приема документации – до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24.04.2019)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Максимальный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размер грантов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– 10 млн руб., участники конкурсов – любые юридические лица, реализующие программы общего образования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Требования к заявке: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формирование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комплекта из не менее 3 методических разработок, программ, диагностических инструментов, методических комплектов и пр., в форме документов, пособий, технологических карт;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 создание видеоролика (от 1,5 минут до 5 минут) о создании продуктов инновационной деятельности;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 проведение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вебинаров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для целевых групп (педагогических работников, обучающихся, родителей);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 создание (участие) открытой авторской методической образовательной сети инновационной тематической направленности для отработки  и тиражирования продуктов</a:t>
            </a:r>
            <a:endParaRPr lang="ru-RU" sz="1800" dirty="0"/>
          </a:p>
        </p:txBody>
      </p:sp>
      <p:sp>
        <p:nvSpPr>
          <p:cNvPr id="31" name="TextBox 30"/>
          <p:cNvSpPr txBox="1"/>
          <p:nvPr/>
        </p:nvSpPr>
        <p:spPr>
          <a:xfrm>
            <a:off x="1341019" y="1053313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6710" y="2112434"/>
            <a:ext cx="3577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06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Оформление по умолчанию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6841</TotalTime>
  <Words>1808</Words>
  <Application>Microsoft Office PowerPoint</Application>
  <PresentationFormat>Произвольный</PresentationFormat>
  <Paragraphs>264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1_Оформление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ТЕХНИЧЕСКОЕ ЗАДАНИЕ  НА РЕКОНСТРУКЦИЮ МОУ «СРЕДНЯЯ ШКОЛА №13»  (с устройством пристройки столовой)   в г. КИМРЫ   ТВЕРСКОЙ ОБЛАСТИ  А.А.Каспржак начальник департамента образования Тверской области</dc:title>
  <dc:creator>peres</dc:creator>
  <cp:lastModifiedBy>Natalya Igorevna Vinogradova</cp:lastModifiedBy>
  <cp:revision>703</cp:revision>
  <cp:lastPrinted>2019-04-03T16:30:08Z</cp:lastPrinted>
  <dcterms:created xsi:type="dcterms:W3CDTF">2008-10-17T07:39:58Z</dcterms:created>
  <dcterms:modified xsi:type="dcterms:W3CDTF">2019-04-03T16:30:11Z</dcterms:modified>
</cp:coreProperties>
</file>