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B80D1F-0178-42C1-AB80-1629F3F619DC}" type="datetimeFigureOut">
              <a:rPr lang="ru-RU" smtClean="0"/>
              <a:pPr>
                <a:defRPr/>
              </a:pPr>
              <a:t>10.08.2023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4834C-F38C-4835-BBC7-B8B7F3A8D1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E96B87-CD2F-4F5E-A8D4-2913D7CF606D}" type="datetimeFigureOut">
              <a:rPr lang="ru-RU" smtClean="0"/>
              <a:pPr>
                <a:defRPr/>
              </a:pPr>
              <a:t>10.08.2023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F7515-6BFC-4442-9821-72A93B5C97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74997D-B69F-4003-A874-8C7DBCEFC13B}" type="datetimeFigureOut">
              <a:rPr lang="ru-RU" smtClean="0"/>
              <a:pPr>
                <a:defRPr/>
              </a:pPr>
              <a:t>10.08.2023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36490-4D37-4E17-AF93-C7AF1D4362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28A77D-CA82-41F8-9491-F72FF83D2B5F}" type="datetimeFigureOut">
              <a:rPr lang="ru-RU" smtClean="0"/>
              <a:pPr>
                <a:defRPr/>
              </a:pPr>
              <a:t>10.08.2023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44C8F3-2DC7-49B9-A2A5-2E926CF42B6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57A7DC-2444-49AC-938A-B73A40895C32}" type="datetimeFigureOut">
              <a:rPr lang="ru-RU" smtClean="0"/>
              <a:pPr>
                <a:defRPr/>
              </a:pPr>
              <a:t>10.08.2023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DB6656-48FB-4486-898D-4E0AB61F3C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81F41-803A-4DE7-86EB-C1C7B270EA78}" type="datetimeFigureOut">
              <a:rPr lang="ru-RU" smtClean="0"/>
              <a:pPr>
                <a:defRPr/>
              </a:pPr>
              <a:t>10.08.2023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CA3437-0C0B-45F7-A7CD-88E098E7AC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9BB2AC-246C-4FCB-B0E9-74B74CE2D32A}" type="datetimeFigureOut">
              <a:rPr lang="ru-RU" smtClean="0"/>
              <a:pPr>
                <a:defRPr/>
              </a:pPr>
              <a:t>10.08.2023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1B5CC6-8D73-40F1-BD82-8094DD226F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A2383E-5F6E-42BD-BC22-15D1CC1C57A6}" type="datetimeFigureOut">
              <a:rPr lang="ru-RU" smtClean="0"/>
              <a:pPr>
                <a:defRPr/>
              </a:pPr>
              <a:t>10.08.2023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C4CC83-788F-4C6D-B11D-0E405324659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7C2419-F020-4A18-A4BB-5C213D7F880D}" type="datetimeFigureOut">
              <a:rPr lang="ru-RU" smtClean="0"/>
              <a:pPr>
                <a:defRPr/>
              </a:pPr>
              <a:t>10.08.2023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11E93-8A73-48C0-A989-29CBC1A94D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70CB6-8F3A-42E5-B581-591A3BA161B2}" type="datetimeFigureOut">
              <a:rPr lang="ru-RU" smtClean="0"/>
              <a:pPr>
                <a:defRPr/>
              </a:pPr>
              <a:t>10.08.2023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D14469-157A-4F83-A473-4D17F3A7C0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E8F09B-09C8-4EE6-882D-22D5669B0D81}" type="datetimeFigureOut">
              <a:rPr lang="ru-RU" smtClean="0"/>
              <a:pPr>
                <a:defRPr/>
              </a:pPr>
              <a:t>10.08.2023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BC86C66-3DCF-4F81-97EC-C8D3F3B51E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998C319-0497-4905-A28A-DB3F485F0824}" type="datetimeFigureOut">
              <a:rPr lang="ru-RU" smtClean="0"/>
              <a:pPr>
                <a:defRPr/>
              </a:pPr>
              <a:t>10.08.2023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DA51618-DF1F-40AC-B7B6-BFFE171968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300" b="1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ru-RU" sz="1300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Новый порядок  аттестации педагогических кадров вступает в силу с 1 сентября 2023 года </a:t>
            </a:r>
            <a:br>
              <a:rPr lang="ru-RU" sz="1300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</a:br>
            <a:r>
              <a:rPr lang="ru-RU" sz="1300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и действует до 31 августа 2029 года.</a:t>
            </a:r>
            <a:endParaRPr lang="ru-RU" sz="1300" b="1" i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462744" cy="5904656"/>
          </a:xfrm>
        </p:spPr>
        <p:txBody>
          <a:bodyPr>
            <a:normAutofit fontScale="25000" lnSpcReduction="20000"/>
          </a:bodyPr>
          <a:lstStyle/>
          <a:p>
            <a:pPr marL="87313" indent="-87313" algn="just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200" dirty="0" smtClean="0"/>
              <a:t>Перечислим </a:t>
            </a:r>
            <a:r>
              <a:rPr lang="ru-RU" sz="4200" dirty="0" smtClean="0"/>
              <a:t>основные новации нового порядка, утвержденного приказом </a:t>
            </a:r>
            <a:r>
              <a:rPr lang="ru-RU" sz="4200" dirty="0" err="1" smtClean="0"/>
              <a:t>Минпросвещения</a:t>
            </a:r>
            <a:r>
              <a:rPr lang="ru-RU" sz="4200" dirty="0" smtClean="0"/>
              <a:t> России от 24.03.2023 № 196</a:t>
            </a:r>
            <a:r>
              <a:rPr lang="ru-RU" sz="4200" dirty="0" smtClean="0"/>
              <a:t>:</a:t>
            </a:r>
          </a:p>
          <a:p>
            <a:pPr fontAlgn="base">
              <a:buNone/>
            </a:pPr>
            <a:endParaRPr lang="ru-RU" sz="4200" dirty="0" smtClean="0"/>
          </a:p>
          <a:p>
            <a:pPr fontAlgn="base"/>
            <a:r>
              <a:rPr lang="ru-RU" sz="4200" dirty="0" smtClean="0"/>
              <a:t>Квалификационные категории, устанавливаемые с 1 сентября 2023 года, будут действовать бессрочно</a:t>
            </a:r>
          </a:p>
          <a:p>
            <a:pPr fontAlgn="base"/>
            <a:r>
              <a:rPr lang="ru-RU" sz="4200" dirty="0" smtClean="0"/>
              <a:t>Квалификационные категории, установленные до вступления в силу приказа, сохраняются в течение срока, на который они буди установлены. При наличии первой квалификационной категории срок подачи заявления на высшую квалификационную категорию теперь не ограничен. При отказе в установлении высшей квалификационной категории за работником сохраняется первая квалификационная категория. При этом в следующий раз обратиться с заявлением на высшую категорию можно будет не ранее чем через год. Основания для установления первой и высшей квалификационных категорий не изменились. </a:t>
            </a:r>
          </a:p>
          <a:p>
            <a:pPr fontAlgn="base"/>
            <a:r>
              <a:rPr lang="ru-RU" sz="4200" dirty="0" smtClean="0"/>
              <a:t>Аттестация на соответствие занимаемой должности для работников, не имеющих квалификационные категории, как и раньше является обязательной и проходится внутри образовательной организации раз в пять лет.</a:t>
            </a:r>
          </a:p>
          <a:p>
            <a:pPr fontAlgn="base"/>
            <a:r>
              <a:rPr lang="ru-RU" sz="4200" dirty="0" smtClean="0"/>
              <a:t>Определено количество членов аттестационных комиссий</a:t>
            </a:r>
          </a:p>
          <a:p>
            <a:pPr fontAlgn="base"/>
            <a:r>
              <a:rPr lang="ru-RU" sz="4200" dirty="0" smtClean="0"/>
              <a:t>Комиссия для аттестации на соответствие занимаемой должности состоит не менее чем из 5 человек. Руководитель образовательной организации в состав аттестационной комиссии не входит.</a:t>
            </a:r>
            <a:br>
              <a:rPr lang="ru-RU" sz="4200" dirty="0" smtClean="0"/>
            </a:br>
            <a:r>
              <a:rPr lang="ru-RU" sz="4200" dirty="0" smtClean="0"/>
              <a:t>В комиссию для аттестации на первую и высшую квалификационные категории должно входить не менее 7 человек, включая представителя соответствующего профессионального союза и специалистов для осуществления всестороннего анализа профессиональной деятельности педагогических работников.</a:t>
            </a:r>
          </a:p>
          <a:p>
            <a:pPr fontAlgn="base"/>
            <a:r>
              <a:rPr lang="ru-RU" sz="4200" dirty="0" smtClean="0"/>
              <a:t>Заявление на прохождение аттестации с целью установления квалификационных категорий можно подать дистанционно</a:t>
            </a:r>
          </a:p>
          <a:p>
            <a:pPr fontAlgn="base"/>
            <a:r>
              <a:rPr lang="ru-RU" sz="4200" dirty="0" smtClean="0"/>
              <a:t>Заявления могут быть поданы непосредственно в аттестационную комиссию, либо направлено по почте письмом с уведомлением о вручении или через интернет, в том числе посредством Единого портала государственных и муниципальных услуг («</a:t>
            </a:r>
            <a:r>
              <a:rPr lang="ru-RU" sz="4200" dirty="0" err="1" smtClean="0"/>
              <a:t>Госуслуги</a:t>
            </a:r>
            <a:r>
              <a:rPr lang="ru-RU" sz="4200" dirty="0" smtClean="0"/>
              <a:t>»).</a:t>
            </a:r>
          </a:p>
          <a:p>
            <a:pPr fontAlgn="base"/>
            <a:r>
              <a:rPr lang="ru-RU" sz="4200" dirty="0" smtClean="0"/>
              <a:t>Введены новые квалификационные категории: «педагог-методист» и «педагог-наставник»</a:t>
            </a:r>
          </a:p>
          <a:p>
            <a:pPr fontAlgn="base"/>
            <a:r>
              <a:rPr lang="ru-RU" sz="4200" dirty="0" smtClean="0"/>
              <a:t>Аттестация в целях установления таких категорий проводится по желанию педагогических работников федеральными и региональными аттестационными комиссиями. К заявлению на такую аттестацию прилагается ходатайство работодателя.</a:t>
            </a:r>
          </a:p>
          <a:p>
            <a:pPr fontAlgn="base"/>
            <a:r>
              <a:rPr lang="ru-RU" sz="4200" dirty="0" smtClean="0"/>
              <a:t>Уточнен перечень сведений, указываемых в заявлении</a:t>
            </a:r>
          </a:p>
          <a:p>
            <a:pPr fontAlgn="base"/>
            <a:r>
              <a:rPr lang="ru-RU" sz="4200" dirty="0" smtClean="0"/>
              <a:t>В заявлении педагоги указывают сведения об уровне образования (квалификации), результатах профессиональной деятельности, об имеющихся квалификационных категориях, а также указывают должность, по которой они хотят пройти аттестацию. Кроме того педагогические работники имеют право не позднее чем за 5 рабочих дней до проведения заседания аттестационной комиссии направить дополнительные сведения, характеризующие их профессиональную деятельность.</a:t>
            </a:r>
          </a:p>
          <a:p>
            <a:pPr fontAlgn="base"/>
            <a:r>
              <a:rPr lang="ru-RU" sz="4200" dirty="0" smtClean="0"/>
              <a:t>Наличие наград, званий, знаков отличия, сведений о наградах потребуется подтвердить</a:t>
            </a:r>
          </a:p>
          <a:p>
            <a:pPr fontAlgn="base"/>
            <a:r>
              <a:rPr lang="ru-RU" sz="4200" dirty="0" smtClean="0"/>
              <a:t>Проведение аттестации в целях установления квалификационных категорий работников, имеющих звания и награды, либо являющихся призерами конкурсов профессионального мастерства педагогических работников, осуществляется на основе подтверждающих сведений. </a:t>
            </a:r>
          </a:p>
          <a:p>
            <a:pPr fontAlgn="base"/>
            <a:r>
              <a:rPr lang="ru-RU" sz="4200" dirty="0" smtClean="0"/>
              <a:t>Сведения об установленной квалификационной категории вносятся работодателем в трудовую книжку</a:t>
            </a:r>
          </a:p>
          <a:p>
            <a:pPr fontAlgn="base"/>
            <a:r>
              <a:rPr lang="ru-RU" sz="4200" dirty="0" smtClean="0"/>
              <a:t>На основании распорядительного акта об установлении квалификационной категории работодатель вносит соответствующую запись в трудовую книжку или сведения о трудовой деятельности работника. Квалификационные категории являются также основанием для дифференциации оплаты труда педагогических работников.</a:t>
            </a:r>
          </a:p>
          <a:p>
            <a:pPr>
              <a:buNone/>
            </a:pPr>
            <a:r>
              <a:rPr lang="ru-RU" sz="4200" dirty="0" smtClean="0"/>
              <a:t> </a:t>
            </a:r>
          </a:p>
          <a:p>
            <a:pPr fontAlgn="base">
              <a:buNone/>
            </a:pPr>
            <a:endParaRPr lang="ru-RU" sz="40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203</TotalTime>
  <Words>71</Words>
  <Application>Microsoft Office PowerPoint</Application>
  <PresentationFormat>Экран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     Новый порядок  аттестации педагогических кадров вступает в силу с 1 сентября 2023 года  и действует до 31 августа 2029 года.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dc:description>http://aida.ucoz.ru</dc:description>
  <cp:lastModifiedBy>User</cp:lastModifiedBy>
  <cp:revision>8</cp:revision>
  <dcterms:created xsi:type="dcterms:W3CDTF">2018-01-16T12:27:00Z</dcterms:created>
  <dcterms:modified xsi:type="dcterms:W3CDTF">2023-08-10T07:28:24Z</dcterms:modified>
</cp:coreProperties>
</file>