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56" r:id="rId2"/>
    <p:sldId id="257" r:id="rId3"/>
    <p:sldId id="278" r:id="rId4"/>
    <p:sldId id="271" r:id="rId5"/>
    <p:sldId id="258" r:id="rId6"/>
    <p:sldId id="260" r:id="rId7"/>
    <p:sldId id="261" r:id="rId8"/>
    <p:sldId id="266" r:id="rId9"/>
    <p:sldId id="276" r:id="rId10"/>
    <p:sldId id="264" r:id="rId11"/>
    <p:sldId id="265" r:id="rId12"/>
    <p:sldId id="277" r:id="rId13"/>
    <p:sldId id="263" r:id="rId14"/>
    <p:sldId id="272" r:id="rId15"/>
    <p:sldId id="267" r:id="rId16"/>
    <p:sldId id="270" r:id="rId17"/>
    <p:sldId id="269" r:id="rId18"/>
    <p:sldId id="268" r:id="rId19"/>
    <p:sldId id="273" r:id="rId20"/>
    <p:sldId id="274" r:id="rId21"/>
    <p:sldId id="275" r:id="rId22"/>
    <p:sldId id="279" r:id="rId23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89596-0DAF-4497-A4D7-EE2CDBDAE243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6D090-06D3-48C0-B509-F55B70CA5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7005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640960" cy="1512168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atin typeface="Century" panose="02040604050505020304" pitchFamily="18" charset="0"/>
              </a:rPr>
              <a:t>Районное методическое объединение учителей естественно-математического цикла Жарковского района Тверской области</a:t>
            </a:r>
            <a:endParaRPr lang="ru-RU" sz="3000" b="1" dirty="0">
              <a:latin typeface="Century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708920"/>
            <a:ext cx="6400800" cy="122413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3000" b="1" dirty="0" smtClean="0">
                <a:latin typeface="Century" panose="02040604050505020304" pitchFamily="18" charset="0"/>
              </a:rPr>
              <a:t>Задания на формирование функциональной грамотности в </a:t>
            </a:r>
            <a:r>
              <a:rPr lang="ru-RU" sz="3000" b="1" dirty="0" err="1" smtClean="0">
                <a:latin typeface="Century" panose="02040604050505020304" pitchFamily="18" charset="0"/>
              </a:rPr>
              <a:t>КИМах</a:t>
            </a:r>
            <a:r>
              <a:rPr lang="ru-RU" sz="3000" b="1" dirty="0" smtClean="0">
                <a:latin typeface="Century" panose="02040604050505020304" pitchFamily="18" charset="0"/>
              </a:rPr>
              <a:t> ЕГЭ по </a:t>
            </a:r>
            <a:r>
              <a:rPr lang="ru-RU" sz="3000" b="1" dirty="0" smtClean="0">
                <a:latin typeface="Century" panose="02040604050505020304" pitchFamily="18" charset="0"/>
              </a:rPr>
              <a:t>математике</a:t>
            </a:r>
            <a:endParaRPr lang="ru-RU" sz="3000" b="1" dirty="0">
              <a:latin typeface="Century" panose="020406040505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71736" y="4643446"/>
            <a:ext cx="64008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000" b="1" dirty="0" smtClean="0">
                <a:latin typeface="Century" panose="02040604050505020304" pitchFamily="18" charset="0"/>
              </a:rPr>
              <a:t>Лакеева </a:t>
            </a:r>
            <a:r>
              <a:rPr lang="ru-RU" sz="3000" b="1" dirty="0" smtClean="0">
                <a:latin typeface="Century" panose="02040604050505020304" pitchFamily="18" charset="0"/>
              </a:rPr>
              <a:t>Елена Ивановна </a:t>
            </a:r>
            <a:endParaRPr lang="ru-RU" sz="3000" b="1" dirty="0" smtClean="0">
              <a:latin typeface="Century" panose="02040604050505020304" pitchFamily="18" charset="0"/>
            </a:endParaRPr>
          </a:p>
          <a:p>
            <a:pPr algn="r"/>
            <a:r>
              <a:rPr lang="ru-RU" sz="2700" b="1" dirty="0" smtClean="0">
                <a:latin typeface="Century" panose="02040604050505020304" pitchFamily="18" charset="0"/>
              </a:rPr>
              <a:t>учитель </a:t>
            </a:r>
            <a:endParaRPr lang="ru-RU" sz="2700" b="1" dirty="0" smtClean="0">
              <a:latin typeface="Century" panose="02040604050505020304" pitchFamily="18" charset="0"/>
            </a:endParaRPr>
          </a:p>
          <a:p>
            <a:pPr algn="r"/>
            <a:r>
              <a:rPr lang="ru-RU" sz="2700" b="1" dirty="0" smtClean="0">
                <a:latin typeface="Century" panose="02040604050505020304" pitchFamily="18" charset="0"/>
              </a:rPr>
              <a:t>МОУ «</a:t>
            </a:r>
            <a:r>
              <a:rPr lang="ru-RU" sz="2700" b="1" dirty="0" err="1" smtClean="0">
                <a:latin typeface="Century" panose="02040604050505020304" pitchFamily="18" charset="0"/>
              </a:rPr>
              <a:t>Жарковская</a:t>
            </a:r>
            <a:r>
              <a:rPr lang="ru-RU" sz="2700" b="1" dirty="0" smtClean="0">
                <a:latin typeface="Century" panose="02040604050505020304" pitchFamily="18" charset="0"/>
              </a:rPr>
              <a:t> СОШ №1»</a:t>
            </a:r>
            <a:endParaRPr lang="ru-RU" sz="2700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507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76456" cy="579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6232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40060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Андрей </a:t>
            </a:r>
            <a:r>
              <a:rPr lang="ru-RU" dirty="0" smtClean="0"/>
              <a:t>красит </a:t>
            </a:r>
            <a:r>
              <a:rPr lang="ru-RU" dirty="0"/>
              <a:t>забор за  3</a:t>
            </a:r>
            <a:r>
              <a:rPr lang="ru-RU" dirty="0" smtClean="0"/>
              <a:t> часов</a:t>
            </a:r>
            <a:r>
              <a:rPr lang="ru-RU" dirty="0"/>
              <a:t>. Паша </a:t>
            </a:r>
            <a:r>
              <a:rPr lang="ru-RU" dirty="0" smtClean="0"/>
              <a:t>красят </a:t>
            </a:r>
            <a:r>
              <a:rPr lang="ru-RU" dirty="0"/>
              <a:t>этот же забор за 6 </a:t>
            </a:r>
            <a:r>
              <a:rPr lang="ru-RU" dirty="0" smtClean="0"/>
              <a:t>часов. </a:t>
            </a:r>
            <a:r>
              <a:rPr lang="ru-RU" dirty="0"/>
              <a:t>За сколько часов мальчики покрасят забор, работая </a:t>
            </a:r>
            <a:r>
              <a:rPr lang="ru-RU" dirty="0" smtClean="0"/>
              <a:t>вместе?</a:t>
            </a:r>
          </a:p>
          <a:p>
            <a:pPr algn="just"/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r>
              <a:rPr lang="ru-RU" dirty="0" smtClean="0"/>
              <a:t>30/3=10 – Андрей/час</a:t>
            </a:r>
          </a:p>
          <a:p>
            <a:r>
              <a:rPr lang="ru-RU" dirty="0" smtClean="0"/>
              <a:t>30/6=5 – Паша/час</a:t>
            </a:r>
          </a:p>
          <a:p>
            <a:r>
              <a:rPr lang="ru-RU" dirty="0" smtClean="0"/>
              <a:t>10+5=15 – </a:t>
            </a:r>
            <a:r>
              <a:rPr lang="ru-RU" dirty="0" err="1" smtClean="0"/>
              <a:t>Андрей+Паша</a:t>
            </a:r>
            <a:r>
              <a:rPr lang="ru-RU" dirty="0" smtClean="0"/>
              <a:t>/час</a:t>
            </a:r>
          </a:p>
          <a:p>
            <a:r>
              <a:rPr lang="ru-RU" dirty="0" smtClean="0"/>
              <a:t>30/15=2 - Вместе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0783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ds04.infourok.ru/uploads/ex/045f/0012b586-42958327/2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44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7700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32" y="332656"/>
            <a:ext cx="8973164" cy="545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3703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i.ytimg.com/vi/1wK5TH2ETbA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964488" cy="66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4326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3" y="42863"/>
            <a:ext cx="905827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4407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8" y="61913"/>
            <a:ext cx="9115425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0568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6689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3" y="4763"/>
            <a:ext cx="909637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5805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sun9-75.userapi.com/impf/c845120/v845120975/14180f/SHOvpIvJqJU.jpg?size=524x441&amp;quality=96&amp;sign=1640df644c0ed11f25e60cb08c781bf3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006" y="476672"/>
            <a:ext cx="8166458" cy="59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250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4" name="Picture 4" descr="https://ds05.infourok.ru/uploads/ex/007a/000914b1-2b010379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96752"/>
            <a:ext cx="8678479" cy="551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6059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sun9-34.userapi.com/impf/c846220/v846220975/14a3dc/Iy5_5gZNedI.jpg?size=524x364&amp;quality=96&amp;sign=558049d710557e11168166c0f9c0671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7"/>
            <a:ext cx="8280920" cy="57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3732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sun9-1.userapi.com/impf/c830308/v830308404/1db004/giu_FmHFQVU.jpg?size=503x544&amp;quality=96&amp;sign=9679c42e23e60b6fb144e82d2f8b10d3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99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5539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4x4photo.ru/wp-content/uploads/2023/04/spasprez1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9145"/>
            <a:ext cx="8072462" cy="4308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fsd.multiurok.ru/html/2017/03/25/s_58d6287c0f819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266" y="260648"/>
            <a:ext cx="8633205" cy="647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3189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i.ytimg.com/vi/2zcTX1v3dcs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6834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5340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3645025"/>
            <a:ext cx="8496944" cy="2880320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 dirty="0"/>
              <a:t> </a:t>
            </a:r>
            <a:endParaRPr lang="ru-RU" dirty="0" smtClean="0"/>
          </a:p>
          <a:p>
            <a:pPr fontAlgn="base"/>
            <a:r>
              <a:rPr lang="ru-RU" dirty="0" smtClean="0"/>
              <a:t>1. На рисунке основания равны 3 и 8.</a:t>
            </a:r>
          </a:p>
          <a:p>
            <a:pPr fontAlgn="base"/>
            <a:r>
              <a:rPr lang="ru-RU" dirty="0" smtClean="0"/>
              <a:t>2</a:t>
            </a:r>
            <a:r>
              <a:rPr lang="ru-RU" dirty="0"/>
              <a:t>. Опустим высоту. Она рана 3</a:t>
            </a:r>
          </a:p>
          <a:p>
            <a:pPr fontAlgn="base"/>
            <a:r>
              <a:rPr lang="ru-RU" dirty="0"/>
              <a:t>3. Формула трапеции: S=h(</a:t>
            </a:r>
            <a:r>
              <a:rPr lang="ru-RU" dirty="0" err="1"/>
              <a:t>a+b</a:t>
            </a:r>
            <a:r>
              <a:rPr lang="ru-RU" dirty="0"/>
              <a:t>)/2, где </a:t>
            </a:r>
            <a:r>
              <a:rPr lang="ru-RU" dirty="0" err="1"/>
              <a:t>a,b</a:t>
            </a:r>
            <a:r>
              <a:rPr lang="ru-RU" dirty="0"/>
              <a:t> – основания, h – высота.</a:t>
            </a:r>
          </a:p>
          <a:p>
            <a:pPr fontAlgn="base"/>
            <a:r>
              <a:rPr lang="ru-RU" dirty="0"/>
              <a:t>4. Вычислим площадь, подставив значения: S=3∙(3+8)/2=16,5</a:t>
            </a:r>
          </a:p>
          <a:p>
            <a:pPr fontAlgn="base"/>
            <a:r>
              <a:rPr lang="ru-RU" dirty="0"/>
              <a:t>Следовательно, площадь данной трапеции равна 16,5.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800200"/>
          </a:xfrm>
        </p:spPr>
        <p:txBody>
          <a:bodyPr>
            <a:normAutofit fontScale="90000"/>
          </a:bodyPr>
          <a:lstStyle/>
          <a:p>
            <a:r>
              <a:rPr lang="ru-RU" sz="3900" i="1" dirty="0" smtClean="0"/>
              <a:t>На </a:t>
            </a:r>
            <a:r>
              <a:rPr lang="ru-RU" sz="3900" i="1" dirty="0"/>
              <a:t>клетчатой бумаге с размером клетки 1×1 изображена трапеция. </a:t>
            </a:r>
            <a:r>
              <a:rPr lang="ru-RU" sz="3900" i="1" dirty="0" smtClean="0"/>
              <a:t>   Найдите </a:t>
            </a:r>
            <a:r>
              <a:rPr lang="ru-RU" sz="3900" i="1" dirty="0"/>
              <a:t>её площадь.</a:t>
            </a:r>
            <a:br>
              <a:rPr lang="ru-RU" sz="3900" i="1" dirty="0"/>
            </a:br>
            <a:endParaRPr lang="ru-RU" sz="3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2060848"/>
            <a:ext cx="297242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25214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112" y="2420888"/>
            <a:ext cx="8229600" cy="1684784"/>
          </a:xfrm>
        </p:spPr>
        <p:txBody>
          <a:bodyPr/>
          <a:lstStyle/>
          <a:p>
            <a:r>
              <a:rPr lang="ru-RU" i="1" dirty="0"/>
              <a:t> В некоторых случаях площадь фигуры можно представить как разность каких-либо </a:t>
            </a:r>
            <a:r>
              <a:rPr lang="ru-RU" i="1" dirty="0" smtClean="0"/>
              <a:t>площадей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3000" i="1" dirty="0"/>
              <a:t>На клетчатой бумаге с размером клетки 1×1 </a:t>
            </a:r>
            <a:r>
              <a:rPr lang="ru-RU" sz="3000" i="1" dirty="0" smtClean="0"/>
              <a:t>изображен треугольник. </a:t>
            </a:r>
            <a:r>
              <a:rPr lang="ru-RU" sz="3000" i="1" dirty="0"/>
              <a:t>Найдите </a:t>
            </a:r>
            <a:r>
              <a:rPr lang="ru-RU" sz="3000" i="1" dirty="0" smtClean="0"/>
              <a:t>его </a:t>
            </a:r>
            <a:r>
              <a:rPr lang="ru-RU" sz="3000" i="1" dirty="0"/>
              <a:t>площадь.</a:t>
            </a:r>
            <a:br>
              <a:rPr lang="ru-RU" sz="3000" i="1" dirty="0"/>
            </a:br>
            <a:endParaRPr lang="ru-RU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1262" y="3717032"/>
            <a:ext cx="27813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33551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9"/>
            <a:ext cx="8229600" cy="2520280"/>
          </a:xfrm>
        </p:spPr>
        <p:txBody>
          <a:bodyPr/>
          <a:lstStyle/>
          <a:p>
            <a:pPr algn="just"/>
            <a:r>
              <a:rPr lang="ru-RU" dirty="0"/>
              <a:t>П</a:t>
            </a:r>
            <a:r>
              <a:rPr lang="ru-RU" dirty="0" smtClean="0"/>
              <a:t>лощадь </a:t>
            </a:r>
            <a:r>
              <a:rPr lang="ru-RU" dirty="0"/>
              <a:t>многоугольника равна </a:t>
            </a:r>
            <a:r>
              <a:rPr lang="ru-RU" i="1" dirty="0" smtClean="0"/>
              <a:t>В+Г/2-1, </a:t>
            </a:r>
            <a:r>
              <a:rPr lang="ru-RU" dirty="0" smtClean="0"/>
              <a:t>где </a:t>
            </a:r>
            <a:r>
              <a:rPr lang="ru-RU" dirty="0"/>
              <a:t>В — количество узлов внутри многоугольника, а Г — количество узлов на границе многоугольника.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Узлами </a:t>
            </a:r>
            <a:r>
              <a:rPr lang="ru-RU" dirty="0"/>
              <a:t>здесь названы точки, в которых пересекаются линии нашей клетчатой бумаги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98737"/>
            <a:ext cx="28289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22108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Синим на рисунке отмечены узлы внутри треугольника. Зеленым — узлы на границе.</a:t>
            </a:r>
          </a:p>
          <a:p>
            <a:r>
              <a:rPr lang="ru-RU" sz="2000" dirty="0"/>
              <a:t>Аккуратно посчитав те и другие, получим, что В = 9, Г = 5, и площадь фигуры равна S = 9 + 5/2 - 1 = 10,5.</a:t>
            </a:r>
          </a:p>
        </p:txBody>
      </p:sp>
    </p:spTree>
    <p:extLst>
      <p:ext uri="{BB962C8B-B14F-4D97-AF65-F5344CB8AC3E}">
        <p14:creationId xmlns:p14="http://schemas.microsoft.com/office/powerpoint/2010/main" xmlns="" val="3734412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avatars.mds.yandex.net/get-zen_doc/48747/pub_5c36895170c93f00a9a94aef_5c368969fefdcc00ae51f476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313" y="231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14288"/>
            <a:ext cx="913447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141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Елена\Desktop\slide_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357" y="-32654"/>
            <a:ext cx="9187538" cy="68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945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226</TotalTime>
  <Words>111</Words>
  <Application>Microsoft Office PowerPoint</Application>
  <PresentationFormat>Экран (4:3)</PresentationFormat>
  <Paragraphs>26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Районное методическое объединение учителей естественно-математического цикла Жарковского района Тверской области</vt:lpstr>
      <vt:lpstr>Слайд 2</vt:lpstr>
      <vt:lpstr>Слайд 3</vt:lpstr>
      <vt:lpstr>Слайд 4</vt:lpstr>
      <vt:lpstr>На клетчатой бумаге с размером клетки 1×1 изображена трапеция.    Найдите её площадь. </vt:lpstr>
      <vt:lpstr>На клетчатой бумаге с размером клетки 1×1 изображен треугольник. Найдите его площадь.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Azerty</cp:lastModifiedBy>
  <cp:revision>19</cp:revision>
  <cp:lastPrinted>2021-04-20T20:13:55Z</cp:lastPrinted>
  <dcterms:created xsi:type="dcterms:W3CDTF">2021-03-30T11:19:15Z</dcterms:created>
  <dcterms:modified xsi:type="dcterms:W3CDTF">2024-03-24T18:42:53Z</dcterms:modified>
</cp:coreProperties>
</file>