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56" r:id="rId2"/>
    <p:sldId id="257" r:id="rId3"/>
    <p:sldId id="268" r:id="rId4"/>
    <p:sldId id="277" r:id="rId5"/>
    <p:sldId id="278" r:id="rId6"/>
    <p:sldId id="279" r:id="rId7"/>
    <p:sldId id="280" r:id="rId8"/>
    <p:sldId id="270" r:id="rId9"/>
    <p:sldId id="272" r:id="rId10"/>
    <p:sldId id="260" r:id="rId11"/>
    <p:sldId id="273" r:id="rId12"/>
    <p:sldId id="274" r:id="rId13"/>
    <p:sldId id="258" r:id="rId14"/>
    <p:sldId id="261" r:id="rId15"/>
    <p:sldId id="262" r:id="rId16"/>
    <p:sldId id="265" r:id="rId17"/>
    <p:sldId id="263" r:id="rId18"/>
    <p:sldId id="264" r:id="rId19"/>
    <p:sldId id="266" r:id="rId20"/>
    <p:sldId id="276" r:id="rId21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" initials="И" lastIdx="1" clrIdx="0">
    <p:extLst>
      <p:ext uri="{19B8F6BF-5375-455C-9EA6-DF929625EA0E}">
        <p15:presenceInfo xmlns:p15="http://schemas.microsoft.com/office/powerpoint/2012/main" userId="6752d857da5597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3883" autoAdjust="0"/>
  </p:normalViewPr>
  <p:slideViewPr>
    <p:cSldViewPr snapToGrid="0">
      <p:cViewPr>
        <p:scale>
          <a:sx n="75" d="100"/>
          <a:sy n="75" d="100"/>
        </p:scale>
        <p:origin x="91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EE195-C105-0449-A9FB-2FE435DB0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EB931-343D-8044-8637-4558C2C95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8CB1-F1B8-9045-814C-D5CD93A0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D01A-7743-A64D-A1EF-CCAE9495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0F9D0-38CD-C648-B2C5-DC17F682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605B8-375F-1843-BF1B-A07EAA302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2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A562-1123-6F4D-AC96-517024E7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B56592-0C8C-E347-A1F7-BBE557724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726ED-B77B-664D-A274-7A7CCD02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090F-1151-164B-AAF9-4EFBDE02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4D58B-919E-534A-A566-5A5D109B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0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6DDF1-F418-BB4A-8652-DF89E15496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E161D4-679C-534E-B18C-1B81BCF22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33A01-0B81-2D43-B649-2836A589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8EBEE-2952-2D46-8D62-815BF5F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146B3-25DA-E540-AF7E-0FFD25E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43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EB7E-2DBD-F946-A1A5-C366275F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432A4-B009-7042-A240-007D64F3E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63B0C-D58B-0945-9A07-0C271DF8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1B56A-D44E-AD49-8D86-2114B8A1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A6A71-91DF-A745-B741-69EC0D98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4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499E-A806-E44C-9B98-0CFFCD8C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D87B9-888E-1A4F-8C17-F74D37F49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AA31F-6BB4-8440-9118-4B339681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0AB5D-1641-0F43-BC12-1DC63241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0029A-420E-BA4C-8DC2-8D2221E6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9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F40C-AD01-884C-B005-610B0E8E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5A58-27AC-2843-AA89-66B8B2500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7D573-63D4-8F44-A1C0-FCD71D515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A4D90-E6BC-024D-A9F6-1F04A264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CBA43-E42A-C943-9A98-D9974B12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41BBD-B66D-984B-BDCB-725B6A6B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69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5A07-09FE-A644-8F3F-5FA19518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34D38-4673-4849-BE7A-61C1A2ED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BB178-1A55-294D-A5FA-EFF0AA519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1F9A2-1C07-9844-83C2-4B430CE10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425AE-0215-DB44-9C85-2FFBE6BC4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F1BCD8-1677-1041-A4D1-6A5B1E1BE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3BD160-8BB5-EC4F-B29A-FF7AD6B4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5B4D0-D697-7C41-B05C-16D72197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07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A8C7-3261-B346-847B-30BFBAB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52E49-FE7C-E14F-8E2F-2C3180DA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7DDC9-75FE-BC41-A1FC-C9C2221B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2A1E3-13B0-4C44-BCAD-61A1E395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7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0CB02-52A4-D44E-A76E-634F061E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EB864-22BF-4840-AA08-7E155F39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813FD-6ADC-1B4B-8D24-441A003E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75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1DC22-CD07-084C-9029-17B81BF9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4E8EE-3FF7-9145-8098-82BB3D112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F1687-C97D-8A49-8117-5B23280B4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2D009-E375-1446-B13C-1FEEF8D7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1FF5-0F7C-D34F-9D77-B249E110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17B3A-C53A-9246-BF99-9BFA49CA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3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C026-8D10-9C4B-ABF9-CF286AA91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62F69A-76D3-A94D-9327-D7839E6BB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E33E9-ABD1-3843-A855-85A35582F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3464C-2B34-6D46-9081-C3108F8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93454-9970-0543-A50A-855B228C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3592F-2038-C640-8D70-0784CDA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01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39724-7379-7345-BF21-A7B085BAB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B3DF6-F243-C346-9EFD-F1B232846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7B167-B9ED-1A47-8B66-D46DBC181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10B7-B5BE-4A65-A60C-9D0E02E347FD}" type="datetimeFigureOut">
              <a:rPr lang="ru-RU" smtClean="0"/>
              <a:t>13.11.2022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C1FB9-BA07-4D4F-9EF0-1DA84D1B9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03589-F2F3-2045-8B39-41873FE94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69D0-A80B-48A7-B5A8-C67F0C9425CD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B452D-0902-594A-B7D5-9D29EDF62C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0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MtJrIcCZHoQ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3CA4D-EE88-47E1-A3EE-65466F1AB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257" y="1779914"/>
            <a:ext cx="10171486" cy="2334886"/>
          </a:xfrm>
        </p:spPr>
        <p:txBody>
          <a:bodyPr>
            <a:noAutofit/>
          </a:bodyPr>
          <a:lstStyle/>
          <a:p>
            <a:r>
              <a:rPr lang="ru-RU" sz="8000" b="1" dirty="0">
                <a:latin typeface="Bahnschrift Condensed" panose="020B0502040204020203" pitchFamily="34" charset="0"/>
              </a:rPr>
              <a:t>Проектирование и создание</a:t>
            </a:r>
            <a:br>
              <a:rPr lang="ru-RU" sz="8000" b="1" dirty="0">
                <a:latin typeface="Bahnschrift Condensed" panose="020B0502040204020203" pitchFamily="34" charset="0"/>
              </a:rPr>
            </a:br>
            <a:r>
              <a:rPr lang="ru-RU" sz="8000" b="1" dirty="0">
                <a:latin typeface="Bahnschrift Condensed" panose="020B0502040204020203" pitchFamily="34" charset="0"/>
              </a:rPr>
              <a:t> компьютерных игр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F20CF1-6D35-47D8-A9B4-8F6A1DFA5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5068" y="3961561"/>
            <a:ext cx="9946675" cy="2896439"/>
          </a:xfrm>
        </p:spPr>
        <p:txBody>
          <a:bodyPr>
            <a:normAutofit/>
          </a:bodyPr>
          <a:lstStyle/>
          <a:p>
            <a:pPr marL="0" indent="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</a:pPr>
            <a:r>
              <a:rPr lang="ru-RU" sz="4800" kern="1200" spc="50" baseline="0" dirty="0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  <a:t>Индивидуальный проект</a:t>
            </a:r>
            <a:br>
              <a:rPr lang="ru-RU" sz="1800" kern="1200" spc="50" baseline="0" dirty="0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</a:br>
            <a:r>
              <a:rPr lang="ru-RU" sz="2800" kern="1200" spc="50" baseline="0" dirty="0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  <a:t>обучающегося 11 класса</a:t>
            </a:r>
            <a:br>
              <a:rPr lang="ru-RU" sz="2800" kern="1200" spc="50" baseline="0" dirty="0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</a:br>
            <a:r>
              <a:rPr lang="ru-RU" sz="2800" b="1" kern="1200" spc="50" baseline="0" dirty="0" err="1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  <a:t>Максименкова</a:t>
            </a:r>
            <a:r>
              <a:rPr lang="ru-RU" sz="2800" b="1" kern="1200" spc="50" baseline="0" dirty="0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  <a:t> Ивана Михайловича</a:t>
            </a:r>
            <a:endParaRPr lang="ru-RU" sz="3600" b="1" dirty="0">
              <a:effectLst/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0" indent="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</a:pPr>
            <a:r>
              <a:rPr lang="ru-RU" sz="2800" kern="1200" spc="50" baseline="0" dirty="0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  <a:t>Руководитель проекта:</a:t>
            </a:r>
            <a:br>
              <a:rPr lang="ru-RU" sz="2800" kern="1200" spc="50" baseline="0" dirty="0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</a:br>
            <a:r>
              <a:rPr lang="ru-RU" sz="2800" b="1" kern="1200" spc="50" baseline="0" dirty="0">
                <a:effectLst/>
                <a:latin typeface="Bahnschrift Condensed" panose="020B0502040204020203" pitchFamily="34" charset="0"/>
                <a:cs typeface="Arial" panose="020B0604020202020204" pitchFamily="34" charset="0"/>
              </a:rPr>
              <a:t>Лакеева Елена Ивановна</a:t>
            </a:r>
            <a:endParaRPr lang="ru-RU" sz="3600" b="1" dirty="0">
              <a:effectLst/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7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гровая индустрия: геймдев (gamedev)">
            <a:extLst>
              <a:ext uri="{FF2B5EF4-FFF2-40B4-BE49-F238E27FC236}">
                <a16:creationId xmlns:a16="http://schemas.microsoft.com/office/drawing/2014/main" id="{D39FCFCF-7CEA-4489-A4C7-1E90FD8F2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3" r="2319" b="4233"/>
          <a:stretch/>
        </p:blipFill>
        <p:spPr bwMode="auto">
          <a:xfrm>
            <a:off x="1766311" y="927770"/>
            <a:ext cx="4823905" cy="573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Изображения Компьютерные игры | Бесплатные векторы, стоковые фото и PSD">
            <a:extLst>
              <a:ext uri="{FF2B5EF4-FFF2-40B4-BE49-F238E27FC236}">
                <a16:creationId xmlns:a16="http://schemas.microsoft.com/office/drawing/2014/main" id="{99D47DAF-6FA1-4220-A84E-CAA07898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9" b="89936" l="4792" r="89936">
                        <a14:foregroundMark x1="22204" y1="14856" x2="22204" y2="14856"/>
                        <a14:foregroundMark x1="22204" y1="14856" x2="22204" y2="14856"/>
                        <a14:foregroundMark x1="21565" y1="15176" x2="21565" y2="15176"/>
                        <a14:foregroundMark x1="21565" y1="15176" x2="21565" y2="15176"/>
                        <a14:foregroundMark x1="21565" y1="15176" x2="21565" y2="15176"/>
                        <a14:foregroundMark x1="21565" y1="15176" x2="21565" y2="15176"/>
                        <a14:foregroundMark x1="21246" y1="17252" x2="21246" y2="17252"/>
                        <a14:foregroundMark x1="20767" y1="18051" x2="19968" y2="20288"/>
                        <a14:foregroundMark x1="19808" y1="21725" x2="16933" y2="21565"/>
                        <a14:foregroundMark x1="20607" y1="18850" x2="20607" y2="20447"/>
                        <a14:foregroundMark x1="15016" y1="24760" x2="15335" y2="26518"/>
                        <a14:foregroundMark x1="26038" y1="13898" x2="35942" y2="13578"/>
                        <a14:foregroundMark x1="35942" y1="13578" x2="56869" y2="16773"/>
                        <a14:foregroundMark x1="56869" y1="16773" x2="66454" y2="14696"/>
                        <a14:foregroundMark x1="66454" y1="14696" x2="71086" y2="16613"/>
                        <a14:foregroundMark x1="76038" y1="18051" x2="75879" y2="22204"/>
                        <a14:foregroundMark x1="77316" y1="17572" x2="78594" y2="18211"/>
                        <a14:foregroundMark x1="79712" y1="19169" x2="80032" y2="19169"/>
                        <a14:foregroundMark x1="80831" y1="19169" x2="81470" y2="19968"/>
                        <a14:foregroundMark x1="14377" y1="31949" x2="13578" y2="32907"/>
                        <a14:foregroundMark x1="39776" y1="77636" x2="50958" y2="82907"/>
                        <a14:foregroundMark x1="50958" y1="82907" x2="52556" y2="84824"/>
                        <a14:foregroundMark x1="58307" y1="85144" x2="68690" y2="81949"/>
                        <a14:foregroundMark x1="68690" y1="81949" x2="70288" y2="71725"/>
                        <a14:foregroundMark x1="70288" y1="71725" x2="69010" y2="67732"/>
                        <a14:foregroundMark x1="78275" y1="73962" x2="76997" y2="83387"/>
                        <a14:foregroundMark x1="84345" y1="61342" x2="84824" y2="66294"/>
                        <a14:foregroundMark x1="84984" y1="68371" x2="84984" y2="52396"/>
                        <a14:foregroundMark x1="84665" y1="67412" x2="86581" y2="72843"/>
                        <a14:foregroundMark x1="83067" y1="78435" x2="80990" y2="80192"/>
                        <a14:foregroundMark x1="51597" y1="75080" x2="52716" y2="75879"/>
                        <a14:foregroundMark x1="13898" y1="35623" x2="16134" y2="41214"/>
                        <a14:foregroundMark x1="17572" y1="38019" x2="17412" y2="46326"/>
                        <a14:foregroundMark x1="18850" y1="54792" x2="17891" y2="60703"/>
                        <a14:foregroundMark x1="41214" y1="30831" x2="34185" y2="38658"/>
                        <a14:foregroundMark x1="34185" y1="38658" x2="36422" y2="32268"/>
                        <a14:backgroundMark x1="14058" y1="12460" x2="6390" y2="19808"/>
                        <a14:backgroundMark x1="14696" y1="14537" x2="8786" y2="16773"/>
                        <a14:backgroundMark x1="10863" y1="22204" x2="11022" y2="25240"/>
                        <a14:backgroundMark x1="13898" y1="19010" x2="14217" y2="19169"/>
                        <a14:backgroundMark x1="13578" y1="18850" x2="13259" y2="18850"/>
                        <a14:backgroundMark x1="8466" y1="21406" x2="10064" y2="26518"/>
                        <a14:backgroundMark x1="3994" y1="20927" x2="5911" y2="14217"/>
                        <a14:backgroundMark x1="6070" y1="13419" x2="6070" y2="11342"/>
                        <a14:backgroundMark x1="5751" y1="9585" x2="4792" y2="19808"/>
                        <a14:backgroundMark x1="4792" y1="19808" x2="5112" y2="20927"/>
                        <a14:backgroundMark x1="6230" y1="6230" x2="6070" y2="8466"/>
                        <a14:backgroundMark x1="6550" y1="9105" x2="6070" y2="9105"/>
                        <a14:backgroundMark x1="5751" y1="10863" x2="5431" y2="10543"/>
                        <a14:backgroundMark x1="5911" y1="10703" x2="7188" y2="9105"/>
                        <a14:backgroundMark x1="6070" y1="9265" x2="6550" y2="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15" y="1269506"/>
            <a:ext cx="4841119" cy="48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7C8CE4-2608-4D9C-8F15-3040E29FA0B5}"/>
              </a:ext>
            </a:extLst>
          </p:cNvPr>
          <p:cNvSpPr txBox="1"/>
          <p:nvPr/>
        </p:nvSpPr>
        <p:spPr>
          <a:xfrm>
            <a:off x="3048740" y="63041"/>
            <a:ext cx="60945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500" b="1" dirty="0">
                <a:latin typeface="Bahnschrift Condensed" panose="020B0502040204020203" pitchFamily="34" charset="0"/>
              </a:rPr>
              <a:t>Структура игровой индустрии</a:t>
            </a:r>
          </a:p>
        </p:txBody>
      </p:sp>
    </p:spTree>
    <p:extLst>
      <p:ext uri="{BB962C8B-B14F-4D97-AF65-F5344CB8AC3E}">
        <p14:creationId xmlns:p14="http://schemas.microsoft.com/office/powerpoint/2010/main" val="199145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D6305F-E2DC-4BE9-8290-E43143AFE757}"/>
              </a:ext>
            </a:extLst>
          </p:cNvPr>
          <p:cNvSpPr txBox="1"/>
          <p:nvPr/>
        </p:nvSpPr>
        <p:spPr>
          <a:xfrm>
            <a:off x="771524" y="305969"/>
            <a:ext cx="10763251" cy="614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Bahnschrift Condensed" panose="020B0502040204020203" pitchFamily="34" charset="0"/>
              </a:rPr>
              <a:t>ПЛАН СОЗДАНИЯ ИГРЫ</a:t>
            </a:r>
          </a:p>
          <a:p>
            <a:endParaRPr lang="ru-RU" sz="4000" b="1" dirty="0">
              <a:latin typeface="Bahnschrift Condensed" panose="020B0502040204020203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Выбрать платформу игры</a:t>
            </a:r>
            <a:b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(мобильная игра, ПК-игра, игра на игровых консолях).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Выбрать движок игры — программу, в которой собирается игра</a:t>
            </a:r>
            <a:b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ru-RU" sz="2800" b="1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Unity</a:t>
            </a: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Unreal</a:t>
            </a: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Engine</a:t>
            </a: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и др.).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Выбрать жанр игры.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Создать идею, концепцию игры; определить целевую аудиторию.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Организовать разработку игры (в команде или самостоятельно).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Контроль процесса разработки.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8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Релиз (выпуск) игры.</a:t>
            </a:r>
          </a:p>
        </p:txBody>
      </p:sp>
    </p:spTree>
    <p:extLst>
      <p:ext uri="{BB962C8B-B14F-4D97-AF65-F5344CB8AC3E}">
        <p14:creationId xmlns:p14="http://schemas.microsoft.com/office/powerpoint/2010/main" val="23744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D6305F-E2DC-4BE9-8290-E43143AFE757}"/>
              </a:ext>
            </a:extLst>
          </p:cNvPr>
          <p:cNvSpPr txBox="1"/>
          <p:nvPr/>
        </p:nvSpPr>
        <p:spPr>
          <a:xfrm>
            <a:off x="885824" y="629819"/>
            <a:ext cx="107632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Bahnschrift Condensed" panose="020B0502040204020203" pitchFamily="34" charset="0"/>
              </a:rPr>
              <a:t>Характеристика разработанной компьютерной игры </a:t>
            </a:r>
            <a:r>
              <a:rPr lang="ru-RU" sz="4400" b="1" dirty="0">
                <a:latin typeface="Bahnschrift SemiBold Condensed" panose="020B0502040204020203" pitchFamily="34" charset="0"/>
              </a:rPr>
              <a:t>«</a:t>
            </a:r>
            <a:r>
              <a:rPr lang="en-US" sz="4400" b="1" dirty="0">
                <a:latin typeface="Bahnschrift SemiBold Condensed" panose="020B0502040204020203" pitchFamily="34" charset="0"/>
              </a:rPr>
              <a:t>Lame Duck</a:t>
            </a:r>
            <a:r>
              <a:rPr lang="ru-RU" sz="4400" b="1" dirty="0">
                <a:latin typeface="Bahnschrift SemiBold Condensed" panose="020B0502040204020203" pitchFamily="34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D47E82-65AF-4E67-AF39-17B0887CE6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052" y="2323332"/>
            <a:ext cx="2798451" cy="27984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62950" y="4752451"/>
            <a:ext cx="2526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Логотип игры </a:t>
            </a:r>
            <a:r>
              <a:rPr lang="ru-RU" b="1" dirty="0">
                <a:latin typeface="Bahnschrift SemiBold Condensed" panose="020B0502040204020203" pitchFamily="34" charset="0"/>
              </a:rPr>
              <a:t>«</a:t>
            </a:r>
            <a:r>
              <a:rPr lang="en-US" b="1" dirty="0">
                <a:latin typeface="Bahnschrift SemiBold Condensed" panose="020B0502040204020203" pitchFamily="34" charset="0"/>
              </a:rPr>
              <a:t>Lame Duck</a:t>
            </a:r>
            <a:r>
              <a:rPr lang="ru-RU" b="1" dirty="0">
                <a:latin typeface="Bahnschrift SemiBold Condensed" panose="020B0502040204020203" pitchFamily="34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1050" y="2323332"/>
            <a:ext cx="9124950" cy="3664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Платформа игры – (ПК, </a:t>
            </a:r>
            <a:r>
              <a:rPr lang="en-US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Android)</a:t>
            </a:r>
            <a:endParaRPr lang="ru-RU" sz="3200" b="1" dirty="0"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Движок игры – </a:t>
            </a:r>
            <a:r>
              <a:rPr lang="en-US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Unity</a:t>
            </a:r>
            <a:endParaRPr lang="ru-RU" sz="3200" b="1" dirty="0"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Жанр игры - </a:t>
            </a:r>
            <a:r>
              <a:rPr lang="ru-RU" sz="3200" b="1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Кликер</a:t>
            </a:r>
            <a:endParaRPr lang="ru-RU" sz="3200" b="1" dirty="0"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Концепция, основная идея – Развлекательная</a:t>
            </a:r>
            <a:br>
              <a:rPr lang="ru-RU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Целевая аудитория – Подростки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Организация разработки игры - </a:t>
            </a:r>
            <a:r>
              <a:rPr lang="en-US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</a:t>
            </a:r>
            <a:r>
              <a:rPr lang="ru-RU" sz="3200" b="1" dirty="0" err="1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амостоятельная</a:t>
            </a:r>
            <a:r>
              <a:rPr lang="ru-RU" sz="3200" b="1" dirty="0"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58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BAEAB8-244C-4385-86B9-6D0B66EC79A6}"/>
              </a:ext>
            </a:extLst>
          </p:cNvPr>
          <p:cNvSpPr txBox="1"/>
          <p:nvPr/>
        </p:nvSpPr>
        <p:spPr>
          <a:xfrm>
            <a:off x="375363" y="15624"/>
            <a:ext cx="10734902" cy="1602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latin typeface="Bahnschrift SemiBold Condensed" panose="020B0502040204020203" pitchFamily="34" charset="0"/>
              </a:rPr>
              <a:t>Этапы процесса разработки</a:t>
            </a:r>
            <a:br>
              <a:rPr lang="ru-RU" sz="4800" b="1" dirty="0">
                <a:latin typeface="Bahnschrift SemiBold Condensed" panose="020B0502040204020203" pitchFamily="34" charset="0"/>
              </a:rPr>
            </a:br>
            <a:r>
              <a:rPr lang="ru-RU" sz="4800" b="1" dirty="0">
                <a:latin typeface="Bahnschrift SemiBold Condensed" panose="020B0502040204020203" pitchFamily="34" charset="0"/>
              </a:rPr>
              <a:t> компьютерной  игры</a:t>
            </a:r>
            <a:r>
              <a:rPr lang="en-US" sz="4800" b="1" dirty="0">
                <a:latin typeface="Bahnschrift SemiBold Condensed" panose="020B0502040204020203" pitchFamily="34" charset="0"/>
              </a:rPr>
              <a:t> </a:t>
            </a:r>
            <a:r>
              <a:rPr lang="ru-RU" sz="4800" b="1" dirty="0">
                <a:latin typeface="Bahnschrift SemiBold Condensed" panose="020B0502040204020203" pitchFamily="34" charset="0"/>
              </a:rPr>
              <a:t>«</a:t>
            </a:r>
            <a:r>
              <a:rPr lang="en-US" sz="4800" b="1" dirty="0">
                <a:latin typeface="Bahnschrift SemiBold Condensed" panose="020B0502040204020203" pitchFamily="34" charset="0"/>
              </a:rPr>
              <a:t>Lame Duck</a:t>
            </a:r>
            <a:r>
              <a:rPr lang="ru-RU" sz="4800" b="1" dirty="0">
                <a:latin typeface="Bahnschrift SemiBold Condensed" panose="020B0502040204020203" pitchFamily="34" charset="0"/>
              </a:rPr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1D1E7-E224-4FDA-A96A-1482081A169E}"/>
              </a:ext>
            </a:extLst>
          </p:cNvPr>
          <p:cNvSpPr txBox="1"/>
          <p:nvPr/>
        </p:nvSpPr>
        <p:spPr>
          <a:xfrm>
            <a:off x="2931409" y="1617922"/>
            <a:ext cx="7574665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</a:t>
            </a:r>
            <a:r>
              <a:rPr lang="ru-RU" sz="3200" b="1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графики и дизайна игры</a:t>
            </a:r>
            <a:r>
              <a:rPr lang="ru-RU" sz="4000" b="1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000" b="1" dirty="0">
              <a:latin typeface="Bahnschrift Condensed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F9F165-0A58-4882-A2D9-DB3E6E7A9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09" y="2368897"/>
            <a:ext cx="7656578" cy="41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BAEAB8-244C-4385-86B9-6D0B66EC79A6}"/>
              </a:ext>
            </a:extLst>
          </p:cNvPr>
          <p:cNvSpPr txBox="1"/>
          <p:nvPr/>
        </p:nvSpPr>
        <p:spPr>
          <a:xfrm>
            <a:off x="797206" y="770424"/>
            <a:ext cx="10734902" cy="766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500" b="1" dirty="0">
                <a:latin typeface="Bahnschrift SemiBold Condensed" panose="020B0502040204020203" pitchFamily="34" charset="0"/>
              </a:rPr>
              <a:t>2. Проектирование и реализация стартового меню.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240911-7E99-4F22-A468-52A7406A5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01" b="2086"/>
          <a:stretch/>
        </p:blipFill>
        <p:spPr>
          <a:xfrm>
            <a:off x="971548" y="1537365"/>
            <a:ext cx="10386219" cy="51545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6657" y="0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Bahnschrift SemiBold Condensed" panose="020B0502040204020203" pitchFamily="34" charset="0"/>
              </a:rPr>
              <a:t>Этапы процесса разработки компьютерной игры</a:t>
            </a:r>
            <a:r>
              <a:rPr lang="en-US" sz="2800" b="1" dirty="0">
                <a:latin typeface="Bahnschrift SemiBold Condensed" panose="020B0502040204020203" pitchFamily="34" charset="0"/>
              </a:rPr>
              <a:t> </a:t>
            </a:r>
            <a:r>
              <a:rPr lang="ru-RU" sz="2800" b="1" dirty="0">
                <a:latin typeface="Bahnschrift SemiBold Condensed" panose="020B0502040204020203" pitchFamily="34" charset="0"/>
              </a:rPr>
              <a:t>«</a:t>
            </a:r>
            <a:r>
              <a:rPr lang="en-US" sz="2800" b="1" dirty="0">
                <a:latin typeface="Bahnschrift SemiBold Condensed" panose="020B0502040204020203" pitchFamily="34" charset="0"/>
              </a:rPr>
              <a:t>Lame Duck</a:t>
            </a:r>
            <a:r>
              <a:rPr lang="ru-RU" sz="2800" b="1" dirty="0">
                <a:latin typeface="Bahnschrift SemiBold Condensed" panose="020B0502040204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9822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BAEAB8-244C-4385-86B9-6D0B66EC79A6}"/>
              </a:ext>
            </a:extLst>
          </p:cNvPr>
          <p:cNvSpPr txBox="1"/>
          <p:nvPr/>
        </p:nvSpPr>
        <p:spPr>
          <a:xfrm>
            <a:off x="698283" y="797966"/>
            <a:ext cx="11007939" cy="75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latin typeface="Bahnschrift SemiBold Condensed" panose="020B0502040204020203" pitchFamily="34" charset="0"/>
              </a:rPr>
              <a:t>3. Проектирование и реализация основного игрового полотна.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E4EBE4-13B2-4599-85A7-58F9E89E0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3" b="3809"/>
          <a:stretch/>
        </p:blipFill>
        <p:spPr>
          <a:xfrm>
            <a:off x="979720" y="1548941"/>
            <a:ext cx="10445064" cy="50995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7227" y="0"/>
            <a:ext cx="6050053" cy="1014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Bahnschrift SemiBold Condensed" panose="020B0502040204020203" pitchFamily="34" charset="0"/>
              </a:rPr>
              <a:t>Этапы процесса разработки компьютерной игры</a:t>
            </a:r>
            <a:br>
              <a:rPr lang="ru-RU" sz="2800" b="1" dirty="0">
                <a:latin typeface="Bahnschrift SemiBold Condensed" panose="020B0502040204020203" pitchFamily="34" charset="0"/>
              </a:rPr>
            </a:br>
            <a:r>
              <a:rPr lang="en-US" sz="2800" b="1" dirty="0">
                <a:latin typeface="Bahnschrift SemiBold Condensed" panose="020B0502040204020203" pitchFamily="34" charset="0"/>
              </a:rPr>
              <a:t> </a:t>
            </a:r>
            <a:r>
              <a:rPr lang="ru-RU" sz="2800" b="1" dirty="0">
                <a:latin typeface="Bahnschrift SemiBold Condensed" panose="020B0502040204020203" pitchFamily="34" charset="0"/>
              </a:rPr>
              <a:t>«</a:t>
            </a:r>
            <a:r>
              <a:rPr lang="en-US" sz="2800" b="1" dirty="0">
                <a:latin typeface="Bahnschrift SemiBold Condensed" panose="020B0502040204020203" pitchFamily="34" charset="0"/>
              </a:rPr>
              <a:t>Lame Duck</a:t>
            </a:r>
            <a:r>
              <a:rPr lang="ru-RU" sz="2800" b="1" dirty="0">
                <a:latin typeface="Bahnschrift SemiBold Condensed" panose="020B0502040204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523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26BFCD6-A545-4081-B8D7-AAC774D6AC86}"/>
              </a:ext>
            </a:extLst>
          </p:cNvPr>
          <p:cNvSpPr txBox="1"/>
          <p:nvPr/>
        </p:nvSpPr>
        <p:spPr>
          <a:xfrm>
            <a:off x="2689129" y="698418"/>
            <a:ext cx="807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Bahnschrift SemiBold Condensed" panose="020B0502040204020203" pitchFamily="34" charset="0"/>
              </a:rPr>
              <a:t>4. Создание </a:t>
            </a:r>
            <a:r>
              <a:rPr lang="ru-RU" sz="4000" b="1" dirty="0" err="1">
                <a:latin typeface="Bahnschrift SemiBold Condensed" panose="020B0502040204020203" pitchFamily="34" charset="0"/>
              </a:rPr>
              <a:t>внутриигровых</a:t>
            </a:r>
            <a:r>
              <a:rPr lang="ru-RU" sz="4000" b="1" dirty="0">
                <a:latin typeface="Bahnschrift SemiBold Condensed" panose="020B0502040204020203" pitchFamily="34" charset="0"/>
              </a:rPr>
              <a:t> систем.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42311" y="-66675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Bahnschrift SemiBold Condensed" panose="020B0502040204020203" pitchFamily="34" charset="0"/>
              </a:rPr>
              <a:t>Этапы процесса разработки компьютерной игры</a:t>
            </a:r>
            <a:r>
              <a:rPr lang="en-US" sz="2800" b="1" dirty="0">
                <a:latin typeface="Bahnschrift SemiBold Condensed" panose="020B0502040204020203" pitchFamily="34" charset="0"/>
              </a:rPr>
              <a:t> </a:t>
            </a:r>
            <a:r>
              <a:rPr lang="ru-RU" sz="2800" b="1" dirty="0">
                <a:latin typeface="Bahnschrift SemiBold Condensed" panose="020B0502040204020203" pitchFamily="34" charset="0"/>
              </a:rPr>
              <a:t>«</a:t>
            </a:r>
            <a:r>
              <a:rPr lang="en-US" sz="2800" b="1" dirty="0">
                <a:latin typeface="Bahnschrift SemiBold Condensed" panose="020B0502040204020203" pitchFamily="34" charset="0"/>
              </a:rPr>
              <a:t>Lame Duck</a:t>
            </a:r>
            <a:r>
              <a:rPr lang="ru-RU" sz="2800" b="1" dirty="0">
                <a:latin typeface="Bahnschrift SemiBold Condensed" panose="020B0502040204020203" pitchFamily="34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868270-FEA2-442E-96D2-CAF37B3E5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94" y="1406304"/>
            <a:ext cx="9718386" cy="521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1E35FF-AECE-4345-8316-2692D27CC0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1466851"/>
            <a:ext cx="9960221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C81C95-189A-4B1A-961A-C2EA2501A24A}"/>
              </a:ext>
            </a:extLst>
          </p:cNvPr>
          <p:cNvSpPr txBox="1"/>
          <p:nvPr/>
        </p:nvSpPr>
        <p:spPr>
          <a:xfrm>
            <a:off x="3188585" y="767745"/>
            <a:ext cx="609407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500" b="1" dirty="0">
                <a:latin typeface="Bahnschrift SemiBold Condensed" panose="020B0502040204020203" pitchFamily="34" charset="0"/>
              </a:rPr>
              <a:t>4. Написание кода игры.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71775" y="0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Bahnschrift SemiBold Condensed" panose="020B0502040204020203" pitchFamily="34" charset="0"/>
              </a:rPr>
              <a:t>Этапы процесса разработки компьютерной игры</a:t>
            </a:r>
            <a:r>
              <a:rPr lang="en-US" sz="2800" b="1" dirty="0">
                <a:latin typeface="Bahnschrift SemiBold Condensed" panose="020B0502040204020203" pitchFamily="34" charset="0"/>
              </a:rPr>
              <a:t> </a:t>
            </a:r>
            <a:r>
              <a:rPr lang="ru-RU" sz="2800" b="1" dirty="0">
                <a:latin typeface="Bahnschrift SemiBold Condensed" panose="020B0502040204020203" pitchFamily="34" charset="0"/>
              </a:rPr>
              <a:t>«</a:t>
            </a:r>
            <a:r>
              <a:rPr lang="en-US" sz="2800" b="1" dirty="0">
                <a:latin typeface="Bahnschrift SemiBold Condensed" panose="020B0502040204020203" pitchFamily="34" charset="0"/>
              </a:rPr>
              <a:t>Lame Duck</a:t>
            </a:r>
            <a:r>
              <a:rPr lang="ru-RU" sz="2800" b="1" dirty="0">
                <a:latin typeface="Bahnschrift SemiBold Condensed" panose="020B0502040204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90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51314F-3617-4A38-89B7-FA53201D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08448"/>
            <a:ext cx="5607334" cy="60162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319B65-2124-49FE-9505-820EF3FCF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7" y="708448"/>
            <a:ext cx="5607334" cy="60162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24361" y="0"/>
            <a:ext cx="3986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Bahnschrift SemiBold Condensed" panose="020B0502040204020203" pitchFamily="34" charset="0"/>
              </a:rPr>
              <a:t>4. Написание кода игры.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4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D9956C-2022-4F19-B47D-05C555B89E90}"/>
              </a:ext>
            </a:extLst>
          </p:cNvPr>
          <p:cNvSpPr txBox="1"/>
          <p:nvPr/>
        </p:nvSpPr>
        <p:spPr>
          <a:xfrm>
            <a:off x="988377" y="2196347"/>
            <a:ext cx="11806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latin typeface="Bahnschrift Condensed" panose="020B0502040204020203" pitchFamily="34" charset="0"/>
              </a:rPr>
              <a:t>1) Завершение игры, её тестирование, исправление недочетов.</a:t>
            </a:r>
          </a:p>
          <a:p>
            <a:r>
              <a:rPr lang="ru-RU" sz="3600" b="1" dirty="0">
                <a:latin typeface="Bahnschrift Condensed" panose="020B0502040204020203" pitchFamily="34" charset="0"/>
              </a:rPr>
              <a:t>2) Проверка степени выполнения поставленных задач</a:t>
            </a:r>
            <a:br>
              <a:rPr lang="ru-RU" sz="3600" b="1" dirty="0">
                <a:latin typeface="Bahnschrift Condensed" panose="020B0502040204020203" pitchFamily="34" charset="0"/>
              </a:rPr>
            </a:br>
            <a:r>
              <a:rPr lang="ru-RU" sz="3600" b="1" dirty="0">
                <a:latin typeface="Bahnschrift Condensed" panose="020B0502040204020203" pitchFamily="34" charset="0"/>
              </a:rPr>
              <a:t>   в процессе разработки.</a:t>
            </a:r>
          </a:p>
          <a:p>
            <a:r>
              <a:rPr lang="ru-RU" sz="3600" b="1" dirty="0">
                <a:latin typeface="Bahnschrift Condensed" panose="020B0502040204020203" pitchFamily="34" charset="0"/>
              </a:rPr>
              <a:t>3) Релиз (выпуск) игры в пользование.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6F748-3060-49E0-86BC-7C151370D888}"/>
              </a:ext>
            </a:extLst>
          </p:cNvPr>
          <p:cNvSpPr txBox="1"/>
          <p:nvPr/>
        </p:nvSpPr>
        <p:spPr>
          <a:xfrm>
            <a:off x="530542" y="284560"/>
            <a:ext cx="108248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Bahnschrift Condensed" panose="020B0502040204020203" pitchFamily="34" charset="0"/>
              </a:rPr>
              <a:t>Финальный этап разработки</a:t>
            </a:r>
            <a:br>
              <a:rPr lang="ru-RU" sz="5400" b="1" dirty="0">
                <a:latin typeface="Bahnschrift Condensed" panose="020B0502040204020203" pitchFamily="34" charset="0"/>
              </a:rPr>
            </a:br>
            <a:r>
              <a:rPr lang="ru-RU" sz="5400" b="1" dirty="0">
                <a:latin typeface="Bahnschrift Condensed" panose="020B0502040204020203" pitchFamily="34" charset="0"/>
              </a:rPr>
              <a:t>компьютерной игры </a:t>
            </a:r>
            <a:r>
              <a:rPr lang="ru-RU" sz="5400" b="1" dirty="0">
                <a:latin typeface="Bahnschrift SemiBold Condensed" panose="020B0502040204020203" pitchFamily="34" charset="0"/>
              </a:rPr>
              <a:t>«</a:t>
            </a:r>
            <a:r>
              <a:rPr lang="en-US" sz="5400" b="1" dirty="0">
                <a:latin typeface="Bahnschrift SemiBold Condensed" panose="020B0502040204020203" pitchFamily="34" charset="0"/>
              </a:rPr>
              <a:t>Lame Duck</a:t>
            </a:r>
            <a:r>
              <a:rPr lang="ru-RU" sz="5400" b="1" dirty="0">
                <a:latin typeface="Bahnschrift SemiBold Condensed" panose="020B0502040204020203" pitchFamily="34" charset="0"/>
              </a:rPr>
              <a:t>»</a:t>
            </a:r>
          </a:p>
          <a:p>
            <a:endParaRPr lang="ru-RU" sz="54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D47E82-65AF-4E67-AF39-17B0887CE6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25" y="4447521"/>
            <a:ext cx="2410479" cy="24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DE31E2-293A-4379-9305-77527A08C4FF}"/>
              </a:ext>
            </a:extLst>
          </p:cNvPr>
          <p:cNvSpPr txBox="1"/>
          <p:nvPr/>
        </p:nvSpPr>
        <p:spPr>
          <a:xfrm>
            <a:off x="680352" y="1723156"/>
            <a:ext cx="11816637" cy="491576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kern="500" dirty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определить, насколько актуально использование компьютерных игр в мире,</a:t>
            </a:r>
            <a:b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каковы наиболее актуальные жанры;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определить теоретические основы, необходимые для создания</a:t>
            </a:r>
            <a:b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компьютерных игр;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составить план работы по проектированию компьютерной игры;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разработать и выпустить компьютерную игру-</a:t>
            </a:r>
            <a:r>
              <a:rPr lang="ru-RU" sz="3200" b="1" kern="5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кликер</a:t>
            </a:r>
            <a:b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в соответствии с заявленным планом работы.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6AE15-6B15-46D8-A2FF-041CC5E4E5E2}"/>
              </a:ext>
            </a:extLst>
          </p:cNvPr>
          <p:cNvSpPr txBox="1"/>
          <p:nvPr/>
        </p:nvSpPr>
        <p:spPr>
          <a:xfrm>
            <a:off x="790576" y="490593"/>
            <a:ext cx="117064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kern="5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Цель проекта: </a:t>
            </a:r>
            <a:r>
              <a:rPr lang="ru-RU" sz="3600" b="1" kern="5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разработка компьютерной игры для пользования целевой аудиторией</a:t>
            </a:r>
            <a:r>
              <a:rPr lang="ru-RU" sz="4800" b="1" kern="5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8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DE31E2-293A-4379-9305-77527A08C4FF}"/>
              </a:ext>
            </a:extLst>
          </p:cNvPr>
          <p:cNvSpPr txBox="1"/>
          <p:nvPr/>
        </p:nvSpPr>
        <p:spPr>
          <a:xfrm>
            <a:off x="752474" y="807887"/>
            <a:ext cx="12601575" cy="613809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kern="500" dirty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 </a:t>
            </a:r>
            <a:r>
              <a:rPr lang="ru-RU" sz="40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4000" b="1" kern="5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разработка компьютерной игры</a:t>
            </a:r>
            <a:br>
              <a:rPr lang="ru-RU" sz="4000" b="1" kern="500" dirty="0">
                <a:latin typeface="Bahnschrift Condensed" panose="020B0502040204020203" pitchFamily="34" charset="0"/>
                <a:cs typeface="Times New Roman" panose="02020603050405020304" pitchFamily="18" charset="0"/>
              </a:rPr>
            </a:br>
            <a:r>
              <a:rPr lang="ru-RU" sz="4000" b="1" kern="5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для пользования целевой аудиторией – </a:t>
            </a:r>
            <a:r>
              <a:rPr lang="ru-RU" sz="4000" b="1" kern="500" dirty="0">
                <a:solidFill>
                  <a:srgbClr val="FF000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достигнута.</a:t>
            </a:r>
            <a:endParaRPr lang="ru-RU" sz="4000" b="1" kern="500" dirty="0">
              <a:solidFill>
                <a:srgbClr val="FF000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 </a:t>
            </a: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b="1" kern="500" dirty="0">
                <a:solidFill>
                  <a:srgbClr val="FF000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выполнены: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определена степень актуальности использования компьютерных игр в мире,</a:t>
            </a:r>
            <a:b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определены наиболее актуальные жанры;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определены теоретические основы, необходимые для создания</a:t>
            </a:r>
            <a:b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компьютерных игр;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составлен план работы по проектированию компьютерной игры;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разработана и выпущена компьютерная игра-</a:t>
            </a:r>
            <a:r>
              <a:rPr lang="ru-RU" sz="3200" b="1" kern="5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кликер</a:t>
            </a: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Bahnschrift SemiBold Condensed" panose="020B0502040204020203" pitchFamily="34" charset="0"/>
              </a:rPr>
              <a:t>«</a:t>
            </a:r>
            <a:r>
              <a:rPr lang="en-US" sz="3200" b="1" dirty="0">
                <a:latin typeface="Bahnschrift SemiBold Condensed" panose="020B0502040204020203" pitchFamily="34" charset="0"/>
              </a:rPr>
              <a:t>Lame Duck</a:t>
            </a:r>
            <a:r>
              <a:rPr lang="ru-RU" sz="3200" b="1" dirty="0">
                <a:latin typeface="Bahnschrift SemiBold Condensed" panose="020B0502040204020203" pitchFamily="34" charset="0"/>
              </a:rPr>
              <a:t>» </a:t>
            </a:r>
            <a:br>
              <a:rPr lang="ru-RU" sz="3200" b="1" dirty="0">
                <a:latin typeface="Bahnschrift SemiBold Condensed" panose="020B0502040204020203" pitchFamily="34" charset="0"/>
              </a:rPr>
            </a:br>
            <a:r>
              <a:rPr lang="ru-RU" sz="3200" b="1" dirty="0">
                <a:latin typeface="Bahnschrift SemiBold Condensed" panose="020B0502040204020203" pitchFamily="34" charset="0"/>
              </a:rPr>
              <a:t>   </a:t>
            </a:r>
            <a:r>
              <a:rPr lang="ru-RU" sz="3200" b="1" kern="5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заявленным планом работы.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6AE15-6B15-46D8-A2FF-041CC5E4E5E2}"/>
              </a:ext>
            </a:extLst>
          </p:cNvPr>
          <p:cNvSpPr txBox="1"/>
          <p:nvPr/>
        </p:nvSpPr>
        <p:spPr>
          <a:xfrm>
            <a:off x="937528" y="-105049"/>
            <a:ext cx="9953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kern="5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Итоги работы</a:t>
            </a:r>
          </a:p>
        </p:txBody>
      </p:sp>
    </p:spTree>
    <p:extLst>
      <p:ext uri="{BB962C8B-B14F-4D97-AF65-F5344CB8AC3E}">
        <p14:creationId xmlns:p14="http://schemas.microsoft.com/office/powerpoint/2010/main" val="37627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2E6AE15-6B15-46D8-A2FF-041CC5E4E5E2}"/>
              </a:ext>
            </a:extLst>
          </p:cNvPr>
          <p:cNvSpPr txBox="1"/>
          <p:nvPr/>
        </p:nvSpPr>
        <p:spPr>
          <a:xfrm>
            <a:off x="712433" y="362792"/>
            <a:ext cx="9953625" cy="811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kern="5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АКТУАЛЬНОСТЬ РАБОТЫ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D5435-0A8E-44F3-917B-85045B55DAF9}"/>
              </a:ext>
            </a:extLst>
          </p:cNvPr>
          <p:cNvSpPr txBox="1"/>
          <p:nvPr/>
        </p:nvSpPr>
        <p:spPr>
          <a:xfrm>
            <a:off x="712433" y="1174746"/>
            <a:ext cx="923055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Компьютерная игра </a:t>
            </a:r>
            <a:r>
              <a:rPr lang="ru-RU" sz="3600" b="1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один из самых эффективных методов обучения людей любого возраста</a:t>
            </a:r>
            <a:endParaRPr lang="ru-RU" sz="3600" b="1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315EF-FF86-4A22-8AF3-D2CD2167DD8B}"/>
              </a:ext>
            </a:extLst>
          </p:cNvPr>
          <p:cNvSpPr txBox="1"/>
          <p:nvPr/>
        </p:nvSpPr>
        <p:spPr>
          <a:xfrm>
            <a:off x="712432" y="2436630"/>
            <a:ext cx="1102384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Достоинства обучения в компьютерной игре: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Повышенная положительная мотивация учения;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Р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асширенный объем используемой информации;</a:t>
            </a:r>
            <a:endParaRPr lang="ru-RU" sz="3200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  <a:p>
            <a:pPr marL="514350" indent="-514350" algn="l" fontAlgn="t">
              <a:buFont typeface="+mj-lt"/>
              <a:buAutoNum type="arabicPeriod"/>
            </a:pPr>
            <a:r>
              <a:rPr lang="ru-RU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Р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асширить набор применяемых учебных задач;</a:t>
            </a:r>
          </a:p>
          <a:p>
            <a:pPr marL="514350" indent="-514350" algn="l" fontAlgn="t">
              <a:buFont typeface="+mj-lt"/>
              <a:buAutoNum type="arabicPeriod"/>
            </a:pPr>
            <a:r>
              <a:rPr lang="ru-RU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Развивает коммуникативные навыки</a:t>
            </a:r>
          </a:p>
          <a:p>
            <a:pPr marL="514350" indent="-514350" algn="l" fontAlgn="t">
              <a:buFont typeface="+mj-lt"/>
              <a:buAutoNum type="arabicPeriod"/>
            </a:pPr>
            <a:r>
              <a:rPr lang="ru-RU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О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беспечение условий для развития интеллектуальной активности, творческого мышления учащихся.</a:t>
            </a:r>
          </a:p>
          <a:p>
            <a:pPr marL="514350" indent="-514350">
              <a:buFont typeface="+mj-lt"/>
              <a:buAutoNum type="arabicPeriod"/>
            </a:pPr>
            <a:endParaRPr lang="ru-RU" sz="3000" b="1" dirty="0">
              <a:latin typeface="Bahnschrift Condensed" panose="020B0502040204020203" pitchFamily="34" charset="0"/>
            </a:endParaRPr>
          </a:p>
        </p:txBody>
      </p:sp>
      <p:pic>
        <p:nvPicPr>
          <p:cNvPr id="1026" name="Picture 2" descr="What is Scratch? Scratch Block Coding - Junior to Expert">
            <a:extLst>
              <a:ext uri="{FF2B5EF4-FFF2-40B4-BE49-F238E27FC236}">
                <a16:creationId xmlns:a16="http://schemas.microsoft.com/office/drawing/2014/main" id="{F5DC1C86-1787-4E64-B655-B839ABF4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469" y1="32787" x2="50469" y2="32787"/>
                        <a14:foregroundMark x1="50469" y1="32787" x2="50469" y2="32787"/>
                        <a14:foregroundMark x1="50313" y1="27400" x2="50313" y2="27400"/>
                        <a14:foregroundMark x1="50313" y1="27400" x2="50313" y2="27400"/>
                        <a14:foregroundMark x1="56406" y1="26464" x2="56406" y2="26464"/>
                        <a14:foregroundMark x1="56406" y1="26464" x2="56406" y2="26464"/>
                        <a14:foregroundMark x1="51563" y1="31850" x2="51563" y2="31850"/>
                        <a14:foregroundMark x1="51563" y1="31850" x2="51563" y2="31850"/>
                        <a14:backgroundMark x1="48750" y1="33021" x2="48750" y2="33021"/>
                        <a14:backgroundMark x1="48750" y1="33021" x2="48750" y2="33021"/>
                        <a14:backgroundMark x1="49531" y1="32553" x2="49531" y2="32553"/>
                        <a14:backgroundMark x1="49531" y1="32553" x2="49531" y2="32553"/>
                        <a14:backgroundMark x1="49531" y1="32553" x2="49531" y2="32553"/>
                        <a14:backgroundMark x1="49531" y1="32553" x2="49531" y2="32553"/>
                        <a14:backgroundMark x1="49375" y1="32319" x2="49375" y2="32319"/>
                        <a14:backgroundMark x1="49219" y1="32319" x2="49219" y2="32319"/>
                        <a14:backgroundMark x1="49240" y1="32787" x2="49375" y2="35831"/>
                        <a14:backgroundMark x1="49219" y1="32319" x2="49240" y2="32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345" y="1174746"/>
            <a:ext cx="5324887" cy="355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003F50-2454-499E-A444-2C65AB1C6B03}"/>
              </a:ext>
            </a:extLst>
          </p:cNvPr>
          <p:cNvSpPr txBox="1"/>
          <p:nvPr/>
        </p:nvSpPr>
        <p:spPr>
          <a:xfrm>
            <a:off x="8389407" y="3698514"/>
            <a:ext cx="38573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ru-RU" sz="3000" b="1" i="0" dirty="0">
                <a:effectLst/>
                <a:latin typeface="Bahnschrift Condensed" panose="020B0502040204020203" pitchFamily="34" charset="0"/>
              </a:rPr>
              <a:t>ПРИМЕР ОБУЧАЮЩЕЙ ИГРЫ</a:t>
            </a:r>
          </a:p>
        </p:txBody>
      </p:sp>
    </p:spTree>
    <p:extLst>
      <p:ext uri="{BB962C8B-B14F-4D97-AF65-F5344CB8AC3E}">
        <p14:creationId xmlns:p14="http://schemas.microsoft.com/office/powerpoint/2010/main" val="16684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XO — Википедия">
            <a:extLst>
              <a:ext uri="{FF2B5EF4-FFF2-40B4-BE49-F238E27FC236}">
                <a16:creationId xmlns:a16="http://schemas.microsoft.com/office/drawing/2014/main" id="{C2395ED7-DCA1-4A8F-BB6D-80EF7D539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07" y="1600019"/>
            <a:ext cx="4859151" cy="3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y equals 5 tg x minus 5 x plus 1">
            <a:extLst>
              <a:ext uri="{FF2B5EF4-FFF2-40B4-BE49-F238E27FC236}">
                <a16:creationId xmlns:a16="http://schemas.microsoft.com/office/drawing/2014/main" id="{5C21BBAF-B9DD-40DD-990A-5995CC3A16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35081" y="3980909"/>
            <a:ext cx="2525565" cy="4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open square brackets negative straight pi over 2 semicolon 0 close square brackets">
            <a:extLst>
              <a:ext uri="{FF2B5EF4-FFF2-40B4-BE49-F238E27FC236}">
                <a16:creationId xmlns:a16="http://schemas.microsoft.com/office/drawing/2014/main" id="{6E20096D-65C1-4291-9627-EFF37203C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43244" y="3719744"/>
            <a:ext cx="1317686" cy="9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9E2AA-973E-41A0-9B72-89A65C5F02AB}"/>
              </a:ext>
            </a:extLst>
          </p:cNvPr>
          <p:cNvSpPr txBox="1"/>
          <p:nvPr/>
        </p:nvSpPr>
        <p:spPr>
          <a:xfrm>
            <a:off x="2136757" y="4863098"/>
            <a:ext cx="2746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Bahnschrift Condensed" panose="020B0502040204020203" pitchFamily="34" charset="0"/>
              </a:rPr>
              <a:t>«ОХО» – 1952г. </a:t>
            </a:r>
          </a:p>
        </p:txBody>
      </p:sp>
      <p:pic>
        <p:nvPicPr>
          <p:cNvPr id="1031" name="Picture 7" descr="Как все начиналось. — Обо всем — Игры — Gamer.ru: социальная сеть для  геймеров">
            <a:extLst>
              <a:ext uri="{FF2B5EF4-FFF2-40B4-BE49-F238E27FC236}">
                <a16:creationId xmlns:a16="http://schemas.microsoft.com/office/drawing/2014/main" id="{33183C91-AE00-4BFF-AB41-2BE158B2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76" y="1667576"/>
            <a:ext cx="3520201" cy="319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5CF682-7A53-4EE3-890D-5A042BFC7A90}"/>
              </a:ext>
            </a:extLst>
          </p:cNvPr>
          <p:cNvSpPr txBox="1"/>
          <p:nvPr/>
        </p:nvSpPr>
        <p:spPr>
          <a:xfrm>
            <a:off x="6703061" y="4836481"/>
            <a:ext cx="5037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Bahnschrift Condensed" panose="020B0502040204020203" pitchFamily="34" charset="0"/>
              </a:rPr>
              <a:t>«Теннис на двоих» – 1958г.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B709A-FF1A-4156-B669-B391F29CE65A}"/>
              </a:ext>
            </a:extLst>
          </p:cNvPr>
          <p:cNvSpPr txBox="1"/>
          <p:nvPr/>
        </p:nvSpPr>
        <p:spPr>
          <a:xfrm>
            <a:off x="1877415" y="593645"/>
            <a:ext cx="876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atin typeface="Bahnschrift Condensed" panose="020B0502040204020203" pitchFamily="34" charset="0"/>
              </a:rPr>
              <a:t>ИСТОРИЯ СОЗДАНИЯ КОМПЬЮТЕРНЫХ ИГР</a:t>
            </a:r>
          </a:p>
        </p:txBody>
      </p:sp>
    </p:spTree>
    <p:extLst>
      <p:ext uri="{BB962C8B-B14F-4D97-AF65-F5344CB8AC3E}">
        <p14:creationId xmlns:p14="http://schemas.microsoft.com/office/powerpoint/2010/main" val="14621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y equals 5 tg x minus 5 x plus 1">
            <a:extLst>
              <a:ext uri="{FF2B5EF4-FFF2-40B4-BE49-F238E27FC236}">
                <a16:creationId xmlns:a16="http://schemas.microsoft.com/office/drawing/2014/main" id="{5C21BBAF-B9DD-40DD-990A-5995CC3A16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35081" y="3980909"/>
            <a:ext cx="2525565" cy="4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open square brackets negative straight pi over 2 semicolon 0 close square brackets">
            <a:extLst>
              <a:ext uri="{FF2B5EF4-FFF2-40B4-BE49-F238E27FC236}">
                <a16:creationId xmlns:a16="http://schemas.microsoft.com/office/drawing/2014/main" id="{6E20096D-65C1-4291-9627-EFF37203C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43244" y="3719744"/>
            <a:ext cx="1317686" cy="9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B709A-FF1A-4156-B669-B391F29CE65A}"/>
              </a:ext>
            </a:extLst>
          </p:cNvPr>
          <p:cNvSpPr txBox="1"/>
          <p:nvPr/>
        </p:nvSpPr>
        <p:spPr>
          <a:xfrm>
            <a:off x="1877415" y="593645"/>
            <a:ext cx="876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atin typeface="Bahnschrift Condensed" panose="020B0502040204020203" pitchFamily="34" charset="0"/>
              </a:rPr>
              <a:t>ИСТОРИЯ СОЗДАНИЯ КОМПЬЮТЕРНЫХ ИГР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0FFA597-4E94-4825-BC9C-80CC7ED8E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92" y="1607109"/>
            <a:ext cx="3951468" cy="296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3DCAEC-CCEB-4947-8E34-D67FA076D4A7}"/>
              </a:ext>
            </a:extLst>
          </p:cNvPr>
          <p:cNvSpPr txBox="1"/>
          <p:nvPr/>
        </p:nvSpPr>
        <p:spPr>
          <a:xfrm>
            <a:off x="1239418" y="4570711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Bahnschrift Condensed" panose="020B0502040204020203" pitchFamily="34" charset="0"/>
              </a:rPr>
              <a:t>«</a:t>
            </a:r>
            <a:r>
              <a:rPr lang="en-US" sz="4000" b="1" dirty="0" err="1">
                <a:latin typeface="Bahnschrift Condensed" panose="020B0502040204020203" pitchFamily="34" charset="0"/>
              </a:rPr>
              <a:t>SpaceWar</a:t>
            </a:r>
            <a:r>
              <a:rPr lang="ru-RU" sz="4000" b="1" dirty="0">
                <a:latin typeface="Bahnschrift Condensed" panose="020B0502040204020203" pitchFamily="34" charset="0"/>
              </a:rPr>
              <a:t>»</a:t>
            </a:r>
            <a:r>
              <a:rPr lang="en-US" sz="4000" b="1" dirty="0">
                <a:latin typeface="Bahnschrift Condensed" panose="020B0502040204020203" pitchFamily="34" charset="0"/>
              </a:rPr>
              <a:t> </a:t>
            </a:r>
            <a:r>
              <a:rPr lang="ru-RU" sz="4000" b="1" dirty="0">
                <a:latin typeface="Bahnschrift Condensed" panose="020B0502040204020203" pitchFamily="34" charset="0"/>
              </a:rPr>
              <a:t> - 1962г.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04F6F-5436-44E5-9339-5579CECCCA79}"/>
              </a:ext>
            </a:extLst>
          </p:cNvPr>
          <p:cNvSpPr txBox="1"/>
          <p:nvPr/>
        </p:nvSpPr>
        <p:spPr>
          <a:xfrm>
            <a:off x="6621946" y="4517481"/>
            <a:ext cx="4022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Bahnschrift Condensed" panose="020B0502040204020203" pitchFamily="34" charset="0"/>
              </a:rPr>
              <a:t>«Ну, погоди! » - 1980г.</a:t>
            </a:r>
          </a:p>
        </p:txBody>
      </p:sp>
      <p:pic>
        <p:nvPicPr>
          <p:cNvPr id="1026" name="Picture 2" descr="Электронная игра «Ну, погоди!» — История вещей">
            <a:extLst>
              <a:ext uri="{FF2B5EF4-FFF2-40B4-BE49-F238E27FC236}">
                <a16:creationId xmlns:a16="http://schemas.microsoft.com/office/drawing/2014/main" id="{F3BA0618-727D-441F-8FB5-C2150024F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56" y="1591275"/>
            <a:ext cx="5104953" cy="29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2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y equals 5 tg x minus 5 x plus 1">
            <a:extLst>
              <a:ext uri="{FF2B5EF4-FFF2-40B4-BE49-F238E27FC236}">
                <a16:creationId xmlns:a16="http://schemas.microsoft.com/office/drawing/2014/main" id="{5C21BBAF-B9DD-40DD-990A-5995CC3A16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35081" y="3980909"/>
            <a:ext cx="2525565" cy="4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open square brackets negative straight pi over 2 semicolon 0 close square brackets">
            <a:extLst>
              <a:ext uri="{FF2B5EF4-FFF2-40B4-BE49-F238E27FC236}">
                <a16:creationId xmlns:a16="http://schemas.microsoft.com/office/drawing/2014/main" id="{6E20096D-65C1-4291-9627-EFF37203C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43244" y="3719744"/>
            <a:ext cx="1317686" cy="9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B709A-FF1A-4156-B669-B391F29CE65A}"/>
              </a:ext>
            </a:extLst>
          </p:cNvPr>
          <p:cNvSpPr txBox="1"/>
          <p:nvPr/>
        </p:nvSpPr>
        <p:spPr>
          <a:xfrm>
            <a:off x="1877415" y="491074"/>
            <a:ext cx="876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atin typeface="Bahnschrift Condensed" panose="020B0502040204020203" pitchFamily="34" charset="0"/>
              </a:rPr>
              <a:t>ИСТОРИЯ СОЗДАНИЯ КОМПЬЮТЕРНЫХ ИГР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A564E-DF51-44B9-B918-1CFF8D1FFF2A}"/>
              </a:ext>
            </a:extLst>
          </p:cNvPr>
          <p:cNvSpPr txBox="1"/>
          <p:nvPr/>
        </p:nvSpPr>
        <p:spPr>
          <a:xfrm>
            <a:off x="996601" y="5246263"/>
            <a:ext cx="68025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err="1">
                <a:latin typeface="Bahnschrift Condensed" panose="020B0502040204020203" pitchFamily="34" charset="0"/>
              </a:rPr>
              <a:t>Magnavox</a:t>
            </a:r>
            <a:r>
              <a:rPr lang="ru-RU" sz="4000" b="1" dirty="0">
                <a:latin typeface="Bahnschrift Condensed" panose="020B0502040204020203" pitchFamily="34" charset="0"/>
              </a:rPr>
              <a:t> </a:t>
            </a:r>
            <a:r>
              <a:rPr lang="ru-RU" sz="4000" b="1" dirty="0" err="1">
                <a:latin typeface="Bahnschrift Condensed" panose="020B0502040204020203" pitchFamily="34" charset="0"/>
              </a:rPr>
              <a:t>Odyssey</a:t>
            </a:r>
            <a:r>
              <a:rPr lang="ru-RU" sz="4000" b="1" dirty="0">
                <a:latin typeface="Bahnschrift Condensed" panose="020B0502040204020203" pitchFamily="34" charset="0"/>
              </a:rPr>
              <a:t> – 1972г. 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C7A25D8-E4E1-4AD0-8273-CEBE507066B6}"/>
              </a:ext>
            </a:extLst>
          </p:cNvPr>
          <p:cNvGrpSpPr/>
          <p:nvPr/>
        </p:nvGrpSpPr>
        <p:grpSpPr>
          <a:xfrm>
            <a:off x="828182" y="1676678"/>
            <a:ext cx="4945572" cy="3504643"/>
            <a:chOff x="1198106" y="1761404"/>
            <a:chExt cx="4609992" cy="326683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300C9561-284F-468B-8B5C-2A40A2AED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106" y="2689597"/>
              <a:ext cx="4609992" cy="2338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Изображение логотипа">
              <a:extLst>
                <a:ext uri="{FF2B5EF4-FFF2-40B4-BE49-F238E27FC236}">
                  <a16:creationId xmlns:a16="http://schemas.microsoft.com/office/drawing/2014/main" id="{2C97A92F-B598-486F-A9D7-642EB65E0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479" y="1761404"/>
              <a:ext cx="4437619" cy="954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Игровая приставка Sony PlayStation 5 — купить по выгодной цене на Яндекс  Маркете">
            <a:extLst>
              <a:ext uri="{FF2B5EF4-FFF2-40B4-BE49-F238E27FC236}">
                <a16:creationId xmlns:a16="http://schemas.microsoft.com/office/drawing/2014/main" id="{D1279785-942D-4222-AFEB-BB4853F17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5" b="98494" l="5060" r="97256">
                        <a14:foregroundMark x1="58491" y1="29002" x2="59348" y2="29715"/>
                        <a14:foregroundMark x1="59691" y1="29873" x2="59691" y2="29873"/>
                        <a14:foregroundMark x1="65266" y1="31854" x2="65266" y2="31854"/>
                        <a14:foregroundMark x1="67153" y1="32884" x2="71355" y2="46672"/>
                        <a14:foregroundMark x1="71355" y1="46672" x2="71184" y2="51823"/>
                        <a14:foregroundMark x1="70755" y1="53566" x2="69554" y2="62361"/>
                        <a14:foregroundMark x1="69554" y1="62520" x2="66038" y2="31933"/>
                        <a14:foregroundMark x1="66038" y1="31933" x2="70755" y2="13708"/>
                        <a14:foregroundMark x1="71870" y1="11648" x2="75815" y2="5309"/>
                        <a14:foregroundMark x1="78731" y1="2060" x2="78731" y2="2060"/>
                        <a14:foregroundMark x1="78731" y1="1743" x2="78731" y2="1743"/>
                        <a14:foregroundMark x1="78731" y1="1743" x2="78731" y2="1743"/>
                        <a14:foregroundMark x1="56003" y1="21870" x2="56003" y2="21870"/>
                        <a14:foregroundMark x1="56003" y1="21712" x2="56003" y2="21712"/>
                        <a14:foregroundMark x1="57118" y1="22345" x2="56261" y2="22662"/>
                        <a14:foregroundMark x1="56003" y1="22821" x2="56003" y2="22821"/>
                        <a14:foregroundMark x1="56089" y1="22821" x2="56089" y2="22821"/>
                        <a14:foregroundMark x1="56432" y1="22821" x2="56432" y2="22821"/>
                        <a14:foregroundMark x1="70412" y1="91680" x2="70412" y2="91680"/>
                        <a14:foregroundMark x1="70583" y1="91680" x2="70583" y2="91680"/>
                        <a14:foregroundMark x1="63636" y1="94374" x2="63636" y2="94374"/>
                        <a14:foregroundMark x1="63465" y1="94374" x2="62693" y2="94612"/>
                        <a14:foregroundMark x1="62093" y1="94929" x2="60806" y2="95404"/>
                        <a14:foregroundMark x1="61235" y1="95404" x2="61235" y2="95404"/>
                        <a14:foregroundMark x1="61921" y1="95563" x2="61921" y2="95563"/>
                        <a14:foregroundMark x1="62093" y1="95563" x2="62093" y2="95563"/>
                        <a14:foregroundMark x1="62093" y1="96117" x2="57547" y2="91838"/>
                        <a14:foregroundMark x1="57890" y1="92235" x2="60463" y2="95404"/>
                        <a14:foregroundMark x1="58834" y1="93899" x2="56003" y2="90491"/>
                        <a14:foregroundMark x1="58405" y1="91046" x2="60120" y2="95563"/>
                        <a14:foregroundMark x1="73328" y1="96276" x2="78130" y2="96276"/>
                        <a14:foregroundMark x1="71870" y1="97306" x2="72985" y2="97306"/>
                        <a14:foregroundMark x1="73156" y1="97306" x2="73585" y2="97306"/>
                        <a14:foregroundMark x1="88508" y1="87242" x2="88508" y2="87242"/>
                        <a14:foregroundMark x1="88679" y1="86926" x2="88679" y2="86926"/>
                        <a14:foregroundMark x1="88851" y1="86767" x2="89623" y2="83201"/>
                        <a14:foregroundMark x1="92196" y1="75674" x2="88679" y2="29873"/>
                        <a14:foregroundMark x1="94425" y1="10063" x2="97341" y2="25753"/>
                        <a14:foregroundMark x1="94768" y1="32250" x2="92539" y2="95642"/>
                        <a14:foregroundMark x1="95111" y1="52298" x2="95111" y2="52298"/>
                        <a14:foregroundMark x1="94940" y1="52536" x2="94940" y2="52853"/>
                        <a14:foregroundMark x1="56175" y1="18542" x2="56518" y2="19731"/>
                        <a14:foregroundMark x1="56432" y1="20998" x2="56432" y2="22108"/>
                        <a14:foregroundMark x1="56003" y1="24168" x2="55918" y2="24960"/>
                        <a14:foregroundMark x1="94683" y1="56418" x2="94854" y2="72504"/>
                        <a14:foregroundMark x1="93654" y1="90095" x2="93911" y2="94770"/>
                        <a14:foregroundMark x1="95111" y1="80269" x2="95111" y2="51981"/>
                        <a14:foregroundMark x1="96226" y1="61331" x2="96226" y2="67433"/>
                        <a14:foregroundMark x1="96055" y1="52773" x2="96055" y2="52773"/>
                        <a14:foregroundMark x1="5060" y1="98494" x2="6346" y2="94532"/>
                        <a14:foregroundMark x1="28473" y1="75277" x2="28473" y2="75277"/>
                        <a14:foregroundMark x1="28731" y1="75436" x2="28988" y2="76228"/>
                        <a14:foregroundMark x1="13122" y1="74168" x2="12521" y2="74168"/>
                        <a14:backgroundMark x1="33877" y1="28288" x2="33877" y2="28288"/>
                        <a14:backgroundMark x1="33877" y1="28685" x2="23070" y2="46910"/>
                        <a14:backgroundMark x1="23070" y1="46910" x2="25472" y2="44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29" y="1410656"/>
            <a:ext cx="3506816" cy="37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8182F57-B72F-4F05-B6B0-660326525514}"/>
              </a:ext>
            </a:extLst>
          </p:cNvPr>
          <p:cNvSpPr txBox="1"/>
          <p:nvPr/>
        </p:nvSpPr>
        <p:spPr>
          <a:xfrm>
            <a:off x="6477353" y="5239026"/>
            <a:ext cx="6094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Bahnschrift Condensed" panose="020B0502040204020203" pitchFamily="34" charset="0"/>
              </a:rPr>
              <a:t>Sony </a:t>
            </a:r>
            <a:r>
              <a:rPr lang="en-US" sz="4000" b="1" dirty="0" err="1">
                <a:latin typeface="Bahnschrift Condensed" panose="020B0502040204020203" pitchFamily="34" charset="0"/>
              </a:rPr>
              <a:t>Playstation</a:t>
            </a:r>
            <a:r>
              <a:rPr lang="en-US" sz="4000" b="1" dirty="0">
                <a:latin typeface="Bahnschrift Condensed" panose="020B0502040204020203" pitchFamily="34" charset="0"/>
              </a:rPr>
              <a:t> 5</a:t>
            </a:r>
            <a:r>
              <a:rPr lang="ru-RU" sz="4000" b="1" dirty="0">
                <a:latin typeface="Bahnschrift Condensed" panose="020B0502040204020203" pitchFamily="34" charset="0"/>
              </a:rPr>
              <a:t> – 2020г.</a:t>
            </a:r>
            <a:endParaRPr lang="en-US" sz="40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y equals 5 tg x minus 5 x plus 1">
            <a:extLst>
              <a:ext uri="{FF2B5EF4-FFF2-40B4-BE49-F238E27FC236}">
                <a16:creationId xmlns:a16="http://schemas.microsoft.com/office/drawing/2014/main" id="{5C21BBAF-B9DD-40DD-990A-5995CC3A16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35081" y="3980909"/>
            <a:ext cx="2525565" cy="4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open square brackets negative straight pi over 2 semicolon 0 close square brackets">
            <a:extLst>
              <a:ext uri="{FF2B5EF4-FFF2-40B4-BE49-F238E27FC236}">
                <a16:creationId xmlns:a16="http://schemas.microsoft.com/office/drawing/2014/main" id="{6E20096D-65C1-4291-9627-EFF37203C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43244" y="3719744"/>
            <a:ext cx="1317686" cy="9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B709A-FF1A-4156-B669-B391F29CE65A}"/>
              </a:ext>
            </a:extLst>
          </p:cNvPr>
          <p:cNvSpPr txBox="1"/>
          <p:nvPr/>
        </p:nvSpPr>
        <p:spPr>
          <a:xfrm>
            <a:off x="1877415" y="491074"/>
            <a:ext cx="876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atin typeface="Bahnschrift Condensed" panose="020B0502040204020203" pitchFamily="34" charset="0"/>
              </a:rPr>
              <a:t>ИСТОРИЯ СОЗДАНИЯ КОМПЬЮТЕРНЫХ ИГР</a:t>
            </a:r>
          </a:p>
        </p:txBody>
      </p:sp>
      <p:pic>
        <p:nvPicPr>
          <p:cNvPr id="4098" name="Picture 2" descr="RED DEAD REDEMPTION II (PC verzia z r. 2019) – leetvanskee.com">
            <a:extLst>
              <a:ext uri="{FF2B5EF4-FFF2-40B4-BE49-F238E27FC236}">
                <a16:creationId xmlns:a16="http://schemas.microsoft.com/office/drawing/2014/main" id="{2BE63059-61C9-4581-BB56-65B8F5262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6" y="2292755"/>
            <a:ext cx="5073740" cy="28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57406E-6BD3-44AE-9ADC-E812A0DC9124}"/>
              </a:ext>
            </a:extLst>
          </p:cNvPr>
          <p:cNvSpPr txBox="1"/>
          <p:nvPr/>
        </p:nvSpPr>
        <p:spPr>
          <a:xfrm>
            <a:off x="166860" y="5157741"/>
            <a:ext cx="6094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Bahnschrift Condensed" panose="020B0502040204020203" pitchFamily="34" charset="0"/>
              </a:rPr>
              <a:t>«</a:t>
            </a:r>
            <a:r>
              <a:rPr lang="en-US" sz="4000" b="1" dirty="0">
                <a:latin typeface="Bahnschrift Condensed" panose="020B0502040204020203" pitchFamily="34" charset="0"/>
              </a:rPr>
              <a:t>Red Dead Redemption 2</a:t>
            </a:r>
            <a:r>
              <a:rPr lang="ru-RU" sz="4000" b="1" dirty="0">
                <a:latin typeface="Bahnschrift Condensed" panose="020B0502040204020203" pitchFamily="34" charset="0"/>
              </a:rPr>
              <a:t>»</a:t>
            </a:r>
            <a:r>
              <a:rPr lang="en-US" sz="4000" b="1" dirty="0">
                <a:latin typeface="Bahnschrift Condensed" panose="020B0502040204020203" pitchFamily="34" charset="0"/>
              </a:rPr>
              <a:t> – 2018</a:t>
            </a:r>
            <a:r>
              <a:rPr lang="ru-RU" sz="4000" b="1" dirty="0">
                <a:latin typeface="Bahnschrift Condensed" panose="020B0502040204020203" pitchFamily="34" charset="0"/>
              </a:rPr>
              <a:t>г.</a:t>
            </a:r>
            <a:endParaRPr lang="en-US" sz="4000" b="1" dirty="0">
              <a:latin typeface="Bahnschrift Condensed" panose="020B0502040204020203" pitchFamily="34" charset="0"/>
            </a:endParaRPr>
          </a:p>
        </p:txBody>
      </p:sp>
      <p:pic>
        <p:nvPicPr>
          <p:cNvPr id="4100" name="Picture 4" descr="Cyberpunk 2077 review: dad rock, not new wave - Polygon">
            <a:extLst>
              <a:ext uri="{FF2B5EF4-FFF2-40B4-BE49-F238E27FC236}">
                <a16:creationId xmlns:a16="http://schemas.microsoft.com/office/drawing/2014/main" id="{D63FFD44-6A06-43A9-A092-3C187E67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37" y="2292755"/>
            <a:ext cx="5073737" cy="285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AA0F54-0037-44F4-BE5D-068E73437A4C}"/>
              </a:ext>
            </a:extLst>
          </p:cNvPr>
          <p:cNvSpPr txBox="1"/>
          <p:nvPr/>
        </p:nvSpPr>
        <p:spPr>
          <a:xfrm>
            <a:off x="6633368" y="5183255"/>
            <a:ext cx="6094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Bahnschrift Condensed" panose="020B0502040204020203" pitchFamily="34" charset="0"/>
              </a:rPr>
              <a:t>«</a:t>
            </a:r>
            <a:r>
              <a:rPr lang="en-US" sz="4000" b="1" dirty="0">
                <a:latin typeface="Bahnschrift Condensed" panose="020B0502040204020203" pitchFamily="34" charset="0"/>
              </a:rPr>
              <a:t>Cyberpunk 2077</a:t>
            </a:r>
            <a:r>
              <a:rPr lang="ru-RU" sz="4000" b="1" dirty="0">
                <a:latin typeface="Bahnschrift Condensed" panose="020B0502040204020203" pitchFamily="34" charset="0"/>
              </a:rPr>
              <a:t>» – 2020г.</a:t>
            </a:r>
            <a:endParaRPr lang="en-US" sz="4000" b="1" dirty="0">
              <a:latin typeface="Bahnschrift Condensed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0D5B2A-96E0-44BA-AB36-BDFFEFF8FDDB}"/>
              </a:ext>
            </a:extLst>
          </p:cNvPr>
          <p:cNvSpPr txBox="1"/>
          <p:nvPr/>
        </p:nvSpPr>
        <p:spPr>
          <a:xfrm>
            <a:off x="4757990" y="1374466"/>
            <a:ext cx="67654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atin typeface="Bahnschrift Condensed" panose="020B0502040204020203" pitchFamily="34" charset="0"/>
              </a:rPr>
              <a:t>НОВЕЙШИЕ:</a:t>
            </a:r>
            <a:endParaRPr lang="en-US" sz="4800" b="1" dirty="0">
              <a:latin typeface="Bahnschrift Condensed" panose="020B0502040204020203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8922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6297" y="191032"/>
            <a:ext cx="9177512" cy="736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300" b="1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 стилей компьютерной графики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32050-AC15-46B9-83F4-F2B382269F63}"/>
              </a:ext>
            </a:extLst>
          </p:cNvPr>
          <p:cNvSpPr txBox="1"/>
          <p:nvPr/>
        </p:nvSpPr>
        <p:spPr>
          <a:xfrm>
            <a:off x="3478656" y="3137671"/>
            <a:ext cx="22304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ru-RU" sz="3000" b="1" i="0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РЕАЛИСТИЧНЫЙ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B44B57-1E86-44F9-B289-D35F1D3C4856}"/>
              </a:ext>
            </a:extLst>
          </p:cNvPr>
          <p:cNvSpPr txBox="1"/>
          <p:nvPr/>
        </p:nvSpPr>
        <p:spPr>
          <a:xfrm>
            <a:off x="877970" y="3037271"/>
            <a:ext cx="17543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ru-RU" sz="3000" b="1" i="0" dirty="0">
                <a:solidFill>
                  <a:srgbClr val="000000"/>
                </a:solidFill>
                <a:effectLst/>
                <a:latin typeface="Bahnschrift Condensed" panose="020B0502040204020203" pitchFamily="34" charset="0"/>
              </a:rPr>
              <a:t>ВЕКТОРНЫЙ</a:t>
            </a:r>
          </a:p>
        </p:txBody>
      </p:sp>
      <p:pic>
        <p:nvPicPr>
          <p:cNvPr id="2058" name="Picture 10" descr="Terraria Character Pixel Art Clipart , Png Download - Terraria Character  Png, Transparent Png , Transparent Png Image - PNGitem">
            <a:extLst>
              <a:ext uri="{FF2B5EF4-FFF2-40B4-BE49-F238E27FC236}">
                <a16:creationId xmlns:a16="http://schemas.microsoft.com/office/drawing/2014/main" id="{1E2F2377-4902-4DD7-B7E6-572EA798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2" b="94118" l="9953" r="89100">
                        <a14:foregroundMark x1="37441" y1="8824" x2="37441" y2="8824"/>
                        <a14:foregroundMark x1="42654" y1="7143" x2="42654" y2="7143"/>
                        <a14:foregroundMark x1="53081" y1="5462" x2="53081" y2="5462"/>
                        <a14:foregroundMark x1="63507" y1="5462" x2="63507" y2="5462"/>
                        <a14:foregroundMark x1="27962" y1="42437" x2="27962" y2="42437"/>
                        <a14:foregroundMark x1="54028" y1="34454" x2="54028" y2="34454"/>
                        <a14:foregroundMark x1="54028" y1="34454" x2="54028" y2="34454"/>
                        <a14:foregroundMark x1="54028" y1="33193" x2="54028" y2="33193"/>
                        <a14:foregroundMark x1="54028" y1="33193" x2="54028" y2="33193"/>
                        <a14:foregroundMark x1="44076" y1="92017" x2="44076" y2="92017"/>
                        <a14:foregroundMark x1="49289" y1="94118" x2="49289" y2="94118"/>
                        <a14:foregroundMark x1="54502" y1="90336" x2="54502" y2="90336"/>
                        <a14:foregroundMark x1="67299" y1="90336" x2="67299" y2="90336"/>
                        <a14:foregroundMark x1="38389" y1="90336" x2="38389" y2="90336"/>
                        <a14:foregroundMark x1="37915" y1="89496" x2="37441" y2="89496"/>
                        <a14:foregroundMark x1="37441" y1="89496" x2="37441" y2="89496"/>
                        <a14:foregroundMark x1="36967" y1="89496" x2="36967" y2="89496"/>
                        <a14:foregroundMark x1="36967" y1="89496" x2="36967" y2="89496"/>
                        <a14:foregroundMark x1="36967" y1="89496" x2="36967" y2="89496"/>
                        <a14:foregroundMark x1="36967" y1="89496" x2="36967" y2="89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5" y="3853917"/>
            <a:ext cx="1854011" cy="209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564ED0-23E6-4F88-B8D2-94D612DB3FCD}"/>
              </a:ext>
            </a:extLst>
          </p:cNvPr>
          <p:cNvSpPr txBox="1"/>
          <p:nvPr/>
        </p:nvSpPr>
        <p:spPr>
          <a:xfrm>
            <a:off x="699528" y="5953176"/>
            <a:ext cx="21112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30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ПИКСЕЛЬНЫЙ</a:t>
            </a:r>
          </a:p>
        </p:txBody>
      </p:sp>
      <p:pic>
        <p:nvPicPr>
          <p:cNvPr id="2066" name="Picture 18" descr="LIMBO в Steam">
            <a:extLst>
              <a:ext uri="{FF2B5EF4-FFF2-40B4-BE49-F238E27FC236}">
                <a16:creationId xmlns:a16="http://schemas.microsoft.com/office/drawing/2014/main" id="{35B39004-E973-4BC0-8907-05C8A288E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t="32444" r="60995" b="34176"/>
          <a:stretch/>
        </p:blipFill>
        <p:spPr bwMode="auto">
          <a:xfrm>
            <a:off x="3758879" y="3927477"/>
            <a:ext cx="1609686" cy="197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406F96-4043-4225-B52D-DC57B83DA331}"/>
              </a:ext>
            </a:extLst>
          </p:cNvPr>
          <p:cNvSpPr txBox="1"/>
          <p:nvPr/>
        </p:nvSpPr>
        <p:spPr>
          <a:xfrm>
            <a:off x="3144256" y="5955572"/>
            <a:ext cx="56420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30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МОНОХРОМАТИЧЕСКИЙ</a:t>
            </a:r>
          </a:p>
        </p:txBody>
      </p:sp>
      <p:pic>
        <p:nvPicPr>
          <p:cNvPr id="2068" name="Picture 20" descr="веб-дизайн, интерфейс, плоский стиль, flat 2.0">
            <a:extLst>
              <a:ext uri="{FF2B5EF4-FFF2-40B4-BE49-F238E27FC236}">
                <a16:creationId xmlns:a16="http://schemas.microsoft.com/office/drawing/2014/main" id="{283314DB-5808-491E-9747-67900D690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26" y="3866023"/>
            <a:ext cx="3691146" cy="206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C74201-1565-444E-A0D8-41BE51A3009B}"/>
              </a:ext>
            </a:extLst>
          </p:cNvPr>
          <p:cNvSpPr txBox="1"/>
          <p:nvPr/>
        </p:nvSpPr>
        <p:spPr>
          <a:xfrm>
            <a:off x="7325053" y="5953176"/>
            <a:ext cx="22343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30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ПЛОСКИЙ СТИЛЬ</a:t>
            </a:r>
          </a:p>
        </p:txBody>
      </p:sp>
      <p:pic>
        <p:nvPicPr>
          <p:cNvPr id="2070" name="Picture 22" descr="Иллюстратор векторные рисунки (69 фото) » Рисунки для срисовки и не только">
            <a:extLst>
              <a:ext uri="{FF2B5EF4-FFF2-40B4-BE49-F238E27FC236}">
                <a16:creationId xmlns:a16="http://schemas.microsoft.com/office/drawing/2014/main" id="{3D020C68-88FA-45AF-8735-1DB8967F7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89" b="81556" l="10667" r="38667">
                        <a14:foregroundMark x1="18833" y1="24000" x2="18833" y2="24000"/>
                        <a14:foregroundMark x1="18833" y1="24000" x2="18833" y2="24000"/>
                        <a14:foregroundMark x1="18667" y1="24222" x2="18667" y2="24222"/>
                        <a14:foregroundMark x1="18667" y1="24444" x2="19667" y2="25556"/>
                        <a14:foregroundMark x1="19667" y1="25556" x2="20167" y2="26000"/>
                        <a14:foregroundMark x1="20667" y1="26444" x2="22167" y2="27333"/>
                        <a14:foregroundMark x1="23000" y1="28222" x2="23500" y2="28667"/>
                        <a14:foregroundMark x1="23500" y1="28667" x2="22667" y2="29778"/>
                        <a14:foregroundMark x1="20000" y1="31333" x2="20000" y2="31333"/>
                        <a14:foregroundMark x1="19500" y1="31556" x2="18833" y2="31556"/>
                        <a14:foregroundMark x1="17500" y1="31556" x2="16500" y2="31556"/>
                        <a14:foregroundMark x1="13833" y1="31556" x2="13833" y2="31556"/>
                        <a14:foregroundMark x1="13833" y1="31778" x2="13833" y2="31778"/>
                        <a14:foregroundMark x1="13000" y1="33778" x2="13000" y2="33778"/>
                        <a14:foregroundMark x1="12167" y1="35111" x2="11667" y2="36444"/>
                        <a14:foregroundMark x1="11500" y1="37111" x2="11500" y2="37111"/>
                        <a14:foregroundMark x1="10667" y1="38222" x2="11833" y2="38222"/>
                        <a14:foregroundMark x1="12333" y1="38444" x2="13333" y2="37333"/>
                        <a14:foregroundMark x1="13333" y1="37333" x2="13000" y2="35778"/>
                        <a14:foregroundMark x1="12667" y1="35778" x2="13500" y2="34889"/>
                        <a14:foregroundMark x1="13833" y1="34889" x2="17833" y2="34667"/>
                        <a14:foregroundMark x1="19500" y1="34889" x2="19500" y2="34889"/>
                        <a14:foregroundMark x1="20000" y1="34667" x2="19000" y2="26000"/>
                        <a14:foregroundMark x1="17333" y1="26222" x2="17333" y2="26222"/>
                        <a14:foregroundMark x1="17000" y1="26444" x2="17000" y2="26444"/>
                        <a14:foregroundMark x1="15500" y1="28444" x2="15500" y2="28444"/>
                        <a14:foregroundMark x1="24000" y1="24889" x2="23500" y2="22000"/>
                        <a14:foregroundMark x1="24833" y1="21333" x2="32833" y2="25556"/>
                        <a14:foregroundMark x1="32833" y1="25556" x2="30167" y2="22889"/>
                        <a14:foregroundMark x1="26833" y1="21333" x2="23500" y2="18889"/>
                        <a14:foregroundMark x1="28333" y1="19556" x2="29667" y2="20000"/>
                        <a14:foregroundMark x1="33833" y1="26000" x2="37333" y2="32667"/>
                        <a14:foregroundMark x1="38667" y1="37333" x2="38667" y2="80444"/>
                        <a14:foregroundMark x1="27000" y1="80889" x2="18333" y2="81556"/>
                        <a14:foregroundMark x1="18333" y1="81556" x2="17833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4" t="17223" r="58033" b="15463"/>
          <a:stretch/>
        </p:blipFill>
        <p:spPr bwMode="auto">
          <a:xfrm>
            <a:off x="1051560" y="1004269"/>
            <a:ext cx="1407160" cy="2088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Настройки графики в играх: за что отвечают разные опции | PLAYER ONE">
            <a:extLst>
              <a:ext uri="{FF2B5EF4-FFF2-40B4-BE49-F238E27FC236}">
                <a16:creationId xmlns:a16="http://schemas.microsoft.com/office/drawing/2014/main" id="{9EAABC49-5248-4C9D-B625-738528B3F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t="7130" r="40993" b="4542"/>
          <a:stretch/>
        </p:blipFill>
        <p:spPr bwMode="auto">
          <a:xfrm>
            <a:off x="3617923" y="1054300"/>
            <a:ext cx="1951908" cy="205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A1808D4-D0DF-4B34-9FBF-A83692BE0A82}"/>
              </a:ext>
            </a:extLst>
          </p:cNvPr>
          <p:cNvSpPr txBox="1"/>
          <p:nvPr/>
        </p:nvSpPr>
        <p:spPr>
          <a:xfrm>
            <a:off x="7311500" y="3177420"/>
            <a:ext cx="24537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30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СТИЛИЗОВАННЫЙ</a:t>
            </a:r>
          </a:p>
        </p:txBody>
      </p:sp>
      <p:pic>
        <p:nvPicPr>
          <p:cNvPr id="2076" name="Picture 28" descr="Stylized 3D models - Sketchfab">
            <a:extLst>
              <a:ext uri="{FF2B5EF4-FFF2-40B4-BE49-F238E27FC236}">
                <a16:creationId xmlns:a16="http://schemas.microsoft.com/office/drawing/2014/main" id="{E93D3DA6-04BE-4F70-984C-D866BF9D2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33" y="1091043"/>
            <a:ext cx="3618735" cy="203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1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5583" y="211362"/>
            <a:ext cx="8598829" cy="766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500" b="1" dirty="0">
                <a:latin typeface="Bahnschrift SemiBold SemiConden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 жанров компьютерных игр</a:t>
            </a:r>
          </a:p>
        </p:txBody>
      </p:sp>
      <p:pic>
        <p:nvPicPr>
          <p:cNvPr id="4098" name="Picture 2" descr="Apple Knight | Загружаемые программы Nintendo Switch | Игры | Nintendo">
            <a:extLst>
              <a:ext uri="{FF2B5EF4-FFF2-40B4-BE49-F238E27FC236}">
                <a16:creationId xmlns:a16="http://schemas.microsoft.com/office/drawing/2014/main" id="{3DE242F0-478B-4016-B076-82F05FDB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3" y="1299187"/>
            <a:ext cx="3509651" cy="175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A6897D-A0AA-4998-9FB9-3CE48AE75321}"/>
              </a:ext>
            </a:extLst>
          </p:cNvPr>
          <p:cNvSpPr txBox="1"/>
          <p:nvPr/>
        </p:nvSpPr>
        <p:spPr>
          <a:xfrm>
            <a:off x="1287552" y="3054013"/>
            <a:ext cx="19255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ПЛАТФОРМЕР</a:t>
            </a:r>
            <a:endParaRPr lang="en-US" sz="3200" b="1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100" name="Picture 4" descr="15 лучших шутеров на ПК - Лайфхакер">
            <a:extLst>
              <a:ext uri="{FF2B5EF4-FFF2-40B4-BE49-F238E27FC236}">
                <a16:creationId xmlns:a16="http://schemas.microsoft.com/office/drawing/2014/main" id="{2B475235-969F-4A7D-81A7-E32E9E58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9" y="3911684"/>
            <a:ext cx="3509652" cy="175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6B5CB6-E888-495D-9BB6-EAAABEBD8F7A}"/>
              </a:ext>
            </a:extLst>
          </p:cNvPr>
          <p:cNvSpPr txBox="1"/>
          <p:nvPr/>
        </p:nvSpPr>
        <p:spPr>
          <a:xfrm>
            <a:off x="1440676" y="5666510"/>
            <a:ext cx="1336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ШУТЕРЫ</a:t>
            </a:r>
            <a:endParaRPr lang="en-US" sz="3200" b="1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104" name="Picture 8" descr="Про выживание без интернета - список лучших игр про выживание без интернета">
            <a:extLst>
              <a:ext uri="{FF2B5EF4-FFF2-40B4-BE49-F238E27FC236}">
                <a16:creationId xmlns:a16="http://schemas.microsoft.com/office/drawing/2014/main" id="{3824AC1D-A9C0-4AB5-AD8B-8650211BC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319700"/>
            <a:ext cx="2683083" cy="173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F99CF1-71A5-41C0-999D-1100AE7B81C1}"/>
              </a:ext>
            </a:extLst>
          </p:cNvPr>
          <p:cNvSpPr txBox="1"/>
          <p:nvPr/>
        </p:nvSpPr>
        <p:spPr>
          <a:xfrm>
            <a:off x="8786432" y="3055350"/>
            <a:ext cx="1925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ВЫЖИВАНИЕ</a:t>
            </a:r>
            <a:endParaRPr lang="en-US" sz="3200" b="1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106" name="Picture 10" descr="Симулятор Вождения Автомобиля 3д Инструктор Игра скачать через торрент без  регистрации и смс в один клик">
            <a:extLst>
              <a:ext uri="{FF2B5EF4-FFF2-40B4-BE49-F238E27FC236}">
                <a16:creationId xmlns:a16="http://schemas.microsoft.com/office/drawing/2014/main" id="{6405CCD0-F643-430F-A512-A950FAD2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16" y="1309070"/>
            <a:ext cx="3102121" cy="174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90AC53-016E-4A7D-9975-886FD5C2AFD5}"/>
              </a:ext>
            </a:extLst>
          </p:cNvPr>
          <p:cNvSpPr txBox="1"/>
          <p:nvPr/>
        </p:nvSpPr>
        <p:spPr>
          <a:xfrm>
            <a:off x="5052621" y="3054013"/>
            <a:ext cx="19911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ru-RU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СИМУЛЯТОРЫ</a:t>
            </a:r>
            <a:endParaRPr lang="en-US" sz="3200" b="1" dirty="0">
              <a:solidFill>
                <a:srgbClr val="0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F387C-DE1E-4E65-844E-B7D1576BF1FC}"/>
              </a:ext>
            </a:extLst>
          </p:cNvPr>
          <p:cNvSpPr txBox="1"/>
          <p:nvPr/>
        </p:nvSpPr>
        <p:spPr>
          <a:xfrm>
            <a:off x="5200447" y="5693184"/>
            <a:ext cx="1639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КЛИКЕРЫ</a:t>
            </a:r>
          </a:p>
        </p:txBody>
      </p:sp>
      <p:pic>
        <p:nvPicPr>
          <p:cNvPr id="4114" name="Picture 18" descr="Hearts of Iron 4">
            <a:extLst>
              <a:ext uri="{FF2B5EF4-FFF2-40B4-BE49-F238E27FC236}">
                <a16:creationId xmlns:a16="http://schemas.microsoft.com/office/drawing/2014/main" id="{508F98B6-069F-4D75-98DC-9F0E2865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70" y="3911684"/>
            <a:ext cx="3175099" cy="1785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E2824DF-052C-43B5-BA46-972B70DFD34B}"/>
              </a:ext>
            </a:extLst>
          </p:cNvPr>
          <p:cNvSpPr txBox="1"/>
          <p:nvPr/>
        </p:nvSpPr>
        <p:spPr>
          <a:xfrm>
            <a:off x="8929390" y="5678392"/>
            <a:ext cx="1639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СТРАТЕГИИ</a:t>
            </a:r>
          </a:p>
        </p:txBody>
      </p:sp>
      <p:pic>
        <p:nvPicPr>
          <p:cNvPr id="2050" name="Picture 2" descr="Лучшие кликеры: топ IDLE игр на ПК">
            <a:extLst>
              <a:ext uri="{FF2B5EF4-FFF2-40B4-BE49-F238E27FC236}">
                <a16:creationId xmlns:a16="http://schemas.microsoft.com/office/drawing/2014/main" id="{C6CDE5FF-3C24-4CEB-BCD2-6EE81B63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48" y="3899802"/>
            <a:ext cx="3509653" cy="177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14:reveal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owerpointbase.com-101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powerpointbase.com-1015</Template>
  <TotalTime>854</TotalTime>
  <Words>578</Words>
  <Application>Microsoft Office PowerPoint</Application>
  <PresentationFormat>Широкоэкранный</PresentationFormat>
  <Paragraphs>84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Bahnschrift Condensed</vt:lpstr>
      <vt:lpstr>Bahnschrift SemiBold Condensed</vt:lpstr>
      <vt:lpstr>Bahnschrift SemiBold SemiConden</vt:lpstr>
      <vt:lpstr>Calibri</vt:lpstr>
      <vt:lpstr>Calibri Light</vt:lpstr>
      <vt:lpstr>powerpointbase.com-1015</vt:lpstr>
      <vt:lpstr>Проектирование и создание  компьютерных игр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ИГРЫ GAMEDЕV</dc:title>
  <dc:creator>Иван</dc:creator>
  <cp:lastModifiedBy>Иван</cp:lastModifiedBy>
  <cp:revision>18</cp:revision>
  <dcterms:created xsi:type="dcterms:W3CDTF">2022-10-31T07:46:31Z</dcterms:created>
  <dcterms:modified xsi:type="dcterms:W3CDTF">2022-11-13T15:10:23Z</dcterms:modified>
</cp:coreProperties>
</file>