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66" r:id="rId4"/>
    <p:sldId id="267" r:id="rId5"/>
    <p:sldId id="257" r:id="rId6"/>
    <p:sldId id="269" r:id="rId7"/>
    <p:sldId id="258" r:id="rId8"/>
    <p:sldId id="270" r:id="rId9"/>
    <p:sldId id="272" r:id="rId10"/>
    <p:sldId id="259" r:id="rId11"/>
    <p:sldId id="260" r:id="rId12"/>
    <p:sldId id="273" r:id="rId13"/>
    <p:sldId id="261" r:id="rId14"/>
    <p:sldId id="274" r:id="rId15"/>
    <p:sldId id="275" r:id="rId16"/>
    <p:sldId id="277" r:id="rId17"/>
    <p:sldId id="278" r:id="rId18"/>
    <p:sldId id="279" r:id="rId19"/>
    <p:sldId id="262" r:id="rId20"/>
    <p:sldId id="263" r:id="rId21"/>
    <p:sldId id="280" r:id="rId22"/>
    <p:sldId id="28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7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Посещения</a:t>
            </a:r>
            <a:endParaRPr lang="ru-RU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 %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Посещаю</c:v>
                </c:pt>
                <c:pt idx="1">
                  <c:v>Не посещаю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49</c:v>
                </c:pt>
                <c:pt idx="1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Как часто посещаете социальные сети </a:t>
            </a:r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часто посещаете социальные сети %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Ежедневно</c:v>
                </c:pt>
                <c:pt idx="1">
                  <c:v>Очень редко</c:v>
                </c:pt>
                <c:pt idx="2">
                  <c:v>Не посещаю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4</c:v>
                </c:pt>
                <c:pt idx="2">
                  <c:v>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Цель использования</a:t>
            </a:r>
            <a:endParaRPr lang="ru-RU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 %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Общение с друзьями</c:v>
                </c:pt>
                <c:pt idx="1">
                  <c:v>Игры</c:v>
                </c:pt>
                <c:pt idx="2">
                  <c:v>Для учебы</c:v>
                </c:pt>
                <c:pt idx="3">
                  <c:v>Социальные группы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23</c:v>
                </c:pt>
                <c:pt idx="2">
                  <c:v>27</c:v>
                </c:pt>
                <c:pt idx="3">
                  <c:v>12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3394277234037355"/>
          <c:y val="0.29033865279057741"/>
          <c:w val="0.3558531410209238"/>
          <c:h val="0.51426491997393697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Влияние социальных сетей</a:t>
            </a:r>
            <a:endParaRPr lang="ru-RU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 %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Положительное</c:v>
                </c:pt>
                <c:pt idx="1">
                  <c:v>Отрицательно</c:v>
                </c:pt>
                <c:pt idx="2">
                  <c:v>Не влияют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23</c:v>
                </c:pt>
                <c:pt idx="1">
                  <c:v>5</c:v>
                </c:pt>
                <c:pt idx="2">
                  <c:v>22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Готовы ли вы отказаться от социальных сетей</a:t>
            </a:r>
            <a:endParaRPr lang="ru-RU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 %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Да</c:v>
                </c:pt>
                <c:pt idx="1">
                  <c:v>Нет</c:v>
                </c:pt>
                <c:pt idx="2">
                  <c:v>На время</c:v>
                </c:pt>
                <c:pt idx="3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11</c:v>
                </c:pt>
                <c:pt idx="2">
                  <c:v>23</c:v>
                </c:pt>
                <c:pt idx="3">
                  <c:v>10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76562228828539303"/>
          <c:y val="0.37237379094791556"/>
          <c:w val="0.16322970831476255"/>
          <c:h val="0.2741682289713786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Согласны ли вы, что существует зависимость от социальных сетей</a:t>
            </a:r>
            <a:endParaRPr lang="ru-RU" dirty="0"/>
          </a:p>
        </c:rich>
      </c:tx>
      <c:layout/>
    </c:title>
    <c:view3D>
      <c:rotX val="75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Посещения %</c:v>
                </c:pt>
              </c:strCache>
            </c:strRef>
          </c:tx>
          <c:explosion val="25"/>
          <c:cat>
            <c:strRef>
              <c:f>Лист1!$A$2:$A$4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задумывались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</c:v>
                </c:pt>
                <c:pt idx="1">
                  <c:v>14</c:v>
                </c:pt>
                <c:pt idx="2">
                  <c:v>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371600"/>
            <a:ext cx="7358680" cy="2819400"/>
          </a:xfrm>
        </p:spPr>
        <p:txBody>
          <a:bodyPr>
            <a:normAutofit/>
          </a:bodyPr>
          <a:lstStyle/>
          <a:p>
            <a:pPr algn="ctr"/>
            <a:r>
              <a:rPr lang="ru-RU" sz="3900" dirty="0" smtClean="0"/>
              <a:t>Исследовательский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Влияние социальных сетей на подростков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410200" y="4800600"/>
            <a:ext cx="3320080" cy="1828800"/>
          </a:xfrm>
          <a:prstGeom prst="rect">
            <a:avLst/>
          </a:prstGeom>
        </p:spPr>
        <p:txBody>
          <a:bodyPr vert="horz" lIns="45720" rIns="45720" anchor="t">
            <a:normAutofit fontScale="90000" lnSpcReduction="10000"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lang="en-US" sz="4600" b="1" kern="1200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 smtClean="0"/>
              <a:t>Выполнил:</a:t>
            </a:r>
          </a:p>
          <a:p>
            <a:pPr algn="ctr"/>
            <a:r>
              <a:rPr lang="ru-RU" sz="2800" dirty="0" smtClean="0"/>
              <a:t>Михайлов </a:t>
            </a:r>
            <a:r>
              <a:rPr lang="ru-RU" sz="2800" dirty="0" err="1" smtClean="0"/>
              <a:t>андрей</a:t>
            </a:r>
            <a:r>
              <a:rPr lang="ru-RU" sz="2800" dirty="0" smtClean="0"/>
              <a:t>,</a:t>
            </a:r>
          </a:p>
          <a:p>
            <a:pPr algn="ctr"/>
            <a:r>
              <a:rPr lang="ru-RU" sz="2800" dirty="0" smtClean="0"/>
              <a:t>9а класс</a:t>
            </a:r>
          </a:p>
          <a:p>
            <a:pPr algn="ctr"/>
            <a:r>
              <a:rPr lang="ru-RU" sz="2800" dirty="0" smtClean="0"/>
              <a:t>Руководитель:</a:t>
            </a:r>
          </a:p>
          <a:p>
            <a:pPr algn="ctr"/>
            <a:r>
              <a:rPr lang="ru-RU" sz="2800" dirty="0" smtClean="0"/>
              <a:t>Лакеева </a:t>
            </a:r>
            <a:r>
              <a:rPr lang="ru-RU" sz="2800" dirty="0" err="1" smtClean="0"/>
              <a:t>е.и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68759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Положительные стороны социальных сетей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92500"/>
          </a:bodyPr>
          <a:lstStyle/>
          <a:p>
            <a:pPr marL="609600" indent="-609600" algn="just">
              <a:lnSpc>
                <a:spcPct val="90000"/>
              </a:lnSpc>
            </a:pPr>
            <a:r>
              <a:rPr lang="ru-RU" altLang="ru-RU" sz="2100" dirty="0" smtClean="0">
                <a:latin typeface="Times New Roman" pitchFamily="18" charset="0"/>
              </a:rPr>
              <a:t>Простейший </a:t>
            </a:r>
            <a:r>
              <a:rPr lang="ru-RU" altLang="ru-RU" sz="2100" dirty="0">
                <a:latin typeface="Times New Roman" pitchFamily="18" charset="0"/>
              </a:rPr>
              <a:t>способ связаться с человеком находящимся </a:t>
            </a:r>
            <a:r>
              <a:rPr lang="ru-RU" altLang="ru-RU" sz="2100" dirty="0" smtClean="0">
                <a:latin typeface="Times New Roman" pitchFamily="18" charset="0"/>
              </a:rPr>
              <a:t>на большом расстоянии</a:t>
            </a:r>
            <a:r>
              <a:rPr lang="en-US" altLang="ru-RU" sz="2100" dirty="0" smtClean="0">
                <a:latin typeface="Times New Roman" pitchFamily="18" charset="0"/>
              </a:rPr>
              <a:t>;</a:t>
            </a:r>
          </a:p>
          <a:p>
            <a:pPr marL="609600" indent="-609600" algn="just">
              <a:lnSpc>
                <a:spcPct val="90000"/>
              </a:lnSpc>
            </a:pPr>
            <a:endParaRPr lang="ru-RU" altLang="ru-RU" sz="2100" dirty="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ru-RU" altLang="ru-RU" sz="2100" dirty="0">
                <a:latin typeface="Times New Roman" pitchFamily="18" charset="0"/>
              </a:rPr>
              <a:t>Поиск человека </a:t>
            </a:r>
            <a:r>
              <a:rPr lang="ru-RU" altLang="ru-RU" sz="2100" dirty="0" smtClean="0">
                <a:latin typeface="Times New Roman" pitchFamily="18" charset="0"/>
              </a:rPr>
              <a:t>по</a:t>
            </a:r>
            <a:r>
              <a:rPr lang="en-US" altLang="ru-RU" sz="2100" dirty="0">
                <a:latin typeface="Times New Roman" pitchFamily="18" charset="0"/>
              </a:rPr>
              <a:t> </a:t>
            </a:r>
            <a:r>
              <a:rPr lang="ru-RU" altLang="ru-RU" sz="2100" dirty="0" smtClean="0">
                <a:latin typeface="Times New Roman" pitchFamily="18" charset="0"/>
              </a:rPr>
              <a:t>малому </a:t>
            </a:r>
            <a:r>
              <a:rPr lang="ru-RU" altLang="ru-RU" sz="2100" dirty="0">
                <a:latin typeface="Times New Roman" pitchFamily="18" charset="0"/>
              </a:rPr>
              <a:t>количеству </a:t>
            </a:r>
            <a:r>
              <a:rPr lang="ru-RU" altLang="ru-RU" sz="2100" dirty="0" smtClean="0">
                <a:latin typeface="Times New Roman" pitchFamily="18" charset="0"/>
              </a:rPr>
              <a:t>сведений</a:t>
            </a:r>
            <a:r>
              <a:rPr lang="en-US" altLang="ru-RU" sz="2100" dirty="0" smtClean="0">
                <a:latin typeface="Times New Roman" pitchFamily="18" charset="0"/>
              </a:rPr>
              <a:t>;</a:t>
            </a:r>
            <a:r>
              <a:rPr lang="ru-RU" altLang="ru-RU" sz="2100" dirty="0" smtClean="0">
                <a:latin typeface="Times New Roman" pitchFamily="18" charset="0"/>
              </a:rPr>
              <a:t> </a:t>
            </a:r>
            <a:endParaRPr lang="en-US" altLang="ru-RU" sz="2100" dirty="0" smtClean="0">
              <a:latin typeface="Times New Roman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endParaRPr lang="ru-RU" altLang="ru-RU" sz="2100" dirty="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ru-RU" altLang="ru-RU" sz="2100" dirty="0">
                <a:latin typeface="Times New Roman" pitchFamily="18" charset="0"/>
              </a:rPr>
              <a:t>Большой объем мультимедийной </a:t>
            </a:r>
            <a:r>
              <a:rPr lang="ru-RU" altLang="ru-RU" sz="2100" dirty="0" smtClean="0">
                <a:latin typeface="Times New Roman" pitchFamily="18" charset="0"/>
              </a:rPr>
              <a:t>информации, в том числе новинок аудио и видео файлов</a:t>
            </a:r>
            <a:r>
              <a:rPr lang="en-US" altLang="ru-RU" sz="2100" dirty="0" smtClean="0">
                <a:latin typeface="Times New Roman" pitchFamily="18" charset="0"/>
              </a:rPr>
              <a:t>;</a:t>
            </a:r>
          </a:p>
          <a:p>
            <a:pPr marL="609600" indent="-609600" algn="just">
              <a:lnSpc>
                <a:spcPct val="90000"/>
              </a:lnSpc>
            </a:pPr>
            <a:endParaRPr lang="ru-RU" altLang="ru-RU" sz="2100" dirty="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</a:pPr>
            <a:r>
              <a:rPr lang="ru-RU" altLang="ru-RU" sz="2100" dirty="0">
                <a:latin typeface="Times New Roman" pitchFamily="18" charset="0"/>
              </a:rPr>
              <a:t>Хранилище для фотоальбомов, видеороликов и ваших личных </a:t>
            </a:r>
            <a:r>
              <a:rPr lang="ru-RU" altLang="ru-RU" sz="2100" dirty="0" smtClean="0">
                <a:latin typeface="Times New Roman" pitchFamily="18" charset="0"/>
              </a:rPr>
              <a:t>записей</a:t>
            </a:r>
            <a:r>
              <a:rPr lang="en-US" altLang="ru-RU" sz="2100" dirty="0" smtClean="0">
                <a:latin typeface="Times New Roman" pitchFamily="18" charset="0"/>
              </a:rPr>
              <a:t>;</a:t>
            </a:r>
            <a:endParaRPr lang="ru-RU" altLang="ru-RU" sz="2100" dirty="0">
              <a:latin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http://puu.sh/6R0kU/1fa687dea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9" y="980728"/>
            <a:ext cx="4147157" cy="288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uu.sh/6R0pa/a678c0f3d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9039" y="3933056"/>
            <a:ext cx="4248150" cy="282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62686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Отрицательные стороны социальных сетей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774575"/>
          </a:xfrm>
        </p:spPr>
        <p:txBody>
          <a:bodyPr>
            <a:normAutofit/>
          </a:bodyPr>
          <a:lstStyle/>
          <a:p>
            <a:pPr marL="609600" indent="-609600" algn="just"/>
            <a:r>
              <a:rPr lang="ru-RU" altLang="ru-RU" sz="2300" dirty="0">
                <a:latin typeface="Times New Roman" pitchFamily="18" charset="0"/>
              </a:rPr>
              <a:t>Социальные сети вызывают самое настоящее привыкание, как </a:t>
            </a:r>
            <a:r>
              <a:rPr lang="ru-RU" altLang="ru-RU" sz="2300" dirty="0" smtClean="0">
                <a:latin typeface="Times New Roman" pitchFamily="18" charset="0"/>
              </a:rPr>
              <a:t>наркотик </a:t>
            </a:r>
          </a:p>
          <a:p>
            <a:pPr marL="609600" indent="-609600" algn="just"/>
            <a:r>
              <a:rPr lang="ru-RU" altLang="ru-RU" sz="2300" dirty="0" smtClean="0">
                <a:latin typeface="Times New Roman" pitchFamily="18" charset="0"/>
              </a:rPr>
              <a:t>«</a:t>
            </a:r>
            <a:r>
              <a:rPr lang="ru-RU" altLang="ru-RU" sz="2300" dirty="0">
                <a:latin typeface="Times New Roman" pitchFamily="18" charset="0"/>
              </a:rPr>
              <a:t>Пробить» информацию о ком-то гораздо проще, чем </a:t>
            </a:r>
            <a:r>
              <a:rPr lang="ru-RU" altLang="ru-RU" sz="2300" dirty="0" smtClean="0">
                <a:latin typeface="Times New Roman" pitchFamily="18" charset="0"/>
              </a:rPr>
              <a:t>раньше</a:t>
            </a:r>
            <a:endParaRPr lang="ru-RU" altLang="ru-RU" sz="2300" dirty="0">
              <a:latin typeface="Times New Roman" pitchFamily="18" charset="0"/>
            </a:endParaRPr>
          </a:p>
          <a:p>
            <a:pPr marL="609600" indent="-609600" algn="just"/>
            <a:r>
              <a:rPr lang="ru-RU" altLang="ru-RU" sz="2300" dirty="0" smtClean="0">
                <a:latin typeface="Times New Roman" pitchFamily="18" charset="0"/>
              </a:rPr>
              <a:t>Рассылка спам-сообщений, вирусов и </a:t>
            </a:r>
            <a:r>
              <a:rPr lang="ru-RU" altLang="ru-RU" sz="2300" dirty="0">
                <a:latin typeface="Times New Roman" pitchFamily="18" charset="0"/>
              </a:rPr>
              <a:t>взлом </a:t>
            </a:r>
            <a:r>
              <a:rPr lang="ru-RU" altLang="ru-RU" sz="2300" dirty="0" smtClean="0">
                <a:latin typeface="Times New Roman" pitchFamily="18" charset="0"/>
              </a:rPr>
              <a:t>аккаунтов</a:t>
            </a:r>
          </a:p>
          <a:p>
            <a:pPr marL="609600" indent="-609600" algn="just"/>
            <a:r>
              <a:rPr lang="ru-RU" altLang="ru-RU" sz="2300" dirty="0" smtClean="0">
                <a:latin typeface="Times New Roman" pitchFamily="18" charset="0"/>
              </a:rPr>
              <a:t>Платные </a:t>
            </a:r>
            <a:r>
              <a:rPr lang="ru-RU" altLang="ru-RU" sz="2300" dirty="0">
                <a:latin typeface="Times New Roman" pitchFamily="18" charset="0"/>
              </a:rPr>
              <a:t>игровые услуги</a:t>
            </a:r>
          </a:p>
          <a:p>
            <a:pPr marL="609600" indent="-609600" algn="just"/>
            <a:r>
              <a:rPr lang="ru-RU" altLang="ru-RU" sz="2300" dirty="0" smtClean="0">
                <a:latin typeface="Times New Roman" pitchFamily="18" charset="0"/>
              </a:rPr>
              <a:t>Мошенничество</a:t>
            </a:r>
            <a:endParaRPr lang="ru-RU" altLang="ru-RU" sz="2300" dirty="0">
              <a:latin typeface="Times New Roman" pitchFamily="18" charset="0"/>
            </a:endParaRPr>
          </a:p>
          <a:p>
            <a:pPr marL="36576" indent="0">
              <a:buNone/>
            </a:pPr>
            <a:endParaRPr lang="ru-RU" dirty="0"/>
          </a:p>
        </p:txBody>
      </p:sp>
      <p:pic>
        <p:nvPicPr>
          <p:cNvPr id="4098" name="Picture 2" descr="http://puu.sh/6R0EP/84d0e82b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4124300" cy="2324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uu.sh/6R0E4/99f06a4c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5541" y="4114800"/>
            <a:ext cx="3254098" cy="2259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>
            <a:stCxn id="4098" idx="2"/>
            <a:endCxn id="4100" idx="0"/>
          </p:cNvCxnSpPr>
          <p:nvPr/>
        </p:nvCxnSpPr>
        <p:spPr>
          <a:xfrm>
            <a:off x="6938950" y="3467912"/>
            <a:ext cx="43640" cy="6468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6914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Интересные и полезные сайты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419600" cy="5257800"/>
          </a:xfrm>
        </p:spPr>
        <p:txBody>
          <a:bodyPr>
            <a:normAutofit fontScale="25000" lnSpcReduction="20000"/>
          </a:bodyPr>
          <a:lstStyle/>
          <a:p>
            <a:pPr marL="36576" indent="0" algn="just">
              <a:lnSpc>
                <a:spcPct val="120000"/>
              </a:lnSpc>
              <a:buNone/>
            </a:pPr>
            <a:r>
              <a:rPr lang="ru-RU" sz="5200" dirty="0"/>
              <a:t>1. </a:t>
            </a:r>
            <a:r>
              <a:rPr lang="ru-RU" sz="6400" b="1" dirty="0"/>
              <a:t>interneturok.ru</a:t>
            </a:r>
            <a:r>
              <a:rPr lang="ru-RU" sz="5200" dirty="0"/>
              <a:t> – это настоящий кладезь, здесь есть </a:t>
            </a:r>
            <a:r>
              <a:rPr lang="ru-RU" sz="5200" dirty="0" err="1"/>
              <a:t>видеоуроки</a:t>
            </a:r>
            <a:r>
              <a:rPr lang="ru-RU" sz="5200" dirty="0"/>
              <a:t>, тренажеры и тесты по всем школьным предметам с 1 по 11 класс.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5200" dirty="0"/>
              <a:t>2. </a:t>
            </a:r>
            <a:r>
              <a:rPr lang="ru-RU" sz="6400" b="1" dirty="0"/>
              <a:t>slovo.ws</a:t>
            </a:r>
            <a:r>
              <a:rPr lang="ru-RU" sz="5200" dirty="0"/>
              <a:t> – на сайте есть готовые домашние задания по разным предметам и учебникам, но более ценны здесь разделы с онлайновыми версиями школьных учебников и биографиями русских писателей.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5200" dirty="0"/>
              <a:t>3. </a:t>
            </a:r>
            <a:r>
              <a:rPr lang="ru-RU" sz="6400" b="1" dirty="0"/>
              <a:t>study.ru</a:t>
            </a:r>
            <a:r>
              <a:rPr lang="ru-RU" sz="5200" dirty="0"/>
              <a:t> – «скоростные» уроки по английскому языку для начального уровня.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5200" dirty="0"/>
              <a:t>4. </a:t>
            </a:r>
            <a:r>
              <a:rPr lang="ru-RU" sz="5200" b="1" dirty="0"/>
              <a:t>briefly.ru</a:t>
            </a:r>
            <a:r>
              <a:rPr lang="ru-RU" sz="5200" dirty="0"/>
              <a:t> – это 2000 произведений школьной программы в кратком изложении.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5200" dirty="0"/>
              <a:t>5. </a:t>
            </a:r>
            <a:r>
              <a:rPr lang="ru-RU" sz="6400" b="1" dirty="0"/>
              <a:t>gostei.ru</a:t>
            </a:r>
            <a:r>
              <a:rPr lang="ru-RU" sz="5200" dirty="0"/>
              <a:t> – крупная онлайновая детская библиотека, которая содержит тексты программных произведений по литературе с 1 по 11 классы.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5200" dirty="0"/>
              <a:t>6. </a:t>
            </a:r>
            <a:r>
              <a:rPr lang="ru-RU" sz="6400" b="1" dirty="0"/>
              <a:t>gramota.ru</a:t>
            </a:r>
            <a:r>
              <a:rPr lang="ru-RU" sz="5200" dirty="0"/>
              <a:t> – огромный справочно-информационный портал по правилам и сложностям русского языка.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5200" dirty="0"/>
              <a:t>7</a:t>
            </a:r>
            <a:r>
              <a:rPr lang="ru-RU" sz="6400" b="1" dirty="0"/>
              <a:t>. litra.ru </a:t>
            </a:r>
            <a:r>
              <a:rPr lang="ru-RU" sz="5200" dirty="0"/>
              <a:t>– сайт с огромным количеством биографий писателей, кратких содержаний и полных текстов литературных произведений и сотней критических статей.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5200" dirty="0"/>
              <a:t>8. </a:t>
            </a:r>
            <a:r>
              <a:rPr lang="ru-RU" sz="6400" b="1" dirty="0"/>
              <a:t>math-prosto.ru</a:t>
            </a:r>
            <a:r>
              <a:rPr lang="ru-RU" sz="5200" dirty="0"/>
              <a:t> – программа по математике с 1 по 11 класс, подготовка к экзаменам по предмету и готовые домашние задания.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143000"/>
            <a:ext cx="4343400" cy="5410200"/>
          </a:xfrm>
        </p:spPr>
        <p:txBody>
          <a:bodyPr>
            <a:noAutofit/>
          </a:bodyPr>
          <a:lstStyle/>
          <a:p>
            <a:pPr marL="36576" indent="0" algn="just">
              <a:lnSpc>
                <a:spcPct val="120000"/>
              </a:lnSpc>
              <a:buNone/>
            </a:pPr>
            <a:r>
              <a:rPr lang="ru-RU" sz="1300" dirty="0"/>
              <a:t>9</a:t>
            </a:r>
            <a:r>
              <a:rPr lang="ru-RU" sz="1600" b="1" dirty="0"/>
              <a:t>. loviotvet.ru </a:t>
            </a:r>
            <a:r>
              <a:rPr lang="ru-RU" sz="1300" dirty="0"/>
              <a:t>– онлайновый </a:t>
            </a:r>
            <a:r>
              <a:rPr lang="ru-RU" sz="1300" dirty="0" err="1"/>
              <a:t>решебник</a:t>
            </a:r>
            <a:r>
              <a:rPr lang="ru-RU" sz="1300" dirty="0"/>
              <a:t> и калькулятор с решениями примеров и уравнений по математике различной сложности.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1300" dirty="0"/>
              <a:t>10. </a:t>
            </a:r>
            <a:r>
              <a:rPr lang="ru-RU" sz="1600" b="1" dirty="0"/>
              <a:t>fizika.ru</a:t>
            </a:r>
            <a:r>
              <a:rPr lang="ru-RU" sz="1300" dirty="0"/>
              <a:t> – учебники, задачники, лабораторные работы и тесты по физике для учеников 7-9 классов и учителей физики.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1300" dirty="0"/>
              <a:t>11. </a:t>
            </a:r>
            <a:r>
              <a:rPr lang="ru-RU" sz="1600" b="1" dirty="0"/>
              <a:t>orgchem.ru</a:t>
            </a:r>
            <a:r>
              <a:rPr lang="ru-RU" sz="1300" dirty="0"/>
              <a:t> – интерактивный мультимедиа учебник по органической химии для школьников.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1300" dirty="0"/>
              <a:t>12. </a:t>
            </a:r>
            <a:r>
              <a:rPr lang="ru-RU" sz="1600" b="1" dirty="0"/>
              <a:t>ebio.ru</a:t>
            </a:r>
            <a:r>
              <a:rPr lang="ru-RU" sz="1300" dirty="0"/>
              <a:t> – электронный учебный курс «Открытая биология» с разделением по направлениям «Ботаника», «Зоология», «Человек», «Общая биология» и «Экология».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1300" dirty="0"/>
              <a:t>13. </a:t>
            </a:r>
            <a:r>
              <a:rPr lang="ru-RU" sz="1600" b="1" dirty="0"/>
              <a:t>zooclub.ru</a:t>
            </a:r>
            <a:r>
              <a:rPr lang="ru-RU" sz="1300" dirty="0"/>
              <a:t> – </a:t>
            </a:r>
            <a:r>
              <a:rPr lang="ru-RU" sz="1300" dirty="0" err="1"/>
              <a:t>мегаэнциклопедия</a:t>
            </a:r>
            <a:r>
              <a:rPr lang="ru-RU" sz="1300" dirty="0"/>
              <a:t> о животных, населяющих планету.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1300" dirty="0"/>
              <a:t>14. </a:t>
            </a:r>
            <a:r>
              <a:rPr lang="ru-RU" sz="1600" b="1" dirty="0"/>
              <a:t>nsportal.ru</a:t>
            </a:r>
            <a:r>
              <a:rPr lang="ru-RU" sz="1300" dirty="0"/>
              <a:t> – национальный проект, в котором собраны авторские разработки и презентации педагогов по всем предметам. </a:t>
            </a:r>
          </a:p>
          <a:p>
            <a:pPr marL="36576" indent="0" algn="just">
              <a:lnSpc>
                <a:spcPct val="120000"/>
              </a:lnSpc>
              <a:buNone/>
            </a:pPr>
            <a:r>
              <a:rPr lang="ru-RU" sz="1300" dirty="0"/>
              <a:t>15. </a:t>
            </a:r>
            <a:r>
              <a:rPr lang="ru-RU" sz="1600" b="1" dirty="0"/>
              <a:t>do.gendocs.ru</a:t>
            </a:r>
            <a:r>
              <a:rPr lang="ru-RU" sz="1300" dirty="0"/>
              <a:t> – учебный портал с огромным количеством лекций, докладов и справочников по разным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xmlns="" val="3232027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анкетирования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67829379"/>
              </p:ext>
            </p:extLst>
          </p:nvPr>
        </p:nvGraphicFramePr>
        <p:xfrm>
          <a:off x="457200" y="16002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304384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анкетирования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98578685"/>
              </p:ext>
            </p:extLst>
          </p:nvPr>
        </p:nvGraphicFramePr>
        <p:xfrm>
          <a:off x="457200" y="1600200"/>
          <a:ext cx="8153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90032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анкетирования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86250807"/>
              </p:ext>
            </p:extLst>
          </p:nvPr>
        </p:nvGraphicFramePr>
        <p:xfrm>
          <a:off x="457200" y="1600200"/>
          <a:ext cx="8153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78284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анкетирования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2138425"/>
              </p:ext>
            </p:extLst>
          </p:nvPr>
        </p:nvGraphicFramePr>
        <p:xfrm>
          <a:off x="457200" y="1676400"/>
          <a:ext cx="7467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11906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анкетирования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0329773"/>
              </p:ext>
            </p:extLst>
          </p:nvPr>
        </p:nvGraphicFramePr>
        <p:xfrm>
          <a:off x="457200" y="1676400"/>
          <a:ext cx="8077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454509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Результаты анкетирования</a:t>
            </a:r>
            <a:endParaRPr lang="ru-RU" sz="22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98578551"/>
              </p:ext>
            </p:extLst>
          </p:nvPr>
        </p:nvGraphicFramePr>
        <p:xfrm>
          <a:off x="457200" y="16764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669913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Пути решения проблем, связанных с использованием социальных сетей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400" dirty="0" smtClean="0"/>
              <a:t>Занятие спортом, или другие отвлеченные занятия</a:t>
            </a:r>
          </a:p>
          <a:p>
            <a:pPr algn="just"/>
            <a:endParaRPr lang="ru-RU" sz="2400" dirty="0"/>
          </a:p>
          <a:p>
            <a:pPr marL="36576" indent="0" algn="just">
              <a:buNone/>
            </a:pPr>
            <a:r>
              <a:rPr lang="ru-RU" sz="2400" dirty="0" smtClean="0"/>
              <a:t> </a:t>
            </a:r>
            <a:endParaRPr lang="en-US" sz="2400" dirty="0" smtClean="0"/>
          </a:p>
          <a:p>
            <a:pPr algn="just"/>
            <a:r>
              <a:rPr lang="ru-RU" sz="2400" dirty="0" smtClean="0"/>
              <a:t>Ограничение времени пребывания в социальных сетях</a:t>
            </a:r>
          </a:p>
          <a:p>
            <a:pPr marL="36576" indent="0" algn="just">
              <a:buNone/>
            </a:pPr>
            <a:endParaRPr lang="ru-RU" sz="2400" dirty="0" smtClean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11560" y="3212976"/>
            <a:ext cx="3456384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098" name="Picture 2" descr="https://flomaster.top/uploads/posts/2022-08/1660688378_22-flomaster-club-p-vidi-sporta-kartinki-dlya-detei-krasivo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1714488"/>
            <a:ext cx="281817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http://banner2.cleanpng.com/20180420/bgq/kisspng-time-management-work-learning-mathematics-part-5adab5381ce433.43380167152428268011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143380"/>
            <a:ext cx="2619393" cy="1571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33624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</a:t>
            </a:r>
            <a:r>
              <a:rPr lang="ru-RU" dirty="0" smtClean="0"/>
              <a:t>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современное подрастающее поколение проводит больше времени в социальных сетях. Для подростков социальная сеть стала инструментом самовыражения. Общение ограничивается определенным кругом людей. Для психики подростка чрезмерное увлечение может плохо сказаться на его развитии. Подросток перестает общаться с ровесниками и замыкается в себе. При наличии у подростка проблем в общении, комплекс развивается с большей силой. И как следствие этого возникают трудности в адаптации к реальной жизни. </a:t>
            </a:r>
          </a:p>
        </p:txBody>
      </p:sp>
    </p:spTree>
    <p:extLst>
      <p:ext uri="{BB962C8B-B14F-4D97-AF65-F5344CB8AC3E}">
        <p14:creationId xmlns:p14="http://schemas.microsoft.com/office/powerpoint/2010/main" xmlns="" val="2176079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Помните: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" indent="0" algn="just">
              <a:buNone/>
            </a:pPr>
            <a:r>
              <a:rPr lang="ru-RU" altLang="ru-RU" sz="3200" dirty="0">
                <a:latin typeface="Monotype Corsiva" pitchFamily="66" charset="0"/>
              </a:rPr>
              <a:t>Компьютер может стать другом или заклятым врагом, может помочь в беде, а может добавить кучу проблем, может помочь найти единомышленников, а может привести к одиночеству</a:t>
            </a:r>
            <a:r>
              <a:rPr lang="ru-RU" altLang="ru-RU" sz="3200">
                <a:latin typeface="Monotype Corsiva" pitchFamily="66" charset="0"/>
              </a:rPr>
              <a:t>. </a:t>
            </a:r>
            <a:endParaRPr lang="ru-RU" altLang="ru-RU" sz="3200" smtClean="0">
              <a:latin typeface="Monotype Corsiva" pitchFamily="66" charset="0"/>
            </a:endParaRPr>
          </a:p>
          <a:p>
            <a:pPr marL="36576" indent="0" algn="just">
              <a:buNone/>
            </a:pPr>
            <a:r>
              <a:rPr lang="ru-RU" altLang="ru-RU" sz="3200" smtClean="0">
                <a:latin typeface="Monotype Corsiva" pitchFamily="66" charset="0"/>
              </a:rPr>
              <a:t>По </a:t>
            </a:r>
            <a:r>
              <a:rPr lang="ru-RU" altLang="ru-RU" sz="3200" dirty="0" smtClean="0">
                <a:latin typeface="Monotype Corsiva" pitchFamily="66" charset="0"/>
              </a:rPr>
              <a:t>Фрейду.</a:t>
            </a:r>
            <a:endParaRPr lang="ru-RU" altLang="ru-RU" sz="32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170" name="Picture 2" descr="http://puu.sh/6R23T/da25c9b93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2448272" cy="1919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08248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01000" cy="3886200"/>
          </a:xfrm>
        </p:spPr>
        <p:txBody>
          <a:bodyPr>
            <a:normAutofit fontScale="70000" lnSpcReduction="20000"/>
          </a:bodyPr>
          <a:lstStyle/>
          <a:p>
            <a:pPr lvl="0" algn="just"/>
            <a:r>
              <a:rPr lang="ru-RU" dirty="0" err="1"/>
              <a:t>Биккулов</a:t>
            </a:r>
            <a:r>
              <a:rPr lang="ru-RU" dirty="0"/>
              <a:t>, А.С. Интернет как средство массовой коммуникации. СПб., 2003;</a:t>
            </a:r>
          </a:p>
          <a:p>
            <a:pPr lvl="0" algn="just"/>
            <a:r>
              <a:rPr lang="ru-RU" dirty="0"/>
              <a:t>Браун С. “Мозаика” и “Всемирная паутина” для доступа к </a:t>
            </a:r>
            <a:r>
              <a:rPr lang="ru-RU" dirty="0" err="1"/>
              <a:t>Internet</a:t>
            </a:r>
            <a:r>
              <a:rPr lang="ru-RU" dirty="0"/>
              <a:t>: Пер. c англ. - М.: Мир: </a:t>
            </a:r>
            <a:r>
              <a:rPr lang="ru-RU" dirty="0" err="1"/>
              <a:t>Малип</a:t>
            </a:r>
            <a:r>
              <a:rPr lang="ru-RU" dirty="0"/>
              <a:t>: СК Пресс, 2009. - 167c.</a:t>
            </a:r>
          </a:p>
          <a:p>
            <a:pPr lvl="0" algn="just"/>
            <a:r>
              <a:rPr lang="ru-RU" dirty="0"/>
              <a:t>Социологический опрос на тему: "Социальные сети" [Электронный ресурс].</a:t>
            </a:r>
          </a:p>
          <a:p>
            <a:pPr lvl="0" algn="just"/>
            <a:r>
              <a:rPr lang="ru-RU" dirty="0"/>
              <a:t>Социальные сети в жизни учащихся [Электронный ресурс].</a:t>
            </a:r>
          </a:p>
          <a:p>
            <a:pPr lvl="0" algn="just"/>
            <a:r>
              <a:rPr lang="ru-RU" dirty="0"/>
              <a:t>А.В. </a:t>
            </a:r>
            <a:r>
              <a:rPr lang="ru-RU" dirty="0" err="1"/>
              <a:t>Фещенко</a:t>
            </a:r>
            <a:r>
              <a:rPr lang="ru-RU" dirty="0"/>
              <a:t>. СОЦИАЛЬНЫЕ СЕТИ В ОБРАЗОВАНИИ: АНАЛИЗ ОПЫТА И ПЕРСПЕКТИВЫ РАЗВИТИЯ</a:t>
            </a:r>
          </a:p>
          <a:p>
            <a:pPr lvl="0" algn="just"/>
            <a:r>
              <a:rPr lang="ru-RU" dirty="0"/>
              <a:t>Википедия - [Электронный ресурс], доступ свободный.</a:t>
            </a:r>
          </a:p>
          <a:p>
            <a:pPr lvl="0" algn="just"/>
            <a:r>
              <a:rPr lang="ru-RU" dirty="0"/>
              <a:t>Социальные сети и подросток// [Электронный ресурс].</a:t>
            </a:r>
          </a:p>
          <a:p>
            <a:pPr marL="36576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94302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295400"/>
            <a:ext cx="7358680" cy="2819400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Спасибо </a:t>
            </a:r>
            <a:br>
              <a:rPr lang="ru-RU" sz="5000" dirty="0" smtClean="0"/>
            </a:br>
            <a:r>
              <a:rPr lang="ru-RU" sz="5000" dirty="0" smtClean="0"/>
              <a:t>за</a:t>
            </a:r>
            <a:br>
              <a:rPr lang="ru-RU" sz="5000" dirty="0" smtClean="0"/>
            </a:br>
            <a:r>
              <a:rPr lang="ru-RU" sz="5000" dirty="0" smtClean="0"/>
              <a:t>внимание!</a:t>
            </a:r>
            <a:endParaRPr lang="ru-RU" sz="5000" dirty="0"/>
          </a:p>
        </p:txBody>
      </p:sp>
    </p:spTree>
    <p:extLst>
      <p:ext uri="{BB962C8B-B14F-4D97-AF65-F5344CB8AC3E}">
        <p14:creationId xmlns:p14="http://schemas.microsoft.com/office/powerpoint/2010/main" xmlns="" val="158078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1905000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/>
              <a:t>выяснить</a:t>
            </a:r>
            <a:r>
              <a:rPr lang="ru-RU" sz="2600" dirty="0"/>
              <a:t>, какие социальные сети являются наиболее популярными среди обучающихся, выявление влияния социальных сетей на подростков.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32766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4267200"/>
            <a:ext cx="8458200" cy="23622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и</a:t>
            </a:r>
            <a:r>
              <a:rPr lang="ru-RU" dirty="0" smtClean="0"/>
              <a:t>зучить </a:t>
            </a:r>
            <a:r>
              <a:rPr lang="ru-RU" dirty="0"/>
              <a:t>историю возникновения социальных сетей, их виды и особенности работы в </a:t>
            </a:r>
            <a:r>
              <a:rPr lang="ru-RU" dirty="0" smtClean="0"/>
              <a:t>них;</a:t>
            </a:r>
            <a:endParaRPr lang="ru-RU" dirty="0"/>
          </a:p>
          <a:p>
            <a:pPr lvl="0"/>
            <a:r>
              <a:rPr lang="ru-RU" dirty="0"/>
              <a:t>п</a:t>
            </a:r>
            <a:r>
              <a:rPr lang="ru-RU" dirty="0" smtClean="0"/>
              <a:t>ровести </a:t>
            </a:r>
            <a:r>
              <a:rPr lang="ru-RU" dirty="0"/>
              <a:t>анкетирование  обучающихся разной возрастной </a:t>
            </a:r>
            <a:r>
              <a:rPr lang="ru-RU" dirty="0" smtClean="0"/>
              <a:t>категории;</a:t>
            </a:r>
            <a:endParaRPr lang="ru-RU" dirty="0"/>
          </a:p>
          <a:p>
            <a:pPr lvl="0"/>
            <a:r>
              <a:rPr lang="ru-RU" dirty="0"/>
              <a:t>в</a:t>
            </a:r>
            <a:r>
              <a:rPr lang="ru-RU" dirty="0" smtClean="0"/>
              <a:t>ыявить </a:t>
            </a:r>
            <a:r>
              <a:rPr lang="ru-RU" dirty="0"/>
              <a:t>позитивное и негативное влияние социальных сетей на современных </a:t>
            </a:r>
            <a:r>
              <a:rPr lang="ru-RU" dirty="0" smtClean="0"/>
              <a:t>подростков.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982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1981200"/>
          </a:xfrm>
        </p:spPr>
        <p:txBody>
          <a:bodyPr/>
          <a:lstStyle/>
          <a:p>
            <a:pPr algn="just"/>
            <a:r>
              <a:rPr lang="ru-RU" dirty="0"/>
              <a:t>современные подростки много времени тратят на социальные сети, предпочитая их учёбе, прогулкам на улице, общению с друзьями, занятиям в секциях.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88723" y="3581400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Методы: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9600" y="4495800"/>
            <a:ext cx="8382000" cy="198120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dirty="0"/>
              <a:t>и</a:t>
            </a:r>
            <a:r>
              <a:rPr lang="ru-RU" dirty="0" smtClean="0"/>
              <a:t>зучение </a:t>
            </a:r>
            <a:r>
              <a:rPr lang="ru-RU" dirty="0"/>
              <a:t>литературы по данному </a:t>
            </a:r>
            <a:r>
              <a:rPr lang="ru-RU" dirty="0" smtClean="0"/>
              <a:t>вопросу;</a:t>
            </a:r>
            <a:endParaRPr lang="ru-RU" dirty="0"/>
          </a:p>
          <a:p>
            <a:pPr lvl="0"/>
            <a:r>
              <a:rPr lang="ru-RU" dirty="0"/>
              <a:t>р</a:t>
            </a:r>
            <a:r>
              <a:rPr lang="ru-RU" dirty="0" smtClean="0"/>
              <a:t>абота </a:t>
            </a:r>
            <a:r>
              <a:rPr lang="ru-RU" dirty="0"/>
              <a:t>с источниками Интернета и электронными </a:t>
            </a:r>
            <a:r>
              <a:rPr lang="ru-RU" dirty="0" smtClean="0"/>
              <a:t>ресурсами;</a:t>
            </a:r>
            <a:endParaRPr lang="ru-RU" dirty="0"/>
          </a:p>
          <a:p>
            <a:pPr lvl="0"/>
            <a:r>
              <a:rPr lang="ru-RU" dirty="0" smtClean="0"/>
              <a:t>анкетирование.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4246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Предыстория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Чтобы получить 50 миллионов пользователей радио потребовалось 40 лет</a:t>
            </a:r>
          </a:p>
          <a:p>
            <a:pPr algn="just"/>
            <a:r>
              <a:rPr lang="ru-RU" sz="2400" dirty="0" smtClean="0"/>
              <a:t>Телевидению – 10 лет</a:t>
            </a:r>
          </a:p>
          <a:p>
            <a:pPr algn="just"/>
            <a:r>
              <a:rPr lang="ru-RU" sz="2400" dirty="0" smtClean="0"/>
              <a:t>Интернету – 4 года</a:t>
            </a:r>
          </a:p>
          <a:p>
            <a:pPr algn="just"/>
            <a:r>
              <a:rPr lang="en-US" sz="2400" dirty="0" smtClean="0"/>
              <a:t>iPod – 3 </a:t>
            </a:r>
            <a:r>
              <a:rPr lang="ru-RU" sz="2400" dirty="0" smtClean="0"/>
              <a:t>года</a:t>
            </a:r>
          </a:p>
          <a:p>
            <a:pPr algn="just"/>
            <a:r>
              <a:rPr lang="ru-RU" sz="2400" dirty="0" smtClean="0"/>
              <a:t>Социальная сеть </a:t>
            </a:r>
            <a:r>
              <a:rPr lang="en-US" sz="2400" dirty="0" smtClean="0"/>
              <a:t>Facebook </a:t>
            </a:r>
            <a:r>
              <a:rPr lang="ru-RU" sz="2400" dirty="0" smtClean="0"/>
              <a:t>собрала более 200 миллионов пользователей менее чем за 1 год</a:t>
            </a:r>
            <a:endParaRPr lang="ru-RU" sz="2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418" y="4581128"/>
            <a:ext cx="2347731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puu.sh/6QZpl/c1c1f9e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12976"/>
            <a:ext cx="2335917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http://puu.sh/6QZsq/9c85212f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7748" y="1916832"/>
            <a:ext cx="1505208" cy="10081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onnikguru.ru/pics/ra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8680"/>
            <a:ext cx="1728192" cy="1080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>
            <a:stCxn id="1030" idx="2"/>
            <a:endCxn id="1028" idx="0"/>
          </p:cNvCxnSpPr>
          <p:nvPr/>
        </p:nvCxnSpPr>
        <p:spPr>
          <a:xfrm>
            <a:off x="7740352" y="162880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1028" idx="2"/>
          </p:cNvCxnSpPr>
          <p:nvPr/>
        </p:nvCxnSpPr>
        <p:spPr>
          <a:xfrm>
            <a:off x="7740352" y="292494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26" idx="2"/>
          </p:cNvCxnSpPr>
          <p:nvPr/>
        </p:nvCxnSpPr>
        <p:spPr>
          <a:xfrm flipH="1">
            <a:off x="7828190" y="4149080"/>
            <a:ext cx="1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72215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социальных сетей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Каталоги</a:t>
            </a:r>
          </a:p>
          <a:p>
            <a:r>
              <a:rPr lang="ru-RU" dirty="0" smtClean="0"/>
              <a:t>Закладки </a:t>
            </a:r>
          </a:p>
          <a:p>
            <a:r>
              <a:rPr lang="ru-RU" dirty="0" smtClean="0"/>
              <a:t>Библиотеки</a:t>
            </a:r>
          </a:p>
          <a:p>
            <a:r>
              <a:rPr lang="ru-RU" dirty="0" smtClean="0"/>
              <a:t>Веб-мастера</a:t>
            </a:r>
          </a:p>
          <a:p>
            <a:r>
              <a:rPr lang="ru-RU" dirty="0" smtClean="0"/>
              <a:t>Игры </a:t>
            </a:r>
          </a:p>
          <a:p>
            <a:r>
              <a:rPr lang="ru-RU" dirty="0" smtClean="0"/>
              <a:t>Многоязычные сети</a:t>
            </a:r>
          </a:p>
          <a:p>
            <a:r>
              <a:rPr lang="ru-RU" dirty="0" smtClean="0"/>
              <a:t>Профессиональные сети</a:t>
            </a:r>
          </a:p>
          <a:p>
            <a:r>
              <a:rPr lang="ru-RU" dirty="0" smtClean="0"/>
              <a:t>Возрастные сети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3490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 </a:t>
            </a:r>
            <a:r>
              <a:rPr lang="ru-RU" dirty="0" err="1" smtClean="0"/>
              <a:t>рунета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535026" cy="4906963"/>
          </a:xfrm>
        </p:spPr>
        <p:txBody>
          <a:bodyPr>
            <a:noAutofit/>
          </a:bodyPr>
          <a:lstStyle/>
          <a:p>
            <a:pPr algn="just"/>
            <a:r>
              <a:rPr lang="ru-RU" altLang="ru-RU" sz="1800" dirty="0"/>
              <a:t>«</a:t>
            </a:r>
            <a:r>
              <a:rPr lang="ru-RU" altLang="ru-RU" sz="1800" dirty="0" err="1"/>
              <a:t>ВКонтакте</a:t>
            </a:r>
            <a:r>
              <a:rPr lang="ru-RU" altLang="ru-RU" sz="1800" dirty="0"/>
              <a:t>» </a:t>
            </a:r>
            <a:endParaRPr lang="ru-RU" altLang="ru-RU" sz="1800" dirty="0" smtClean="0"/>
          </a:p>
          <a:p>
            <a:pPr marL="36576" indent="0" algn="just">
              <a:buNone/>
            </a:pPr>
            <a:r>
              <a:rPr lang="ru-RU" altLang="ru-RU" sz="1800" dirty="0" smtClean="0"/>
              <a:t>Самая </a:t>
            </a:r>
            <a:r>
              <a:rPr lang="ru-RU" altLang="ru-RU" sz="1800" dirty="0"/>
              <a:t>популярная социальная </a:t>
            </a:r>
            <a:r>
              <a:rPr lang="ru-RU" altLang="ru-RU" sz="1800" dirty="0" smtClean="0"/>
              <a:t>сеть в России. Ежедневная посещаемость составляет около 60 млн человек</a:t>
            </a:r>
            <a:endParaRPr lang="ru-RU" altLang="ru-RU" sz="1800" dirty="0"/>
          </a:p>
          <a:p>
            <a:pPr algn="just"/>
            <a:r>
              <a:rPr lang="ru-RU" altLang="ru-RU" sz="1800" dirty="0"/>
              <a:t>«Одноклассники</a:t>
            </a:r>
            <a:r>
              <a:rPr lang="ru-RU" altLang="ru-RU" sz="1800" dirty="0" smtClean="0"/>
              <a:t>»</a:t>
            </a:r>
          </a:p>
          <a:p>
            <a:pPr marL="36576" indent="0" algn="just">
              <a:buNone/>
            </a:pPr>
            <a:r>
              <a:rPr lang="ru-RU" altLang="ru-RU" sz="1800" dirty="0" smtClean="0"/>
              <a:t>Вторая по величине социальная сеть на просторах Российского интернета. Зарегистрировано 205 млн пользователей, ежедневная посещаемость составляет 40млн человек</a:t>
            </a:r>
            <a:endParaRPr lang="ru-RU" altLang="ru-RU" sz="1800" dirty="0"/>
          </a:p>
          <a:p>
            <a:pPr algn="just"/>
            <a:r>
              <a:rPr lang="ru-RU" altLang="ru-RU" sz="1800" dirty="0" smtClean="0"/>
              <a:t>«</a:t>
            </a:r>
            <a:r>
              <a:rPr lang="ru-RU" altLang="ru-RU" sz="1800" dirty="0"/>
              <a:t>Мой мир</a:t>
            </a:r>
            <a:r>
              <a:rPr lang="ru-RU" altLang="ru-RU" sz="1800" dirty="0" smtClean="0"/>
              <a:t>»</a:t>
            </a:r>
          </a:p>
          <a:p>
            <a:pPr marL="36576" indent="0" algn="just">
              <a:buNone/>
            </a:pPr>
            <a:r>
              <a:rPr lang="ru-RU" altLang="ru-RU" sz="1800" dirty="0" smtClean="0"/>
              <a:t>Крупный коммуникационный портал Российского интернета ежемесячная аудитория которого составляет превышает 31,9млн человек (данные 2012г). Занимает 3-е место на Российском рынке и 29 в мире</a:t>
            </a:r>
            <a:endParaRPr lang="ru-RU" altLang="ru-RU" sz="1800" dirty="0"/>
          </a:p>
        </p:txBody>
      </p:sp>
      <p:pic>
        <p:nvPicPr>
          <p:cNvPr id="2050" name="Picture 2" descr="http://cs7002.vk.me/c540101/v540101001/7833/KvCO80-Jak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19366" y="1447800"/>
            <a:ext cx="3684230" cy="3624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26387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 </a:t>
            </a:r>
            <a:r>
              <a:rPr lang="ru-RU" dirty="0" err="1" smtClean="0"/>
              <a:t>рунета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724400" cy="525600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smtClean="0"/>
              <a:t>«</a:t>
            </a:r>
            <a:r>
              <a:rPr lang="en-US" sz="1800" b="1" dirty="0" err="1" smtClean="0"/>
              <a:t>Telegramm</a:t>
            </a:r>
            <a:r>
              <a:rPr lang="ru-RU" sz="1800" b="1" dirty="0" smtClean="0"/>
              <a:t>»</a:t>
            </a:r>
            <a:r>
              <a:rPr lang="ru-RU" sz="1800" dirty="0" smtClean="0"/>
              <a:t> </a:t>
            </a:r>
          </a:p>
          <a:p>
            <a:pPr marL="36576" indent="0" algn="just">
              <a:buNone/>
            </a:pPr>
            <a:r>
              <a:rPr lang="ru-RU" sz="1800" dirty="0" smtClean="0"/>
              <a:t>Бесплатная </a:t>
            </a:r>
            <a:r>
              <a:rPr lang="ru-RU" sz="1800" dirty="0"/>
              <a:t>система мгновенного обмена текстовыми сообщениями для мобильных и иных платформ с поддержкой голосовой связи и видеосвязи. Позволяет пересылать текстовые сообщения, изображения, видео, аудио, электронные документы и даже программные установки через Интернет.</a:t>
            </a:r>
          </a:p>
          <a:p>
            <a:pPr algn="just"/>
            <a:r>
              <a:rPr lang="ru-RU" sz="1800" b="1" dirty="0" smtClean="0"/>
              <a:t>«</a:t>
            </a:r>
            <a:r>
              <a:rPr lang="ru-RU" sz="1800" b="1" dirty="0" err="1" smtClean="0"/>
              <a:t>WhatsApp</a:t>
            </a:r>
            <a:r>
              <a:rPr lang="ru-RU" sz="1800" b="1" dirty="0" smtClean="0"/>
              <a:t>»</a:t>
            </a:r>
          </a:p>
          <a:p>
            <a:pPr marL="36576" indent="0" algn="just">
              <a:buNone/>
            </a:pPr>
            <a:r>
              <a:rPr lang="ru-RU" sz="1800" dirty="0" smtClean="0"/>
              <a:t>Популярная </a:t>
            </a:r>
            <a:r>
              <a:rPr lang="ru-RU" sz="1800" dirty="0"/>
              <a:t>бесплатная система мгновенного обмена текстовыми сообщениями для мобильных и иных платформ с поддержкой голосовой связи и видеосвязи. Позволяет пересылать текстовые сообщения, изображения, видео, аудио, электронные документы и даже программные установки через Интернет.</a:t>
            </a:r>
          </a:p>
        </p:txBody>
      </p:sp>
      <p:pic>
        <p:nvPicPr>
          <p:cNvPr id="2050" name="Picture 2" descr="C:\Users\Елена\Desktop\1648220414_60-kartinkin-net-p-kartinki-dlya-telegramm-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828800"/>
            <a:ext cx="34290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Елена\Desktop\vatsap-veb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3528778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7533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Социальные сети </a:t>
            </a:r>
            <a:r>
              <a:rPr lang="ru-RU" dirty="0" err="1" smtClean="0"/>
              <a:t>рунета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724400" cy="525600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«</a:t>
            </a:r>
            <a:r>
              <a:rPr lang="ru-RU" sz="1800" b="1" dirty="0" err="1" smtClean="0"/>
              <a:t>Учи.ру</a:t>
            </a:r>
            <a:r>
              <a:rPr lang="ru-RU" sz="1800" b="1" dirty="0" smtClean="0"/>
              <a:t>»</a:t>
            </a:r>
          </a:p>
          <a:p>
            <a:pPr marL="36576" indent="0" algn="just">
              <a:buNone/>
            </a:pPr>
            <a:r>
              <a:rPr lang="ru-RU" sz="1800" dirty="0" smtClean="0"/>
              <a:t>Группа </a:t>
            </a:r>
            <a:r>
              <a:rPr lang="ru-RU" sz="1800" dirty="0"/>
              <a:t>компаний и одноименная образовательная онлайн-платформа. Основана в 2012 </a:t>
            </a:r>
            <a:r>
              <a:rPr lang="ru-RU" sz="1800" dirty="0" smtClean="0"/>
              <a:t>году. В </a:t>
            </a:r>
            <a:r>
              <a:rPr lang="ru-RU" sz="1800" dirty="0"/>
              <a:t>2022 году число учеников составило 10 млн. Платформа </a:t>
            </a:r>
            <a:r>
              <a:rPr lang="ru-RU" sz="1800" dirty="0" err="1"/>
              <a:t>Учи.ру</a:t>
            </a:r>
            <a:r>
              <a:rPr lang="ru-RU" sz="1800" dirty="0"/>
              <a:t> включает онлайн-курсы по школьным предметам для 1-11 классов, а также курсы по подготовке к ВПР, ОГЭ, ЕГЭ, курсы по внешкольным предметам по развитию </a:t>
            </a:r>
            <a:r>
              <a:rPr lang="ru-RU" sz="1800" dirty="0" err="1" smtClean="0"/>
              <a:t>метапредметных</a:t>
            </a:r>
            <a:r>
              <a:rPr lang="ru-RU" sz="1800" dirty="0" smtClean="0"/>
              <a:t> </a:t>
            </a:r>
            <a:r>
              <a:rPr lang="ru-RU" sz="1800" dirty="0"/>
              <a:t>навыков в формате комиксов и образовательных игр</a:t>
            </a:r>
            <a:r>
              <a:rPr lang="ru-RU" sz="1800" dirty="0" smtClean="0"/>
              <a:t>.</a:t>
            </a:r>
            <a:endParaRPr lang="ru-RU" sz="1800" dirty="0"/>
          </a:p>
          <a:p>
            <a:pPr algn="just"/>
            <a:r>
              <a:rPr lang="ru-RU" sz="1800" b="1" dirty="0" smtClean="0"/>
              <a:t>«</a:t>
            </a:r>
            <a:r>
              <a:rPr lang="ru-RU" sz="1800" b="1" dirty="0" err="1"/>
              <a:t>Сферум</a:t>
            </a:r>
            <a:r>
              <a:rPr lang="ru-RU" sz="1800" b="1" dirty="0" smtClean="0"/>
              <a:t>»</a:t>
            </a:r>
          </a:p>
          <a:p>
            <a:pPr marL="36576" indent="0" algn="just">
              <a:buNone/>
            </a:pPr>
            <a:r>
              <a:rPr lang="ru-RU" sz="1800" dirty="0" smtClean="0"/>
              <a:t>Платформу </a:t>
            </a:r>
            <a:r>
              <a:rPr lang="ru-RU" sz="1800" dirty="0"/>
              <a:t>разработало и запустило совместное предприятие Mail.ru </a:t>
            </a:r>
            <a:r>
              <a:rPr lang="ru-RU" sz="1800" dirty="0" smtClean="0"/>
              <a:t>и </a:t>
            </a:r>
            <a:r>
              <a:rPr lang="ru-RU" sz="1800" dirty="0"/>
              <a:t>ПАО «</a:t>
            </a:r>
            <a:r>
              <a:rPr lang="ru-RU" sz="1800" dirty="0" smtClean="0"/>
              <a:t>Ростелеком». Платформа призвана </a:t>
            </a:r>
            <a:r>
              <a:rPr lang="ru-RU" sz="1800" dirty="0"/>
              <a:t>сделать </a:t>
            </a:r>
            <a:r>
              <a:rPr lang="ru-RU" sz="1800" dirty="0" smtClean="0"/>
              <a:t>обучение более </a:t>
            </a:r>
            <a:r>
              <a:rPr lang="ru-RU" sz="1800" dirty="0"/>
              <a:t>гибким, технологичным и удобным. </a:t>
            </a:r>
          </a:p>
        </p:txBody>
      </p:sp>
      <p:pic>
        <p:nvPicPr>
          <p:cNvPr id="1026" name="Picture 2" descr="https://startpack.ru/repository/application/2589/image/133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1"/>
            <a:ext cx="3505200" cy="244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Елена\Desktop\i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799"/>
            <a:ext cx="35052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6956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178</TotalTime>
  <Words>1072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Техническая</vt:lpstr>
      <vt:lpstr>Исследовательский проект  Влияние социальных сетей на подростков</vt:lpstr>
      <vt:lpstr>Актуальность</vt:lpstr>
      <vt:lpstr>Цель:</vt:lpstr>
      <vt:lpstr>Гипотеза:</vt:lpstr>
      <vt:lpstr>Предыстория</vt:lpstr>
      <vt:lpstr>Виды социальных сетей</vt:lpstr>
      <vt:lpstr>Социальные сети рунета </vt:lpstr>
      <vt:lpstr>Социальные сети рунета</vt:lpstr>
      <vt:lpstr>Социальные сети рунета</vt:lpstr>
      <vt:lpstr>Положительные стороны социальных сетей</vt:lpstr>
      <vt:lpstr>Отрицательные стороны социальных сетей</vt:lpstr>
      <vt:lpstr>Интересные и полезные сайты</vt:lpstr>
      <vt:lpstr>Результаты анкетирования</vt:lpstr>
      <vt:lpstr>Результаты анкетирования</vt:lpstr>
      <vt:lpstr>Результаты анкетирования</vt:lpstr>
      <vt:lpstr>Результаты анкетирования</vt:lpstr>
      <vt:lpstr>Результаты анкетирования</vt:lpstr>
      <vt:lpstr>Результаты анкетирования</vt:lpstr>
      <vt:lpstr>Пути решения проблем, связанных с использованием социальных сетей</vt:lpstr>
      <vt:lpstr>Помните:</vt:lpstr>
      <vt:lpstr>Литература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социальных сетей на подростков</dc:title>
  <dc:creator>Александр</dc:creator>
  <cp:lastModifiedBy>Azerty</cp:lastModifiedBy>
  <cp:revision>21</cp:revision>
  <dcterms:created xsi:type="dcterms:W3CDTF">2014-02-10T16:03:00Z</dcterms:created>
  <dcterms:modified xsi:type="dcterms:W3CDTF">2024-03-24T18:30:33Z</dcterms:modified>
</cp:coreProperties>
</file>