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10" d="100"/>
          <a:sy n="110" d="100"/>
        </p:scale>
        <p:origin x="-558"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300133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2136073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2AD00-E28E-41CE-A754-97DCED00EA43}" type="slidenum">
              <a:rPr lang="ru-RU" smtClean="0"/>
              <a:pPr/>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569464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4114241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428480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143236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2307227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474570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4254301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2395467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131918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3454109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40918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183622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194560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27.03.2024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3021100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ACB1A7-C968-4BFC-92ED-FF762EAA39F7}" type="datetimeFigureOut">
              <a:rPr lang="ru-RU" smtClean="0"/>
              <a:pPr/>
              <a:t>27.03.2024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432AD00-E28E-41CE-A754-97DCED00EA43}" type="slidenum">
              <a:rPr lang="ru-RU" smtClean="0"/>
              <a:pPr/>
              <a:t>‹#›</a:t>
            </a:fld>
            <a:endParaRPr lang="ru-RU"/>
          </a:p>
        </p:txBody>
      </p:sp>
    </p:spTree>
    <p:extLst>
      <p:ext uri="{BB962C8B-B14F-4D97-AF65-F5344CB8AC3E}">
        <p14:creationId xmlns="" xmlns:p14="http://schemas.microsoft.com/office/powerpoint/2010/main" val="2459065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F0ECCFF-3AD8-A82C-06A0-EF8FBD5E1CE6}"/>
              </a:ext>
            </a:extLst>
          </p:cNvPr>
          <p:cNvSpPr>
            <a:spLocks noGrp="1"/>
          </p:cNvSpPr>
          <p:nvPr>
            <p:ph type="ctrTitle"/>
          </p:nvPr>
        </p:nvSpPr>
        <p:spPr>
          <a:xfrm>
            <a:off x="1742546" y="1166219"/>
            <a:ext cx="8915399" cy="2262781"/>
          </a:xfrm>
        </p:spPr>
        <p:txBody>
          <a:bodyPr>
            <a:normAutofit fontScale="90000"/>
          </a:bodyPr>
          <a:lstStyle/>
          <a:p>
            <a:r>
              <a:rPr lang="ru-RU" dirty="0" smtClean="0">
                <a:latin typeface="Bookman Old Style" panose="02050604050505020204" pitchFamily="18" charset="0"/>
              </a:rPr>
              <a:t>Мастер–класс </a:t>
            </a:r>
            <a:r>
              <a:rPr lang="ru-RU" dirty="0">
                <a:latin typeface="Bookman Old Style" panose="02050604050505020204" pitchFamily="18" charset="0"/>
              </a:rPr>
              <a:t/>
            </a:r>
            <a:br>
              <a:rPr lang="ru-RU" dirty="0">
                <a:latin typeface="Bookman Old Style" panose="02050604050505020204" pitchFamily="18" charset="0"/>
              </a:rPr>
            </a:br>
            <a:r>
              <a:rPr lang="ru-RU" dirty="0">
                <a:latin typeface="Bookman Old Style" panose="02050604050505020204" pitchFamily="18" charset="0"/>
              </a:rPr>
              <a:t>по физической культуре «Как сплотить команду»</a:t>
            </a:r>
          </a:p>
        </p:txBody>
      </p:sp>
      <p:sp>
        <p:nvSpPr>
          <p:cNvPr id="3" name="Подзаголовок 2">
            <a:extLst>
              <a:ext uri="{FF2B5EF4-FFF2-40B4-BE49-F238E27FC236}">
                <a16:creationId xmlns="" xmlns:a16="http://schemas.microsoft.com/office/drawing/2014/main" id="{A9CADF2A-DFE2-2526-0FAE-36B17C1E7A5B}"/>
              </a:ext>
            </a:extLst>
          </p:cNvPr>
          <p:cNvSpPr>
            <a:spLocks noGrp="1"/>
          </p:cNvSpPr>
          <p:nvPr>
            <p:ph type="subTitle" idx="1"/>
          </p:nvPr>
        </p:nvSpPr>
        <p:spPr>
          <a:xfrm>
            <a:off x="2589213" y="4777378"/>
            <a:ext cx="8915399" cy="1856335"/>
          </a:xfrm>
        </p:spPr>
        <p:txBody>
          <a:bodyPr>
            <a:normAutofit lnSpcReduction="10000"/>
          </a:bodyPr>
          <a:lstStyle/>
          <a:p>
            <a:pPr algn="r"/>
            <a:r>
              <a:rPr lang="ru-RU" dirty="0">
                <a:latin typeface="Bookman Old Style" panose="02050604050505020204" pitchFamily="18" charset="0"/>
              </a:rPr>
              <a:t>Учитель по физической культуре </a:t>
            </a:r>
            <a:r>
              <a:rPr lang="ru-RU" dirty="0" smtClean="0">
                <a:latin typeface="Bookman Old Style" panose="02050604050505020204" pitchFamily="18" charset="0"/>
              </a:rPr>
              <a:t>МОУ «Жарковская СОШ №1»</a:t>
            </a:r>
            <a:endParaRPr lang="ru-RU" dirty="0">
              <a:latin typeface="Bookman Old Style" panose="02050604050505020204" pitchFamily="18" charset="0"/>
            </a:endParaRPr>
          </a:p>
          <a:p>
            <a:pPr algn="r"/>
            <a:r>
              <a:rPr lang="ru-RU" dirty="0" smtClean="0">
                <a:latin typeface="Bookman Old Style" panose="02050604050505020204" pitchFamily="18" charset="0"/>
              </a:rPr>
              <a:t>Денисов Михаил Алексеевич</a:t>
            </a:r>
          </a:p>
          <a:p>
            <a:pPr algn="r"/>
            <a:endParaRPr lang="ru-RU" dirty="0" smtClean="0">
              <a:latin typeface="Bookman Old Style" panose="02050604050505020204" pitchFamily="18" charset="0"/>
            </a:endParaRPr>
          </a:p>
          <a:p>
            <a:pPr algn="ctr"/>
            <a:r>
              <a:rPr lang="ru-RU" dirty="0" smtClean="0">
                <a:latin typeface="Bookman Old Style" panose="02050604050505020204" pitchFamily="18" charset="0"/>
              </a:rPr>
              <a:t>п. </a:t>
            </a:r>
            <a:r>
              <a:rPr lang="ru-RU" dirty="0" smtClean="0">
                <a:latin typeface="Bookman Old Style" panose="02050604050505020204" pitchFamily="18" charset="0"/>
              </a:rPr>
              <a:t>Жарковский</a:t>
            </a:r>
          </a:p>
          <a:p>
            <a:pPr algn="ctr"/>
            <a:r>
              <a:rPr lang="ru-RU" dirty="0" smtClean="0">
                <a:latin typeface="Bookman Old Style" panose="02050604050505020204" pitchFamily="18" charset="0"/>
              </a:rPr>
              <a:t>2023</a:t>
            </a:r>
            <a:endParaRPr lang="ru-RU" dirty="0">
              <a:latin typeface="Bookman Old Style" panose="02050604050505020204" pitchFamily="18" charset="0"/>
            </a:endParaRPr>
          </a:p>
        </p:txBody>
      </p:sp>
    </p:spTree>
    <p:extLst>
      <p:ext uri="{BB962C8B-B14F-4D97-AF65-F5344CB8AC3E}">
        <p14:creationId xmlns="" xmlns:p14="http://schemas.microsoft.com/office/powerpoint/2010/main" val="3315864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891CE56-B821-D26F-A8E1-2E350C975155}"/>
              </a:ext>
            </a:extLst>
          </p:cNvPr>
          <p:cNvSpPr>
            <a:spLocks noGrp="1"/>
          </p:cNvSpPr>
          <p:nvPr>
            <p:ph type="title"/>
          </p:nvPr>
        </p:nvSpPr>
        <p:spPr>
          <a:xfrm>
            <a:off x="1873956" y="624109"/>
            <a:ext cx="9630655" cy="5325135"/>
          </a:xfrm>
        </p:spPr>
        <p:txBody>
          <a:bodyPr>
            <a:normAutofit/>
          </a:bodyPr>
          <a:lstStyle/>
          <a:p>
            <a:pPr>
              <a:lnSpc>
                <a:spcPct val="107000"/>
              </a:lnSpc>
              <a:spcAft>
                <a:spcPts val="800"/>
              </a:spcAft>
            </a:pPr>
            <a:r>
              <a:rPr lang="ru-RU" sz="3600" b="1" dirty="0">
                <a:effectLst/>
                <a:latin typeface="Bookman Old Style" panose="02050604050505020204" pitchFamily="18" charset="0"/>
                <a:ea typeface="Calibri" panose="020F0502020204030204" pitchFamily="34" charset="0"/>
                <a:cs typeface="Times New Roman" panose="02020603050405020304" pitchFamily="18" charset="0"/>
              </a:rPr>
              <a:t>Аннотация: </a:t>
            </a:r>
            <a:br>
              <a:rPr lang="ru-RU" sz="3600" b="1" dirty="0">
                <a:effectLst/>
                <a:latin typeface="Bookman Old Style" panose="02050604050505020204" pitchFamily="18" charset="0"/>
                <a:ea typeface="Calibri" panose="020F0502020204030204" pitchFamily="34" charset="0"/>
                <a:cs typeface="Times New Roman" panose="02020603050405020304" pitchFamily="18" charset="0"/>
              </a:rPr>
            </a:br>
            <a:r>
              <a:rPr lang="ru-RU" sz="3100" dirty="0">
                <a:effectLst/>
                <a:latin typeface="Bookman Old Style" panose="02050604050505020204" pitchFamily="18" charset="0"/>
                <a:ea typeface="Calibri" panose="020F0502020204030204" pitchFamily="34" charset="0"/>
                <a:cs typeface="Times New Roman" panose="02020603050405020304" pitchFamily="18" charset="0"/>
              </a:rPr>
              <a:t>Мастер – класс, направлен на сплочение классного коллектива и развитие навыков взаимодействия в команде.</a:t>
            </a:r>
            <a:br>
              <a:rPr lang="ru-RU" sz="31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3100" dirty="0">
                <a:effectLst/>
                <a:latin typeface="Bookman Old Style" panose="02050604050505020204" pitchFamily="18" charset="0"/>
                <a:ea typeface="Calibri" panose="020F0502020204030204" pitchFamily="34" charset="0"/>
                <a:cs typeface="Times New Roman" panose="02020603050405020304" pitchFamily="18" charset="0"/>
              </a:rPr>
              <a:t> Мастер-класс можно проводить на разных этапах учебного года: после каникул, при изменении состава класса, для лучшей адаптации вновь прибывших учащихся в классе.</a:t>
            </a:r>
            <a:br>
              <a:rPr lang="ru-RU" sz="3100" dirty="0">
                <a:effectLst/>
                <a:latin typeface="Bookman Old Style" panose="02050604050505020204" pitchFamily="18" charset="0"/>
                <a:ea typeface="Calibri" panose="020F0502020204030204" pitchFamily="34" charset="0"/>
                <a:cs typeface="Times New Roman" panose="02020603050405020304" pitchFamily="18" charset="0"/>
              </a:rPr>
            </a:br>
            <a:endParaRPr lang="ru-RU" sz="3100" dirty="0">
              <a:latin typeface="Bookman Old Style" panose="02050604050505020204" pitchFamily="18" charset="0"/>
            </a:endParaRPr>
          </a:p>
        </p:txBody>
      </p:sp>
    </p:spTree>
    <p:extLst>
      <p:ext uri="{BB962C8B-B14F-4D97-AF65-F5344CB8AC3E}">
        <p14:creationId xmlns="" xmlns:p14="http://schemas.microsoft.com/office/powerpoint/2010/main" val="2706870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756BEF8-3AD4-7C52-D610-B52E66D80FAD}"/>
              </a:ext>
            </a:extLst>
          </p:cNvPr>
          <p:cNvSpPr>
            <a:spLocks noGrp="1"/>
          </p:cNvSpPr>
          <p:nvPr>
            <p:ph type="title"/>
          </p:nvPr>
        </p:nvSpPr>
        <p:spPr>
          <a:xfrm>
            <a:off x="2099733" y="508000"/>
            <a:ext cx="9404879" cy="6118578"/>
          </a:xfrm>
        </p:spPr>
        <p:txBody>
          <a:bodyPr>
            <a:noAutofit/>
          </a:bodyPr>
          <a:lstStyle/>
          <a:p>
            <a: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br>
            <a: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br>
            <a: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t>Цель:</a:t>
            </a:r>
            <a:r>
              <a:rPr lang="ru-RU" sz="2000" dirty="0">
                <a:effectLst/>
                <a:latin typeface="Bookman Old Style" panose="02050604050505020204" pitchFamily="18" charset="0"/>
                <a:ea typeface="Calibri" panose="020F0502020204030204" pitchFamily="34" charset="0"/>
                <a:cs typeface="Times New Roman" panose="02020603050405020304" pitchFamily="18" charset="0"/>
              </a:rPr>
              <a:t> Развитие умения координировать действия с действиями партнера.</a:t>
            </a: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b="1" dirty="0">
                <a:latin typeface="Bookman Old Style" panose="02050604050505020204" pitchFamily="18" charset="0"/>
                <a:ea typeface="Calibri" panose="020F0502020204030204" pitchFamily="34" charset="0"/>
                <a:cs typeface="Times New Roman" panose="02020603050405020304" pitchFamily="18" charset="0"/>
              </a:rPr>
              <a:t>Задачи:</a:t>
            </a: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1. Создать условия для позитивного микроклимата в коллективе.</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2. Познакомить педагогов с простыми способами сплочения коллектива, позволяющими укрепить и сохранить здоровье.</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3. Вызвать у педагогов интерес и чувство удовлетворения от выполненных упражнений.</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Форма проведения мастер-класса: с педагогами без участия детей.</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Структура мастер-класса:</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1. Вступительная часть</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2.Практическая часть.</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3.Рефлексия участников мастер-класса. Подведение итогов.</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effectLst/>
                <a:latin typeface="Calibri" panose="020F0502020204030204" pitchFamily="34" charset="0"/>
                <a:ea typeface="Calibri" panose="020F0502020204030204" pitchFamily="34" charset="0"/>
                <a:cs typeface="Times New Roman" panose="02020603050405020304" pitchFamily="18" charset="0"/>
              </a:rPr>
              <a:t/>
            </a:r>
            <a:br>
              <a:rPr lang="ru-RU" sz="2000" dirty="0">
                <a:effectLst/>
                <a:latin typeface="Calibri" panose="020F0502020204030204" pitchFamily="34" charset="0"/>
                <a:ea typeface="Calibri" panose="020F0502020204030204" pitchFamily="34" charset="0"/>
                <a:cs typeface="Times New Roman" panose="02020603050405020304" pitchFamily="18" charset="0"/>
              </a:rPr>
            </a:br>
            <a:endParaRPr lang="ru-RU" sz="2000" dirty="0"/>
          </a:p>
        </p:txBody>
      </p:sp>
    </p:spTree>
    <p:extLst>
      <p:ext uri="{BB962C8B-B14F-4D97-AF65-F5344CB8AC3E}">
        <p14:creationId xmlns="" xmlns:p14="http://schemas.microsoft.com/office/powerpoint/2010/main" val="2610026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70DD9A5-3D37-6F58-306C-F2CEC651F868}"/>
              </a:ext>
            </a:extLst>
          </p:cNvPr>
          <p:cNvSpPr>
            <a:spLocks noGrp="1"/>
          </p:cNvSpPr>
          <p:nvPr>
            <p:ph type="title"/>
          </p:nvPr>
        </p:nvSpPr>
        <p:spPr>
          <a:xfrm>
            <a:off x="2483557" y="248355"/>
            <a:ext cx="8839200" cy="5915377"/>
          </a:xfrm>
        </p:spPr>
        <p:txBody>
          <a:bodyPr>
            <a:normAutofit/>
          </a:bodyPr>
          <a:lstStyle/>
          <a:p>
            <a:pPr>
              <a:lnSpc>
                <a:spcPct val="107000"/>
              </a:lnSpc>
              <a:spcAft>
                <a:spcPts val="800"/>
              </a:spcAft>
            </a:pPr>
            <a:r>
              <a:rPr lang="ru-RU" sz="1800" b="1" dirty="0">
                <a:latin typeface="Bookman Old Style" panose="02050604050505020204" pitchFamily="18" charset="0"/>
              </a:rPr>
              <a:t>                                               Ход мастер-класса</a:t>
            </a:r>
            <a:br>
              <a:rPr lang="ru-RU" sz="1800" b="1" dirty="0">
                <a:latin typeface="Bookman Old Style" panose="02050604050505020204" pitchFamily="18" charset="0"/>
              </a:rPr>
            </a:br>
            <a:r>
              <a:rPr lang="ru-RU" sz="1800" dirty="0">
                <a:latin typeface="Bookman Old Style" panose="02050604050505020204" pitchFamily="18" charset="0"/>
              </a:rPr>
              <a:t/>
            </a:r>
            <a:br>
              <a:rPr lang="ru-RU" sz="1800" dirty="0">
                <a:latin typeface="Bookman Old Style" panose="02050604050505020204" pitchFamily="18" charset="0"/>
              </a:rPr>
            </a:br>
            <a:r>
              <a:rPr lang="ru-RU" sz="1800" dirty="0">
                <a:latin typeface="Bookman Old Style" panose="02050604050505020204" pitchFamily="18" charset="0"/>
              </a:rPr>
              <a:t>     </a:t>
            </a: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Великая ценность каждого человека – это здоровье. Вырастить ребенка сильным, крепким, здоровым – это желание родителей и одна из ведущих задач, стоящих перед образовательным учреждением. Лучшая пропаганда здорового образа жизни – это занятия физической культурой и спортом.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Физическая культура – представляет главный источник силы и здоровья, развивает смелость, решительность, прививает чувство коллективизма, дисциплины, а главное – волю к достижению цели.</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Пожалуй, ничто так не сближает педагогов, детей и родителей как совместные праздники и развлечения. Именно поэтому в нашей школе стало традицией проведение спортивных праздников.</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А это всё позволяет учителю из класса создать команду, пусть не спортивную, но Команду с большой буквы, в которой проявляется взаимовыручка, в которой есть поддержка в сложных ситуациях. И только такая сплочённая команда может победить. Победить, прежде всего, себя.</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endParaRPr lang="ru-RU" sz="1800" dirty="0">
              <a:latin typeface="Bookman Old Style" panose="02050604050505020204" pitchFamily="18" charset="0"/>
            </a:endParaRPr>
          </a:p>
        </p:txBody>
      </p:sp>
    </p:spTree>
    <p:extLst>
      <p:ext uri="{BB962C8B-B14F-4D97-AF65-F5344CB8AC3E}">
        <p14:creationId xmlns="" xmlns:p14="http://schemas.microsoft.com/office/powerpoint/2010/main" val="948064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4A97B3A-DED4-6CD3-CB53-E26F7B729065}"/>
              </a:ext>
            </a:extLst>
          </p:cNvPr>
          <p:cNvSpPr>
            <a:spLocks noGrp="1"/>
          </p:cNvSpPr>
          <p:nvPr>
            <p:ph type="title"/>
          </p:nvPr>
        </p:nvSpPr>
        <p:spPr>
          <a:xfrm>
            <a:off x="2099733" y="609600"/>
            <a:ext cx="9404878" cy="5892800"/>
          </a:xfrm>
        </p:spPr>
        <p:txBody>
          <a:bodyPr>
            <a:normAutofit/>
          </a:bodyPr>
          <a:lstStyle/>
          <a:p>
            <a:pPr>
              <a:lnSpc>
                <a:spcPct val="107000"/>
              </a:lnSpc>
              <a:spcAft>
                <a:spcPts val="800"/>
              </a:spcAft>
            </a:pP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b="1" dirty="0">
                <a:effectLst/>
                <a:latin typeface="Bookman Old Style" panose="02050604050505020204" pitchFamily="18" charset="0"/>
                <a:ea typeface="Calibri" panose="020F0502020204030204" pitchFamily="34" charset="0"/>
                <a:cs typeface="Times New Roman" panose="02020603050405020304" pitchFamily="18" charset="0"/>
              </a:rPr>
              <a:t>Вступительная часть:</a:t>
            </a: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Свой мастер-класс я посвящаю сплочению команды, мне нужны участники и, я приглашаю на сцену 6-8 добровольцев (нужно чётное количество) …. Встречайте их!!!</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Мы начинаем самую весёлую из всех спортивных и самую спортивную из всех весёлых игр – “Весёлые старты”!</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Участники соревнований будут состязаться в ловкости, смекалке, быстроте!  Участники готовы к соревнованию? – (они отвечают готовы).</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Перед любым спортивным соревнованием нужно как следует провести разминку, подготовить свое тело к физическим нагрузкам, размять все мышцы, все как полагается у серьезных спортсменов. Пожалуйста музыку для разминки – (разминка 2 минуты).</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А теперь я предлагаю разделиться на 2 команды (команды должны придумать себе название, на раздумье даётся 20 секунд).</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endParaRPr lang="ru-RU" dirty="0">
              <a:latin typeface="Bookman Old Style" panose="02050604050505020204" pitchFamily="18" charset="0"/>
            </a:endParaRPr>
          </a:p>
        </p:txBody>
      </p:sp>
    </p:spTree>
    <p:extLst>
      <p:ext uri="{BB962C8B-B14F-4D97-AF65-F5344CB8AC3E}">
        <p14:creationId xmlns="" xmlns:p14="http://schemas.microsoft.com/office/powerpoint/2010/main" val="20425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 xmlns:a16="http://schemas.microsoft.com/office/drawing/2014/main" id="{FCE58E8D-8DE1-5A45-64E0-AD91F616EF2B}"/>
              </a:ext>
            </a:extLst>
          </p:cNvPr>
          <p:cNvSpPr>
            <a:spLocks noGrp="1"/>
          </p:cNvSpPr>
          <p:nvPr>
            <p:ph type="body" idx="1"/>
          </p:nvPr>
        </p:nvSpPr>
        <p:spPr>
          <a:xfrm>
            <a:off x="1761068" y="474133"/>
            <a:ext cx="9743544" cy="6073423"/>
          </a:xfrm>
        </p:spPr>
        <p:txBody>
          <a:bodyPr>
            <a:normAutofit lnSpcReduction="10000"/>
          </a:bodyPr>
          <a:lstStyle/>
          <a:p>
            <a:r>
              <a:rPr lang="ru-RU" sz="1600" b="1" dirty="0">
                <a:latin typeface="Bookman Old Style" panose="02050604050505020204" pitchFamily="18" charset="0"/>
              </a:rPr>
              <a:t>Практическая часть:</a:t>
            </a:r>
          </a:p>
          <a:p>
            <a:r>
              <a:rPr lang="ru-RU" sz="1600" dirty="0">
                <a:latin typeface="Bookman Old Style" panose="02050604050505020204" pitchFamily="18" charset="0"/>
              </a:rPr>
              <a:t>Первая эстафета называется: </a:t>
            </a:r>
            <a:r>
              <a:rPr lang="ru-RU" sz="1600" b="1" dirty="0">
                <a:latin typeface="Bookman Old Style" panose="02050604050505020204" pitchFamily="18" charset="0"/>
              </a:rPr>
              <a:t>Сиамские близнецы </a:t>
            </a:r>
            <a:r>
              <a:rPr lang="ru-RU" sz="1600" dirty="0">
                <a:latin typeface="Bookman Old Style" panose="02050604050505020204" pitchFamily="18" charset="0"/>
              </a:rPr>
              <a:t>(музыка).</a:t>
            </a:r>
          </a:p>
          <a:p>
            <a:r>
              <a:rPr lang="ru-RU" sz="1600" b="1" dirty="0">
                <a:latin typeface="Bookman Old Style" panose="02050604050505020204" pitchFamily="18" charset="0"/>
              </a:rPr>
              <a:t>Цель: </a:t>
            </a:r>
            <a:r>
              <a:rPr lang="ru-RU" sz="1600" dirty="0">
                <a:latin typeface="Bookman Old Style" panose="02050604050505020204" pitchFamily="18" charset="0"/>
              </a:rPr>
              <a:t>Развитие скорости и ловкости движений. Развитие умения координировать действия с действиями партнера.</a:t>
            </a:r>
          </a:p>
          <a:p>
            <a:r>
              <a:rPr lang="ru-RU" sz="1600" b="1" dirty="0">
                <a:latin typeface="Bookman Old Style" panose="02050604050505020204" pitchFamily="18" charset="0"/>
              </a:rPr>
              <a:t>Инструкция: </a:t>
            </a:r>
            <a:r>
              <a:rPr lang="ru-RU" sz="1600" dirty="0">
                <a:latin typeface="Bookman Old Style" panose="02050604050505020204" pitchFamily="18" charset="0"/>
              </a:rPr>
              <a:t>Два участника встают друг к другу спиной и крепко сцепляются руками, задание обежать фишку и передать эстафету. Бегут они боком. Спины игроков должны быть плотно прижаты друг к другу.</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что препятствовало выполнению упражнения? Какие качества нужно проявлять участникам, чтобы успешно справиться с таким заданием?</a:t>
            </a:r>
          </a:p>
          <a:p>
            <a:r>
              <a:rPr lang="ru-RU" sz="1600" dirty="0">
                <a:latin typeface="Bookman Old Style" panose="02050604050505020204" pitchFamily="18" charset="0"/>
              </a:rPr>
              <a:t>Вторая эстафета </a:t>
            </a:r>
            <a:r>
              <a:rPr lang="ru-RU" sz="1600" b="1" dirty="0">
                <a:latin typeface="Bookman Old Style" panose="02050604050505020204" pitchFamily="18" charset="0"/>
              </a:rPr>
              <a:t>«Уменьшающаяся газета» </a:t>
            </a:r>
            <a:r>
              <a:rPr lang="ru-RU" sz="1600" dirty="0">
                <a:latin typeface="Bookman Old Style" panose="02050604050505020204" pitchFamily="18" charset="0"/>
              </a:rPr>
              <a:t>(музыка)</a:t>
            </a:r>
          </a:p>
          <a:p>
            <a:r>
              <a:rPr lang="ru-RU" sz="1600" b="1" dirty="0">
                <a:latin typeface="Bookman Old Style" panose="02050604050505020204" pitchFamily="18" charset="0"/>
              </a:rPr>
              <a:t>Цель: </a:t>
            </a:r>
            <a:r>
              <a:rPr lang="ru-RU" sz="1600" dirty="0">
                <a:latin typeface="Bookman Old Style" panose="02050604050505020204" pitchFamily="18" charset="0"/>
              </a:rPr>
              <a:t>тренировка навыков совместной деятельности команды.</a:t>
            </a:r>
          </a:p>
          <a:p>
            <a:r>
              <a:rPr lang="ru-RU" sz="1600" b="1" dirty="0">
                <a:latin typeface="Bookman Old Style" panose="02050604050505020204" pitchFamily="18" charset="0"/>
              </a:rPr>
              <a:t>Инструкция: </a:t>
            </a:r>
            <a:r>
              <a:rPr lang="ru-RU" sz="1600" dirty="0">
                <a:latin typeface="Bookman Old Style" panose="02050604050505020204" pitchFamily="18" charset="0"/>
              </a:rPr>
              <a:t>участники делятся на мини-группы размером от 3 до 6 человек и каждой команде выдается газетный лист. «Вам нужно всей командой встать на газетный лист и скандировать «Мы – одна команда»!»</a:t>
            </a:r>
          </a:p>
          <a:p>
            <a:r>
              <a:rPr lang="ru-RU" sz="1600" dirty="0">
                <a:latin typeface="Bookman Old Style" panose="02050604050505020204" pitchFamily="18" charset="0"/>
              </a:rPr>
              <a:t>После того как это будет сделано, тренер складывает газету пополам и повторяет задание. После того как это будет сделано, тренер еще раз складывает газету пополам и снова повторяет задание. Задача группы – разместиться на наименьшем возможном кусочке бумаги на время, достаточное для того, чтобы крикнуть всем вместе «Мы – одна команда!».</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почему не все вошли? Чем отличаются те, кто остался вне игры? На каких предметах данное упражнение будет полезно и интересно детям?</a:t>
            </a:r>
          </a:p>
          <a:p>
            <a:endParaRPr lang="ru-RU" dirty="0"/>
          </a:p>
        </p:txBody>
      </p:sp>
    </p:spTree>
    <p:extLst>
      <p:ext uri="{BB962C8B-B14F-4D97-AF65-F5344CB8AC3E}">
        <p14:creationId xmlns="" xmlns:p14="http://schemas.microsoft.com/office/powerpoint/2010/main" val="4273929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 xmlns:a16="http://schemas.microsoft.com/office/drawing/2014/main" id="{98C9CE2F-8CA4-39BC-46C5-01B22DF155E5}"/>
              </a:ext>
            </a:extLst>
          </p:cNvPr>
          <p:cNvSpPr>
            <a:spLocks noGrp="1"/>
          </p:cNvSpPr>
          <p:nvPr>
            <p:ph type="body" idx="1"/>
          </p:nvPr>
        </p:nvSpPr>
        <p:spPr>
          <a:xfrm>
            <a:off x="1591734" y="296333"/>
            <a:ext cx="9506478" cy="6265333"/>
          </a:xfrm>
        </p:spPr>
        <p:txBody>
          <a:bodyPr>
            <a:normAutofit fontScale="92500" lnSpcReduction="10000"/>
          </a:bodyPr>
          <a:lstStyle/>
          <a:p>
            <a:r>
              <a:rPr lang="ru-RU" sz="1600" dirty="0">
                <a:latin typeface="Bookman Old Style" panose="02050604050505020204" pitchFamily="18" charset="0"/>
              </a:rPr>
              <a:t>Третья эстафета </a:t>
            </a:r>
            <a:r>
              <a:rPr lang="ru-RU" sz="1600" b="1" dirty="0">
                <a:latin typeface="Bookman Old Style" panose="02050604050505020204" pitchFamily="18" charset="0"/>
              </a:rPr>
              <a:t>«Повтори танец» </a:t>
            </a:r>
          </a:p>
          <a:p>
            <a:r>
              <a:rPr lang="ru-RU" sz="1600" b="1" dirty="0">
                <a:latin typeface="Bookman Old Style" panose="02050604050505020204" pitchFamily="18" charset="0"/>
              </a:rPr>
              <a:t>Инструкция: </a:t>
            </a:r>
            <a:r>
              <a:rPr lang="ru-RU" sz="1600" dirty="0">
                <a:latin typeface="Bookman Old Style" panose="02050604050505020204" pitchFamily="18" charset="0"/>
              </a:rPr>
              <a:t>Команда становится в одну колонну спиной к учителю, направляющий поворачивается лицом после прикосновения учителя и повторяет танцевальное движение, которое ему показал учитель впереди стоящему участнику и т.д. последний участник должен показать движение такое же как показал учитель.</a:t>
            </a:r>
          </a:p>
          <a:p>
            <a:r>
              <a:rPr lang="ru-RU" sz="1600" b="1" dirty="0">
                <a:latin typeface="Bookman Old Style" panose="02050604050505020204" pitchFamily="18" charset="0"/>
              </a:rPr>
              <a:t>Цель: </a:t>
            </a:r>
            <a:r>
              <a:rPr lang="ru-RU" sz="1600" dirty="0">
                <a:latin typeface="Bookman Old Style" panose="02050604050505020204" pitchFamily="18" charset="0"/>
              </a:rPr>
              <a:t>Развитие скорости и ловкости движений. Развитие умения координировать действия с действиями партнера.</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возникли ли сложности при выполнении такого, простого на первый взгляд, задания?</a:t>
            </a:r>
          </a:p>
          <a:p>
            <a:r>
              <a:rPr lang="ru-RU" sz="1600" dirty="0">
                <a:latin typeface="Bookman Old Style" panose="02050604050505020204" pitchFamily="18" charset="0"/>
              </a:rPr>
              <a:t>– Если да, то с чем они связаны, как их удалось преодолеть?</a:t>
            </a:r>
          </a:p>
          <a:p>
            <a:r>
              <a:rPr lang="ru-RU" sz="1600" dirty="0">
                <a:latin typeface="Bookman Old Style" panose="02050604050505020204" pitchFamily="18" charset="0"/>
              </a:rPr>
              <a:t>– Если нет, то, что помогло сразу скоординировать совместные действия?</a:t>
            </a:r>
          </a:p>
          <a:p>
            <a:r>
              <a:rPr lang="ru-RU" sz="1600" dirty="0">
                <a:latin typeface="Bookman Old Style" panose="02050604050505020204" pitchFamily="18" charset="0"/>
              </a:rPr>
              <a:t>Четвертая эстафета – </a:t>
            </a:r>
            <a:r>
              <a:rPr lang="ru-RU" sz="1600" b="1" dirty="0">
                <a:latin typeface="Bookman Old Style" panose="02050604050505020204" pitchFamily="18" charset="0"/>
              </a:rPr>
              <a:t>Игра «Тукан» </a:t>
            </a:r>
            <a:r>
              <a:rPr lang="ru-RU" sz="1600" dirty="0">
                <a:latin typeface="Bookman Old Style" panose="02050604050505020204" pitchFamily="18" charset="0"/>
              </a:rPr>
              <a:t>(музыка)</a:t>
            </a:r>
          </a:p>
          <a:p>
            <a:r>
              <a:rPr lang="ru-RU" sz="1600" b="1" dirty="0">
                <a:latin typeface="Bookman Old Style" panose="02050604050505020204" pitchFamily="18" charset="0"/>
              </a:rPr>
              <a:t>Цель: </a:t>
            </a:r>
            <a:r>
              <a:rPr lang="ru-RU" sz="1600" dirty="0">
                <a:latin typeface="Bookman Old Style" panose="02050604050505020204" pitchFamily="18" charset="0"/>
              </a:rPr>
              <a:t>Развитие умения координировать действия с действиями партнера.</a:t>
            </a:r>
          </a:p>
          <a:p>
            <a:r>
              <a:rPr lang="ru-RU" sz="1600" dirty="0">
                <a:latin typeface="Bookman Old Style" panose="02050604050505020204" pitchFamily="18" charset="0"/>
              </a:rPr>
              <a:t>Тукан – это рыба, которую рыбаки часто сушат, нанизывая на длинные верёвки. Сейчас мы, подобно тукану, будем «нанизываться» на длинную, около 15 м. длиной верёвку, на одном конце которой привязана сосновая шишка. Эту шишку все участники команды должны продеть через футболку, передавая шишку друг другу по очереди. Естественно, выигравшей считается та команда, последний участник которой первым из всех команд вытащит из правого рукава сосновую шишку с пятнадцатью метрами верёвки, привязанными к ней.</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Какие качества нужно проявлять участникам, чтобы успешно справиться с таким заданием?</a:t>
            </a:r>
          </a:p>
          <a:p>
            <a:r>
              <a:rPr lang="ru-RU" sz="1600" dirty="0">
                <a:latin typeface="Bookman Old Style" panose="02050604050505020204" pitchFamily="18" charset="0"/>
              </a:rPr>
              <a:t>Это веселое упражнение имеет глубокий смысл и замечательно настраивает на работу в группе, задает доброжелательный тон.</a:t>
            </a:r>
          </a:p>
          <a:p>
            <a:endParaRPr lang="ru-RU" dirty="0"/>
          </a:p>
        </p:txBody>
      </p:sp>
    </p:spTree>
    <p:extLst>
      <p:ext uri="{BB962C8B-B14F-4D97-AF65-F5344CB8AC3E}">
        <p14:creationId xmlns="" xmlns:p14="http://schemas.microsoft.com/office/powerpoint/2010/main" val="4247097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 xmlns:a16="http://schemas.microsoft.com/office/drawing/2014/main" id="{E15594DE-7734-9AAD-7A8D-518620FB7234}"/>
              </a:ext>
            </a:extLst>
          </p:cNvPr>
          <p:cNvSpPr>
            <a:spLocks noGrp="1"/>
          </p:cNvSpPr>
          <p:nvPr>
            <p:ph type="body" idx="1"/>
          </p:nvPr>
        </p:nvSpPr>
        <p:spPr>
          <a:xfrm>
            <a:off x="1930400" y="372533"/>
            <a:ext cx="9574211" cy="6197600"/>
          </a:xfrm>
        </p:spPr>
        <p:txBody>
          <a:bodyPr/>
          <a:lstStyle/>
          <a:p>
            <a:pPr>
              <a:lnSpc>
                <a:spcPct val="107000"/>
              </a:lnSpc>
              <a:spcAft>
                <a:spcPts val="800"/>
              </a:spcAft>
            </a:pP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Рефлексия:</a:t>
            </a:r>
          </a:p>
          <a:p>
            <a:pP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Пятое – завершающее упражнение </a:t>
            </a: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«Спасибо!»</a:t>
            </a:r>
            <a:endParaRPr lang="ru-RU" sz="1600" dirty="0">
              <a:effectLst/>
              <a:latin typeface="Bookman Old Style" panose="020506040505050202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Участники встают в шеренгу (круг), учитель предлагает каждому мысленно положить на левую руку все то, с чем он пришел сегодня, свой багаж настроения, мыслей, знаний, опыта, а на правую руку – то, что получил на этом занятии нового. И если правая рука перевесит левую – это здорово! Затем, все одновременно сильно хлопают в ладоши и кричат – СПАСИБО!</a:t>
            </a: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 </a:t>
            </a:r>
          </a:p>
          <a:p>
            <a:pPr>
              <a:lnSpc>
                <a:spcPct val="107000"/>
              </a:lnSpc>
              <a:spcAft>
                <a:spcPts val="800"/>
              </a:spcAft>
            </a:pP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 Психологический смысл упражнения</a:t>
            </a: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 Завершающий ритуал. Позволяет задуматься над содержанием и результатом прошедшего занятия, а также завершить его красиво на положительной эмоциональной ноте.</a:t>
            </a:r>
          </a:p>
          <a:p>
            <a:pP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Спасибо моим участникам, у нас получилась хорошая сплочённая команда.  Награждение (музыка – фан – фары). Хорошего Вам настроения на весь день. Прошу всех участников пройти в зал.  </a:t>
            </a:r>
          </a:p>
          <a:p>
            <a:pPr algn="ct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  </a:t>
            </a: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Спасибо за внимание!</a:t>
            </a:r>
            <a:endParaRPr lang="ru-RU" sz="1600" dirty="0">
              <a:effectLst/>
              <a:latin typeface="Bookman Old Style" panose="020506040505050202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 xmlns:p14="http://schemas.microsoft.com/office/powerpoint/2010/main" val="1232618575"/>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113</TotalTime>
  <Words>503</Words>
  <Application>Microsoft Office PowerPoint</Application>
  <PresentationFormat>Произвольный</PresentationFormat>
  <Paragraphs>37</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Легкий дым</vt:lpstr>
      <vt:lpstr>Мастер–класс  по физической культуре «Как сплотить команду»</vt:lpstr>
      <vt:lpstr>Аннотация:  Мастер – класс, направлен на сплочение классного коллектива и развитие навыков взаимодействия в команде.  Мастер-класс можно проводить на разных этапах учебного года: после каникул, при изменении состава класса, для лучшей адаптации вновь прибывших учащихся в классе. </vt:lpstr>
      <vt:lpstr>  Цель: Развитие умения координировать действия с действиями партнера.  Задачи: 1. Создать условия для позитивного микроклимата в коллективе. 2. Познакомить педагогов с простыми способами сплочения коллектива, позволяющими укрепить и сохранить здоровье. 3. Вызвать у педагогов интерес и чувство удовлетворения от выполненных упражнений.  Форма проведения мастер-класса: с педагогами без участия детей.  Структура мастер-класса:   1. Вступительная часть   2.Практическая часть.   3.Рефлексия участников мастер-класса. Подведение итогов.   </vt:lpstr>
      <vt:lpstr>                                               Ход мастер-класса       Великая ценность каждого человека – это здоровье. Вырастить ребенка сильным, крепким, здоровым – это желание родителей и одна из ведущих задач, стоящих перед образовательным учреждением. Лучшая пропаганда здорового образа жизни – это занятия физической культурой и спортом.       Физическая культура – представляет главный источник силы и здоровья, развивает смелость, решительность, прививает чувство коллективизма, дисциплины, а главное – волю к достижению цели. Пожалуй, ничто так не сближает педагогов, детей и родителей как совместные праздники и развлечения. Именно поэтому в нашей школе стало традицией проведение спортивных праздников.       А это всё позволяет учителю из класса создать команду, пусть не спортивную, но Команду с большой буквы, в которой проявляется взаимовыручка, в которой есть поддержка в сложных ситуациях. И только такая сплочённая команда может победить. Победить, прежде всего, себя. </vt:lpstr>
      <vt:lpstr> Вступительная часть: Свой мастер-класс я посвящаю сплочению команды, мне нужны участники и, я приглашаю на сцену 6-8 добровольцев (нужно чётное количество) …. Встречайте их!!! Мы начинаем самую весёлую из всех спортивных и самую спортивную из всех весёлых игр – “Весёлые старты”!  Участники соревнований будут состязаться в ловкости, смекалке, быстроте!  Участники готовы к соревнованию? – (они отвечают готовы).  Перед любым спортивным соревнованием нужно как следует провести разминку, подготовить свое тело к физическим нагрузкам, размять все мышцы, все как полагается у серьезных спортсменов. Пожалуйста музыку для разминки – (разминка 2 минуты).  А теперь я предлагаю разделиться на 2 команды (команды должны придумать себе название, на раздумье даётся 20 секунд). </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Мастер –класс по физической культуре «Как сплотить команду»</dc:title>
  <dc:creator>Наталья Геннадьевна Черныш</dc:creator>
  <cp:lastModifiedBy>Админ</cp:lastModifiedBy>
  <cp:revision>4</cp:revision>
  <dcterms:created xsi:type="dcterms:W3CDTF">2022-11-05T15:43:45Z</dcterms:created>
  <dcterms:modified xsi:type="dcterms:W3CDTF">2024-03-27T11:41:17Z</dcterms:modified>
</cp:coreProperties>
</file>