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56" r:id="rId2"/>
    <p:sldId id="274" r:id="rId3"/>
    <p:sldId id="282" r:id="rId4"/>
    <p:sldId id="288" r:id="rId5"/>
    <p:sldId id="257" r:id="rId6"/>
    <p:sldId id="259" r:id="rId7"/>
    <p:sldId id="261" r:id="rId8"/>
    <p:sldId id="260" r:id="rId9"/>
    <p:sldId id="258" r:id="rId10"/>
    <p:sldId id="287" r:id="rId11"/>
    <p:sldId id="280" r:id="rId12"/>
    <p:sldId id="286" r:id="rId13"/>
    <p:sldId id="262" r:id="rId14"/>
    <p:sldId id="263" r:id="rId15"/>
    <p:sldId id="264" r:id="rId16"/>
    <p:sldId id="265" r:id="rId17"/>
    <p:sldId id="268" r:id="rId18"/>
    <p:sldId id="283" r:id="rId19"/>
    <p:sldId id="291" r:id="rId20"/>
    <p:sldId id="267" r:id="rId21"/>
    <p:sldId id="284" r:id="rId22"/>
    <p:sldId id="271" r:id="rId23"/>
    <p:sldId id="281" r:id="rId24"/>
    <p:sldId id="293" r:id="rId25"/>
    <p:sldId id="269" r:id="rId26"/>
    <p:sldId id="270" r:id="rId27"/>
    <p:sldId id="289" r:id="rId28"/>
    <p:sldId id="292" r:id="rId29"/>
    <p:sldId id="272" r:id="rId30"/>
    <p:sldId id="285" r:id="rId31"/>
    <p:sldId id="278" r:id="rId32"/>
    <p:sldId id="276" r:id="rId33"/>
    <p:sldId id="273" r:id="rId34"/>
    <p:sldId id="290" r:id="rId35"/>
    <p:sldId id="277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41" autoAdjust="0"/>
    <p:restoredTop sz="94660"/>
  </p:normalViewPr>
  <p:slideViewPr>
    <p:cSldViewPr>
      <p:cViewPr varScale="1">
        <p:scale>
          <a:sx n="69" d="100"/>
          <a:sy n="69" d="100"/>
        </p:scale>
        <p:origin x="-1422" y="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5C5A81-6C41-4E93-9DCE-DB1E2906C852}" type="datetimeFigureOut">
              <a:rPr lang="ru-RU" smtClean="0"/>
              <a:t>20.05.2024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8E1CAB-835E-4B82-94BB-E23BA1BB9A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92090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8E1CAB-835E-4B82-94BB-E23BA1BB9ABC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9125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90DDD-31CE-418F-8DCC-BEF7FB086F33}" type="datetimeFigureOut">
              <a:rPr lang="ru-RU" smtClean="0"/>
              <a:pPr/>
              <a:t>20.05.2024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84F19-C7E8-4D60-A736-811F9EC53C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97115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90DDD-31CE-418F-8DCC-BEF7FB086F33}" type="datetimeFigureOut">
              <a:rPr lang="ru-RU" smtClean="0"/>
              <a:pPr/>
              <a:t>20.05.2024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84F19-C7E8-4D60-A736-811F9EC53C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56825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90DDD-31CE-418F-8DCC-BEF7FB086F33}" type="datetimeFigureOut">
              <a:rPr lang="ru-RU" smtClean="0"/>
              <a:pPr/>
              <a:t>20.05.2024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84F19-C7E8-4D60-A736-811F9EC53C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93924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90DDD-31CE-418F-8DCC-BEF7FB086F33}" type="datetimeFigureOut">
              <a:rPr lang="ru-RU" smtClean="0"/>
              <a:pPr/>
              <a:t>20.05.2024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84F19-C7E8-4D60-A736-811F9EC53C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85440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90DDD-31CE-418F-8DCC-BEF7FB086F33}" type="datetimeFigureOut">
              <a:rPr lang="ru-RU" smtClean="0"/>
              <a:pPr/>
              <a:t>20.05.2024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84F19-C7E8-4D60-A736-811F9EC53C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75040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90DDD-31CE-418F-8DCC-BEF7FB086F33}" type="datetimeFigureOut">
              <a:rPr lang="ru-RU" smtClean="0"/>
              <a:pPr/>
              <a:t>20.05.2024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84F19-C7E8-4D60-A736-811F9EC53C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0105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90DDD-31CE-418F-8DCC-BEF7FB086F33}" type="datetimeFigureOut">
              <a:rPr lang="ru-RU" smtClean="0"/>
              <a:pPr/>
              <a:t>20.05.2024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84F19-C7E8-4D60-A736-811F9EC53C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45529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90DDD-31CE-418F-8DCC-BEF7FB086F33}" type="datetimeFigureOut">
              <a:rPr lang="ru-RU" smtClean="0"/>
              <a:pPr/>
              <a:t>20.05.2024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84F19-C7E8-4D60-A736-811F9EC53C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65999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90DDD-31CE-418F-8DCC-BEF7FB086F33}" type="datetimeFigureOut">
              <a:rPr lang="ru-RU" smtClean="0"/>
              <a:pPr/>
              <a:t>20.05.2024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84F19-C7E8-4D60-A736-811F9EC53C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27820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90DDD-31CE-418F-8DCC-BEF7FB086F33}" type="datetimeFigureOut">
              <a:rPr lang="ru-RU" smtClean="0"/>
              <a:pPr/>
              <a:t>20.05.2024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84F19-C7E8-4D60-A736-811F9EC53C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03871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90DDD-31CE-418F-8DCC-BEF7FB086F33}" type="datetimeFigureOut">
              <a:rPr lang="ru-RU" smtClean="0"/>
              <a:pPr/>
              <a:t>20.05.2024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84F19-C7E8-4D60-A736-811F9EC53C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49206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D90DDD-31CE-418F-8DCC-BEF7FB086F33}" type="datetimeFigureOut">
              <a:rPr lang="ru-RU" smtClean="0"/>
              <a:pPr/>
              <a:t>20.05.2024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584F19-C7E8-4D60-A736-811F9EC53C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3292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131840" y="0"/>
            <a:ext cx="6012160" cy="2643182"/>
          </a:xfrm>
        </p:spPr>
        <p:txBody>
          <a:bodyPr/>
          <a:lstStyle/>
          <a:p>
            <a:r>
              <a:rPr lang="ru-RU" dirty="0" smtClean="0">
                <a:solidFill>
                  <a:srgbClr val="FFFF00"/>
                </a:solidFill>
              </a:rPr>
              <a:t>Соседи Римской империи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60920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-171400"/>
            <a:ext cx="8229600" cy="1143000"/>
          </a:xfrm>
        </p:spPr>
        <p:txBody>
          <a:bodyPr/>
          <a:lstStyle/>
          <a:p>
            <a:r>
              <a:rPr lang="ru-RU" dirty="0" smtClean="0"/>
              <a:t>Древняя Персия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9099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3917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6143644"/>
            <a:ext cx="8286808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Парфия смогла дать отпор угрозе со стороны Рима</a:t>
            </a:r>
            <a:endParaRPr lang="ru-RU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128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55776" y="188640"/>
            <a:ext cx="51845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Конные лучники парфян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4195819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71600" y="404664"/>
            <a:ext cx="49685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Парфянская тяжелая конница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746834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91680" y="188640"/>
            <a:ext cx="338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Битва при </a:t>
            </a:r>
            <a:r>
              <a:rPr lang="ru-RU" dirty="0" err="1" smtClean="0"/>
              <a:t>Каррах</a:t>
            </a:r>
            <a:r>
              <a:rPr lang="ru-RU" dirty="0" smtClean="0"/>
              <a:t>  53 г. до н.э.</a:t>
            </a:r>
          </a:p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1412776"/>
            <a:ext cx="2699792" cy="414820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28184" y="5805264"/>
            <a:ext cx="291581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 smtClean="0"/>
              <a:t>Марк </a:t>
            </a:r>
            <a:r>
              <a:rPr lang="ru-RU" dirty="0" err="1" smtClean="0"/>
              <a:t>Лициний</a:t>
            </a:r>
            <a:r>
              <a:rPr lang="ru-RU" dirty="0" smtClean="0"/>
              <a:t> Красс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67887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000" r="-3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4644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3215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57422" y="357166"/>
            <a:ext cx="5000660" cy="428628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Рим и его соседи</a:t>
            </a:r>
            <a:endParaRPr lang="ru-RU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0"/>
            <a:ext cx="9144000" cy="2606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7956376" y="3789040"/>
            <a:ext cx="1187624" cy="86409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2467535" y="764704"/>
            <a:ext cx="1512168" cy="129614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819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14810" y="274638"/>
            <a:ext cx="4471990" cy="72547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Задачи урока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29058" y="1142984"/>
            <a:ext cx="5000660" cy="4525963"/>
          </a:xfrm>
        </p:spPr>
        <p:txBody>
          <a:bodyPr/>
          <a:lstStyle/>
          <a:p>
            <a:pPr>
              <a:buNone/>
            </a:pPr>
            <a:r>
              <a:rPr lang="ru-RU" sz="2400" b="1" dirty="0">
                <a:solidFill>
                  <a:srgbClr val="FF0000"/>
                </a:solidFill>
              </a:rPr>
              <a:t>1. </a:t>
            </a:r>
            <a:r>
              <a:rPr lang="ru-RU" sz="2400" b="1" dirty="0" smtClean="0">
                <a:solidFill>
                  <a:srgbClr val="FF0000"/>
                </a:solidFill>
              </a:rPr>
              <a:t>Взаимоотношение с </a:t>
            </a:r>
            <a:r>
              <a:rPr lang="ru-RU" sz="2400" b="1" dirty="0">
                <a:solidFill>
                  <a:srgbClr val="FF0000"/>
                </a:solidFill>
              </a:rPr>
              <a:t>Парфией.</a:t>
            </a:r>
          </a:p>
          <a:p>
            <a:pPr>
              <a:buNone/>
            </a:pPr>
            <a:r>
              <a:rPr lang="ru-RU" sz="2400" b="1" dirty="0" smtClean="0">
                <a:solidFill>
                  <a:srgbClr val="FF0000"/>
                </a:solidFill>
              </a:rPr>
              <a:t>2. Древние германцы.</a:t>
            </a:r>
            <a:endParaRPr lang="ru-RU" sz="2400" b="1" dirty="0">
              <a:solidFill>
                <a:srgbClr val="FF0000"/>
              </a:solidFill>
            </a:endParaRPr>
          </a:p>
          <a:p>
            <a:pPr>
              <a:buNone/>
            </a:pPr>
            <a:r>
              <a:rPr lang="ru-RU" sz="2400" b="1" dirty="0" smtClean="0">
                <a:solidFill>
                  <a:srgbClr val="FF0000"/>
                </a:solidFill>
              </a:rPr>
              <a:t>3. </a:t>
            </a:r>
            <a:r>
              <a:rPr lang="ru-RU" sz="2400" b="1" dirty="0">
                <a:solidFill>
                  <a:srgbClr val="FF0000"/>
                </a:solidFill>
              </a:rPr>
              <a:t>Что </a:t>
            </a:r>
            <a:r>
              <a:rPr lang="ru-RU" sz="2400" b="1" dirty="0" smtClean="0">
                <a:solidFill>
                  <a:srgbClr val="FF0000"/>
                </a:solidFill>
              </a:rPr>
              <a:t>нам известно </a:t>
            </a:r>
            <a:r>
              <a:rPr lang="ru-RU" sz="2400" b="1" dirty="0">
                <a:solidFill>
                  <a:srgbClr val="FF0000"/>
                </a:solidFill>
              </a:rPr>
              <a:t>о </a:t>
            </a:r>
            <a:r>
              <a:rPr lang="ru-RU" sz="2400" b="1" dirty="0" smtClean="0">
                <a:solidFill>
                  <a:srgbClr val="FF0000"/>
                </a:solidFill>
              </a:rPr>
              <a:t>древних славянах.</a:t>
            </a:r>
            <a:endParaRPr lang="ru-RU" sz="2400" b="1" dirty="0">
              <a:solidFill>
                <a:srgbClr val="FF0000"/>
              </a:solidFill>
            </a:endParaRP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5500702"/>
            <a:ext cx="9144000" cy="135729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785786" y="5857892"/>
            <a:ext cx="6786610" cy="830997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</a:rPr>
              <a:t>Цель урока: рассмотреть взаимоотношение Римской империи с соседними народами </a:t>
            </a:r>
            <a:endParaRPr lang="ru-RU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744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Древние германцы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485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6668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57554" y="6180892"/>
            <a:ext cx="2500330" cy="677108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dirty="0" err="1" smtClean="0"/>
              <a:t>Арминий</a:t>
            </a:r>
            <a:r>
              <a:rPr lang="ru-RU" sz="2000" dirty="0" smtClean="0"/>
              <a:t> </a:t>
            </a:r>
          </a:p>
          <a:p>
            <a:pPr algn="ctr"/>
            <a:r>
              <a:rPr lang="ru-RU" dirty="0" smtClean="0"/>
              <a:t>Памятник в Германии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89854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1560" y="188640"/>
            <a:ext cx="6696744" cy="369332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Битва в </a:t>
            </a:r>
            <a:r>
              <a:rPr lang="ru-RU" smtClean="0"/>
              <a:t>Тевтобургском</a:t>
            </a:r>
            <a:r>
              <a:rPr lang="ru-RU" dirty="0" smtClean="0"/>
              <a:t> лесу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4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04048" y="188640"/>
            <a:ext cx="3384376" cy="584775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r>
              <a:rPr lang="ru-RU" sz="3200" dirty="0" err="1" smtClean="0"/>
              <a:t>Донар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251064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8282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6466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dirty="0"/>
              <a:t>Подумайте: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4400" dirty="0" smtClean="0"/>
              <a:t>Какие проблемы испытали римские легионы в Парфии и в германских лесах?</a:t>
            </a:r>
          </a:p>
          <a:p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3869909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57422" y="357166"/>
            <a:ext cx="5000660" cy="428628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Рим и его соседи</a:t>
            </a:r>
            <a:endParaRPr lang="ru-RU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0"/>
            <a:ext cx="9144000" cy="2606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7956376" y="3789040"/>
            <a:ext cx="1187624" cy="86409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2467535" y="764704"/>
            <a:ext cx="1512168" cy="129614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4139952" y="908720"/>
            <a:ext cx="1440160" cy="100811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5194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67944" y="255146"/>
            <a:ext cx="4320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Древние славяне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046577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Повторение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Какой была судьба Брута и сторонников республики.</a:t>
            </a:r>
          </a:p>
          <a:p>
            <a:r>
              <a:rPr lang="ru-RU" dirty="0" smtClean="0"/>
              <a:t>Между кем началась борьба после смерти Цезаря.</a:t>
            </a:r>
          </a:p>
          <a:p>
            <a:r>
              <a:rPr lang="ru-RU" dirty="0" smtClean="0"/>
              <a:t>На чьей стороне выступила царица Египта. Назовите ее имя.</a:t>
            </a:r>
          </a:p>
          <a:p>
            <a:r>
              <a:rPr lang="ru-RU" dirty="0" smtClean="0"/>
              <a:t>Что означает прозвище  Август.</a:t>
            </a:r>
          </a:p>
          <a:p>
            <a:r>
              <a:rPr lang="ru-RU" dirty="0" smtClean="0"/>
              <a:t>Кто такие преторианцы.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68443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476672"/>
            <a:ext cx="9144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200" b="1" dirty="0" smtClean="0"/>
              <a:t>Охота и собирательство </a:t>
            </a:r>
            <a:r>
              <a:rPr lang="ru-RU" sz="3200" dirty="0" smtClean="0"/>
              <a:t>это какой тип хозяйства?</a:t>
            </a:r>
          </a:p>
          <a:p>
            <a:pPr algn="just"/>
            <a:endParaRPr lang="ru-RU" sz="3200" dirty="0"/>
          </a:p>
          <a:p>
            <a:pPr algn="just"/>
            <a:endParaRPr lang="ru-RU" sz="3200" b="1" dirty="0" smtClean="0"/>
          </a:p>
          <a:p>
            <a:pPr algn="just"/>
            <a:r>
              <a:rPr lang="ru-RU" sz="3200" b="1" dirty="0" smtClean="0"/>
              <a:t>Земледелие и скотоводство</a:t>
            </a:r>
            <a:r>
              <a:rPr lang="ru-RU" sz="3200" dirty="0" smtClean="0"/>
              <a:t> это какой тип хозяйства?</a:t>
            </a:r>
            <a:endParaRPr lang="ru-RU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395536" y="1268760"/>
            <a:ext cx="3240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Присваивающий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5536" y="3417332"/>
            <a:ext cx="2592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Производящий</a:t>
            </a:r>
            <a:endParaRPr lang="ru-RU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625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70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92202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5" name="Rectangle 3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b="1">
                <a:latin typeface="Algerian" pitchFamily="82" charset="0"/>
              </a:rPr>
              <a:t>Реконструкция славянского посёлка</a:t>
            </a:r>
          </a:p>
        </p:txBody>
      </p:sp>
      <p:pic>
        <p:nvPicPr>
          <p:cNvPr id="8198" name="Picture 6" descr="poselo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371600"/>
            <a:ext cx="8153400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8657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70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92202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sl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447800"/>
            <a:ext cx="5181600" cy="254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sl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733800"/>
            <a:ext cx="4495800" cy="276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7" name="AutoShape 9"/>
          <p:cNvSpPr>
            <a:spLocks noGrp="1" noChangeArrowheads="1"/>
          </p:cNvSpPr>
          <p:nvPr>
            <p:ph type="title"/>
          </p:nvPr>
        </p:nvSpPr>
        <p:spPr>
          <a:prstGeom prst="roundRect">
            <a:avLst>
              <a:gd name="adj" fmla="val 16667"/>
            </a:avLst>
          </a:prstGeom>
          <a:solidFill>
            <a:srgbClr val="E0AD48"/>
          </a:solidFill>
          <a:ln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ru-RU" b="1">
                <a:solidFill>
                  <a:schemeClr val="bg1"/>
                </a:solidFill>
              </a:rPr>
              <a:t>Жилище славян</a:t>
            </a:r>
          </a:p>
        </p:txBody>
      </p:sp>
      <p:sp>
        <p:nvSpPr>
          <p:cNvPr id="7178" name="Rectangle 10"/>
          <p:cNvSpPr>
            <a:spLocks noChangeArrowheads="1"/>
          </p:cNvSpPr>
          <p:nvPr/>
        </p:nvSpPr>
        <p:spPr bwMode="auto">
          <a:xfrm>
            <a:off x="685800" y="4038600"/>
            <a:ext cx="3276600" cy="609600"/>
          </a:xfrm>
          <a:prstGeom prst="rect">
            <a:avLst/>
          </a:prstGeom>
          <a:solidFill>
            <a:srgbClr val="FFCC99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sz="2400" b="1"/>
              <a:t>Полуземлянки</a:t>
            </a:r>
          </a:p>
        </p:txBody>
      </p:sp>
      <p:sp>
        <p:nvSpPr>
          <p:cNvPr id="7179" name="Rectangle 11"/>
          <p:cNvSpPr>
            <a:spLocks noChangeArrowheads="1"/>
          </p:cNvSpPr>
          <p:nvPr/>
        </p:nvSpPr>
        <p:spPr bwMode="auto">
          <a:xfrm>
            <a:off x="5334000" y="3124200"/>
            <a:ext cx="3276600" cy="609600"/>
          </a:xfrm>
          <a:prstGeom prst="rect">
            <a:avLst/>
          </a:prstGeom>
          <a:solidFill>
            <a:srgbClr val="FFCC99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sz="2400" b="1"/>
              <a:t>Избы</a:t>
            </a:r>
          </a:p>
        </p:txBody>
      </p:sp>
    </p:spTree>
    <p:extLst>
      <p:ext uri="{BB962C8B-B14F-4D97-AF65-F5344CB8AC3E}">
        <p14:creationId xmlns:p14="http://schemas.microsoft.com/office/powerpoint/2010/main" val="377569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9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5020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73065"/>
            <a:ext cx="9144000" cy="526830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116632"/>
            <a:ext cx="9144000" cy="1754326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r>
              <a:rPr lang="ru-RU" sz="3600" dirty="0" smtClean="0"/>
              <a:t>В первые века нашей эры славяне двигались на юг, пока  не приблизились к границам империи.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613800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AutoShape 4"/>
          <p:cNvSpPr>
            <a:spLocks noChangeArrowheads="1"/>
          </p:cNvSpPr>
          <p:nvPr/>
        </p:nvSpPr>
        <p:spPr bwMode="auto">
          <a:xfrm>
            <a:off x="609600" y="427038"/>
            <a:ext cx="8229600" cy="1143000"/>
          </a:xfrm>
          <a:prstGeom prst="roundRect">
            <a:avLst>
              <a:gd name="adj" fmla="val 16667"/>
            </a:avLst>
          </a:prstGeom>
          <a:solidFill>
            <a:srgbClr val="E0AD48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ru-RU" sz="4400" b="1" dirty="0">
                <a:solidFill>
                  <a:schemeClr val="bg1"/>
                </a:solidFill>
              </a:rPr>
              <a:t>Домашнее задание:</a:t>
            </a: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95536" y="5301208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6600" dirty="0" smtClean="0"/>
              <a:t>Параграф 57</a:t>
            </a:r>
            <a:endParaRPr lang="ru-RU" sz="6600" dirty="0"/>
          </a:p>
        </p:txBody>
      </p:sp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5445224"/>
            <a:ext cx="8229600" cy="1143000"/>
          </a:xfrm>
          <a:blipFill>
            <a:blip r:embed="rId4"/>
            <a:tile tx="0" ty="0" sx="100000" sy="100000" flip="none" algn="tl"/>
          </a:blipFill>
        </p:spPr>
        <p:txBody>
          <a:bodyPr/>
          <a:lstStyle/>
          <a:p>
            <a:r>
              <a:rPr lang="ru-RU" sz="4000" b="1" dirty="0"/>
              <a:t>Параграф </a:t>
            </a:r>
            <a:r>
              <a:rPr lang="ru-RU" sz="4000" b="1" dirty="0" smtClean="0"/>
              <a:t>57</a:t>
            </a:r>
            <a:endParaRPr lang="ru-RU" sz="4000" b="1" dirty="0"/>
          </a:p>
        </p:txBody>
      </p:sp>
    </p:spTree>
    <p:extLst>
      <p:ext uri="{BB962C8B-B14F-4D97-AF65-F5344CB8AC3E}">
        <p14:creationId xmlns:p14="http://schemas.microsoft.com/office/powerpoint/2010/main" val="902751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dirty="0"/>
              <a:t>Подумайте: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4400" dirty="0" smtClean="0"/>
              <a:t>Какие проблемы испытали римские легионы в Парфии и в германских лесах?</a:t>
            </a:r>
          </a:p>
          <a:p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1769916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57422" y="357166"/>
            <a:ext cx="5000660" cy="428628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Рим и его соседи</a:t>
            </a:r>
            <a:endParaRPr lang="ru-RU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0"/>
            <a:ext cx="9144000" cy="2606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7956376" y="3789040"/>
            <a:ext cx="1187624" cy="86409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2467535" y="764704"/>
            <a:ext cx="1512168" cy="129614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4139952" y="908720"/>
            <a:ext cx="1440160" cy="100811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0861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4282" y="785794"/>
            <a:ext cx="87132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Главная причина успеха это </a:t>
            </a:r>
            <a:r>
              <a:rPr lang="ru-RU" sz="2400" b="1" dirty="0" smtClean="0"/>
              <a:t>сила</a:t>
            </a:r>
            <a:r>
              <a:rPr lang="ru-RU" sz="2400" dirty="0" smtClean="0"/>
              <a:t> римских легионов</a:t>
            </a:r>
            <a:endParaRPr lang="ru-RU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500034" y="214290"/>
            <a:ext cx="58366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Почему Рим </a:t>
            </a:r>
            <a:r>
              <a:rPr lang="ru-RU" sz="2400" dirty="0" smtClean="0"/>
              <a:t>завоевал огромную территорию?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774946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Битва при </a:t>
            </a:r>
            <a:r>
              <a:rPr lang="ru-RU" dirty="0" err="1" smtClean="0"/>
              <a:t>Пидне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63964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17"/>
          <a:stretch>
            <a:fillRect/>
          </a:stretch>
        </p:blipFill>
        <p:spPr>
          <a:xfrm flipH="1">
            <a:off x="6143604" y="5143512"/>
            <a:ext cx="3000396" cy="1442498"/>
          </a:xfrm>
        </p:spPr>
      </p:pic>
    </p:spTree>
    <p:extLst>
      <p:ext uri="{BB962C8B-B14F-4D97-AF65-F5344CB8AC3E}">
        <p14:creationId xmlns:p14="http://schemas.microsoft.com/office/powerpoint/2010/main" val="1870216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91680" y="263174"/>
            <a:ext cx="6192688" cy="369332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r>
              <a:rPr lang="ru-RU" dirty="0" smtClean="0"/>
              <a:t>Какое государство существовало на месте Парфии?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94572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561</TotalTime>
  <Words>226</Words>
  <Application>Microsoft Office PowerPoint</Application>
  <PresentationFormat>Экран (4:3)</PresentationFormat>
  <Paragraphs>50</Paragraphs>
  <Slides>35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Тема Office</vt:lpstr>
      <vt:lpstr>Соседи Римской империи</vt:lpstr>
      <vt:lpstr>Задачи урока</vt:lpstr>
      <vt:lpstr>Повторение</vt:lpstr>
      <vt:lpstr>Подумайте:</vt:lpstr>
      <vt:lpstr>Рим и его соседи</vt:lpstr>
      <vt:lpstr>Презентация PowerPoint</vt:lpstr>
      <vt:lpstr>Битва при Пидне</vt:lpstr>
      <vt:lpstr>Презентация PowerPoint</vt:lpstr>
      <vt:lpstr>Презентация PowerPoint</vt:lpstr>
      <vt:lpstr>Древняя Персия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Рим и его соседи</vt:lpstr>
      <vt:lpstr>Древние германцы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Подумайте:</vt:lpstr>
      <vt:lpstr>Рим и его соседи</vt:lpstr>
      <vt:lpstr>Презентация PowerPoint</vt:lpstr>
      <vt:lpstr>Презентация PowerPoint</vt:lpstr>
      <vt:lpstr>Реконструкция славянского посёлка</vt:lpstr>
      <vt:lpstr>Жилище славян</vt:lpstr>
      <vt:lpstr>Презентация PowerPoint</vt:lpstr>
      <vt:lpstr>Презентация PowerPoint</vt:lpstr>
      <vt:lpstr>Параграф 57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Рим и его соседи</dc:title>
  <dc:creator>Пользователь Windows</dc:creator>
  <cp:lastModifiedBy>Пользователь Windows</cp:lastModifiedBy>
  <cp:revision>40</cp:revision>
  <dcterms:created xsi:type="dcterms:W3CDTF">2024-05-13T14:54:02Z</dcterms:created>
  <dcterms:modified xsi:type="dcterms:W3CDTF">2024-05-20T07:39:34Z</dcterms:modified>
</cp:coreProperties>
</file>