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2" r:id="rId5"/>
    <p:sldId id="271" r:id="rId6"/>
    <p:sldId id="272" r:id="rId7"/>
    <p:sldId id="273" r:id="rId8"/>
    <p:sldId id="274" r:id="rId9"/>
    <p:sldId id="275" r:id="rId10"/>
    <p:sldId id="276" r:id="rId11"/>
    <p:sldId id="281" r:id="rId12"/>
    <p:sldId id="283" r:id="rId13"/>
    <p:sldId id="277" r:id="rId14"/>
    <p:sldId id="278" r:id="rId15"/>
    <p:sldId id="279" r:id="rId16"/>
    <p:sldId id="264" r:id="rId17"/>
    <p:sldId id="28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44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27.08.2023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18744"/>
            <a:ext cx="8712968" cy="623459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Особенности организации работы по выявлению,</a:t>
            </a:r>
            <a:br>
              <a:rPr lang="ru-RU" sz="3200" b="1" dirty="0"/>
            </a:br>
            <a:r>
              <a:rPr lang="ru-RU" sz="3200" b="1" dirty="0"/>
              <a:t>поддержке и развитию способностей и талантов у</a:t>
            </a:r>
            <a:br>
              <a:rPr lang="ru-RU" sz="3200" b="1" dirty="0"/>
            </a:br>
            <a:r>
              <a:rPr lang="ru-RU" sz="3200" b="1" dirty="0"/>
              <a:t>обучающихся в МОУ «Королевщинская СОШ»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13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C000"/>
                </a:solidFill>
              </a:rPr>
              <a:t>Образовательный центр</a:t>
            </a:r>
            <a:br>
              <a:rPr lang="ru-RU" sz="4000" dirty="0" smtClean="0">
                <a:solidFill>
                  <a:srgbClr val="FFC000"/>
                </a:solidFill>
              </a:rPr>
            </a:br>
            <a:r>
              <a:rPr lang="ru-RU" sz="4000" dirty="0" smtClean="0">
                <a:solidFill>
                  <a:srgbClr val="FFC000"/>
                </a:solidFill>
              </a:rPr>
              <a:t> «ТОЧКА РОСТА»</a:t>
            </a:r>
            <a:endParaRPr lang="ru-RU" sz="4000" dirty="0">
              <a:solidFill>
                <a:srgbClr val="FFC000"/>
              </a:solidFill>
            </a:endParaRPr>
          </a:p>
        </p:txBody>
      </p:sp>
      <p:pic>
        <p:nvPicPr>
          <p:cNvPr id="2050" name="Picture 2" descr="C:\Users\user\Desktop\фото точка роста\20230124_103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628800"/>
            <a:ext cx="2495888" cy="1872209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4085783"/>
            <a:ext cx="2544282" cy="190821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054" name="Picture 6" descr="https://r1.nubex.ru/s12656-ab4/24a03251d3_fit-in~1280x800~filters:no_upscale()__f2766_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628800"/>
            <a:ext cx="2880320" cy="184468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971600" y="6119336"/>
            <a:ext cx="72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Урок  биологии на тему "Покрытосеменные растения" прошёл в форме игры "Биологическое лото"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3501008"/>
            <a:ext cx="3744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 Урок химии  "Знакомство с кислотностью и определение рН почвы</a:t>
            </a:r>
            <a:r>
              <a:rPr lang="ru-RU" dirty="0" smtClean="0"/>
              <a:t>"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04048" y="3501008"/>
            <a:ext cx="3923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Практическое занятие</a:t>
            </a:r>
            <a:r>
              <a:rPr lang="ru-RU" sz="1400" b="1" dirty="0" smtClean="0"/>
              <a:t> </a:t>
            </a:r>
            <a:r>
              <a:rPr lang="ru-RU" sz="1400" b="1" dirty="0"/>
              <a:t> </a:t>
            </a:r>
            <a:r>
              <a:rPr lang="ru-RU" sz="1400" b="1" dirty="0" smtClean="0"/>
              <a:t>«Вегетативное размножение растений»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8050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800" dirty="0">
                <a:solidFill>
                  <a:srgbClr val="FFC000"/>
                </a:solidFill>
              </a:rPr>
              <a:t>Образовательный центр</a:t>
            </a:r>
            <a:br>
              <a:rPr lang="ru-RU" sz="4800" dirty="0">
                <a:solidFill>
                  <a:srgbClr val="FFC000"/>
                </a:solidFill>
              </a:rPr>
            </a:br>
            <a:r>
              <a:rPr lang="ru-RU" sz="4800" dirty="0">
                <a:solidFill>
                  <a:srgbClr val="FFC000"/>
                </a:solidFill>
              </a:rPr>
              <a:t> «ТОЧКА РОСТА»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043608" y="2780929"/>
            <a:ext cx="2808312" cy="1368152"/>
          </a:xfrm>
        </p:spPr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ru-RU" sz="3200" b="1" dirty="0" smtClean="0"/>
              <a:t>Играем в шахматы!</a:t>
            </a:r>
            <a:endParaRPr lang="ru-RU" sz="3200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88840"/>
            <a:ext cx="4032448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8745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>
                <a:solidFill>
                  <a:srgbClr val="FFC000"/>
                </a:solidFill>
              </a:rPr>
              <a:t>Образовательный центр</a:t>
            </a:r>
            <a:br>
              <a:rPr lang="ru-RU" sz="4400" dirty="0">
                <a:solidFill>
                  <a:srgbClr val="FFC000"/>
                </a:solidFill>
              </a:rPr>
            </a:br>
            <a:r>
              <a:rPr lang="ru-RU" sz="4400" dirty="0">
                <a:solidFill>
                  <a:srgbClr val="FFC000"/>
                </a:solidFill>
              </a:rPr>
              <a:t> «ТОЧКА РОСТА»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869160"/>
            <a:ext cx="4040188" cy="145544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Урок «Цифры»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2993021" cy="2253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024336" cy="2277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93096"/>
            <a:ext cx="2713037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43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3265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Общероссийское общественно-государственное движение детей и молодежи «</a:t>
            </a:r>
            <a:r>
              <a:rPr lang="ru-RU" sz="2400" b="1" dirty="0" smtClean="0">
                <a:solidFill>
                  <a:srgbClr val="FFC000"/>
                </a:solidFill>
              </a:rPr>
              <a:t>Движение Первых»</a:t>
            </a: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7652" t="14458" r="38190" b="19033"/>
          <a:stretch>
            <a:fillRect/>
          </a:stretch>
        </p:blipFill>
        <p:spPr bwMode="auto">
          <a:xfrm>
            <a:off x="7740352" y="188640"/>
            <a:ext cx="1117689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6" y="2060848"/>
            <a:ext cx="3888432" cy="864096"/>
          </a:xfrm>
          <a:prstGeom prst="rect">
            <a:avLst/>
          </a:prstGeom>
        </p:spPr>
        <p:txBody>
          <a:bodyPr vert="horz" lIns="45720" rIns="45720" anchor="ctr">
            <a:normAutofit fontScale="70000" lnSpcReduction="20000"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3000" dirty="0" smtClean="0">
                <a:latin typeface="+mj-lt"/>
                <a:ea typeface="+mj-ea"/>
                <a:cs typeface="+mj-cs"/>
              </a:rPr>
              <a:t>19 мая 2023 г. Открытие первичного отделения «Движения Первых» в школе</a:t>
            </a:r>
            <a:endParaRPr kumimoji="0" lang="ru-RU" sz="30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3200" dirty="0" smtClean="0"/>
          </a:p>
        </p:txBody>
      </p:sp>
      <p:pic>
        <p:nvPicPr>
          <p:cNvPr id="3075" name="Picture 3" descr="E:\Флешка 2\Юрьевне\2FtfUT_lc7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340768"/>
            <a:ext cx="3360372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72000" y="4869160"/>
            <a:ext cx="3888432" cy="86409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3000" dirty="0" smtClean="0">
                <a:latin typeface="+mj-lt"/>
                <a:ea typeface="+mj-ea"/>
                <a:cs typeface="+mj-cs"/>
              </a:rPr>
              <a:t>Участие в проекте «Хранители истории»</a:t>
            </a:r>
            <a:endParaRPr kumimoji="0" lang="ru-RU" sz="30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3200" dirty="0" smtClean="0"/>
          </a:p>
        </p:txBody>
      </p:sp>
      <p:pic>
        <p:nvPicPr>
          <p:cNvPr id="3076" name="Picture 4" descr="E:\Флешка 2\Юрьевне\R_i3pHT0yd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645024"/>
            <a:ext cx="3682547" cy="2761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660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6408712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Программа школьных инициатив</a:t>
            </a:r>
            <a:endParaRPr lang="ru-RU" sz="3200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9512" y="1340768"/>
            <a:ext cx="8496944" cy="864096"/>
          </a:xfrm>
          <a:prstGeom prst="rect">
            <a:avLst/>
          </a:prstGeom>
        </p:spPr>
        <p:txBody>
          <a:bodyPr vert="horz" lIns="45720" rIns="4572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000" dirty="0" smtClean="0">
                <a:latin typeface="+mj-lt"/>
                <a:ea typeface="+mj-ea"/>
                <a:cs typeface="+mj-cs"/>
              </a:rPr>
              <a:t>В 2023 году </a:t>
            </a: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реализован проект школьных инициатив</a:t>
            </a:r>
            <a:endParaRPr kumimoji="0" lang="ru-RU" sz="30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3200" dirty="0" smtClean="0"/>
          </a:p>
        </p:txBody>
      </p:sp>
      <p:pic>
        <p:nvPicPr>
          <p:cNvPr id="2050" name="Picture 2" descr="E:\Флешка 2\Юрьевне\Проект фойе 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988840"/>
            <a:ext cx="3240360" cy="1939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E:\Флешка 2\Юрьевне\u0plN5SVhx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070" y="4221088"/>
            <a:ext cx="1733952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E:\Флешка 2\Юрьевне\BrGM8V5YZk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2812" y="4221088"/>
            <a:ext cx="3062134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E:\Флешка 2\Юрьевне\8FZB0_IzCd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239630"/>
            <a:ext cx="3133184" cy="2357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507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64896" cy="72008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Военно-патриотическая  игра «Зарница 2.0»</a:t>
            </a:r>
            <a:endParaRPr lang="ru-RU" sz="3200" b="1" dirty="0">
              <a:solidFill>
                <a:srgbClr val="FFC000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23528" y="1124744"/>
            <a:ext cx="4752528" cy="532859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dirty="0" smtClean="0"/>
              <a:t>Учащиеся школы приняли участие в военно-патриотической  игре «Зарница 2.0»</a:t>
            </a:r>
          </a:p>
          <a:p>
            <a:pPr lvl="0">
              <a:spcBef>
                <a:spcPct val="0"/>
              </a:spcBef>
              <a:defRPr/>
            </a:pPr>
            <a:r>
              <a:rPr lang="ru-RU" dirty="0" smtClean="0"/>
              <a:t>Игру проводили Движение Первых вместе с Российским обществом «Знание», ВСКС, Центром военно-спортивной подготовки «Воин» и Российским технологическим университетом МИРЭА.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Проходила «Зарница 2.0» в музее-заповеднике «Бородинское поле» с 19 по 21 июля. </a:t>
            </a:r>
            <a:br>
              <a:rPr lang="ru-RU" dirty="0" smtClean="0"/>
            </a:br>
            <a:endParaRPr lang="ru-RU" dirty="0" smtClean="0"/>
          </a:p>
          <a:p>
            <a:pPr lvl="0">
              <a:spcBef>
                <a:spcPct val="0"/>
              </a:spcBef>
              <a:defRPr/>
            </a:pPr>
            <a:r>
              <a:rPr lang="ru-RU" dirty="0" smtClean="0"/>
              <a:t>Участники научились исследовать позиции противника с помощью </a:t>
            </a:r>
            <a:r>
              <a:rPr lang="ru-RU" dirty="0" err="1" smtClean="0"/>
              <a:t>дронов</a:t>
            </a:r>
            <a:r>
              <a:rPr lang="ru-RU" dirty="0" smtClean="0"/>
              <a:t>, пользоваться радиостанциями, оказывать первую помощь, показали свои навыки в ориентировании на местности, умение командно решать поставленные задачи.</a:t>
            </a:r>
          </a:p>
        </p:txBody>
      </p:sp>
      <p:pic>
        <p:nvPicPr>
          <p:cNvPr id="4" name="Picture 2" descr="E:\Флешка 2\Юрьевне\dySlHlefWk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996952"/>
            <a:ext cx="2289550" cy="3664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E:\Флешка 2\Юрьевне\vZZVeFYMB_M.jpg"/>
          <p:cNvPicPr>
            <a:picLocks noChangeAspect="1" noChangeArrowheads="1"/>
          </p:cNvPicPr>
          <p:nvPr/>
        </p:nvPicPr>
        <p:blipFill>
          <a:blip r:embed="rId3" cstate="print"/>
          <a:srcRect l="14153" r="19329"/>
          <a:stretch>
            <a:fillRect/>
          </a:stretch>
        </p:blipFill>
        <p:spPr bwMode="auto">
          <a:xfrm>
            <a:off x="5292080" y="980728"/>
            <a:ext cx="3384376" cy="2289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548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424936" cy="72008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</a:rPr>
              <a:t>Всероссийская Большая олимпиада</a:t>
            </a:r>
            <a:br>
              <a:rPr lang="ru-RU" sz="3200" b="1" dirty="0" smtClean="0">
                <a:solidFill>
                  <a:srgbClr val="FFC000"/>
                </a:solidFill>
              </a:rPr>
            </a:br>
            <a:r>
              <a:rPr lang="ru-RU" sz="3200" b="1" dirty="0" smtClean="0">
                <a:solidFill>
                  <a:srgbClr val="FFC000"/>
                </a:solidFill>
              </a:rPr>
              <a:t>«Искусство – Технологии – Спорт»</a:t>
            </a:r>
            <a:endParaRPr lang="ru-RU" sz="3200" b="1" dirty="0">
              <a:solidFill>
                <a:srgbClr val="FFC000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79512" y="1340768"/>
            <a:ext cx="3312368" cy="4824536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1600" dirty="0" smtClean="0"/>
              <a:t>Участие команды МОУ «Королевщинская СОШ» во  Всероссийской Большой олимпиаде «Искусство – Технологии – Спорт». </a:t>
            </a:r>
          </a:p>
          <a:p>
            <a:pPr lvl="0">
              <a:spcBef>
                <a:spcPct val="0"/>
              </a:spcBef>
              <a:defRPr/>
            </a:pPr>
            <a:endParaRPr lang="ru-RU" sz="1600" dirty="0" smtClean="0"/>
          </a:p>
          <a:p>
            <a:pPr lvl="0">
              <a:spcBef>
                <a:spcPct val="0"/>
              </a:spcBef>
              <a:defRPr/>
            </a:pPr>
            <a:r>
              <a:rPr lang="ru-RU" sz="1600" dirty="0" smtClean="0"/>
              <a:t>Охват участников в Тверской области на региональном этапе составил 325 обучающихся.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Призерами регионального этапа Всероссийской олимпиады «Технологии успеха» стали 13 команд из Тверской области. Наша команда "Энергия" вошла в это число. 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7 сентября состоится Федеральный отборочный этап Большой олимпиады.</a:t>
            </a:r>
          </a:p>
        </p:txBody>
      </p:sp>
      <p:pic>
        <p:nvPicPr>
          <p:cNvPr id="2053" name="Picture 5" descr="E:\Флешка 2\Юрьевне\P9so59xo1Z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4005064"/>
            <a:ext cx="1296144" cy="1831939"/>
          </a:xfrm>
          <a:prstGeom prst="rect">
            <a:avLst/>
          </a:prstGeom>
          <a:noFill/>
        </p:spPr>
      </p:pic>
      <p:pic>
        <p:nvPicPr>
          <p:cNvPr id="2054" name="Picture 6" descr="E:\Флешка 2\Юрьевне\rcNJIHepSB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5013176"/>
            <a:ext cx="1222740" cy="1728192"/>
          </a:xfrm>
          <a:prstGeom prst="rect">
            <a:avLst/>
          </a:prstGeom>
          <a:noFill/>
        </p:spPr>
      </p:pic>
      <p:pic>
        <p:nvPicPr>
          <p:cNvPr id="2056" name="Picture 8" descr="E:\Флешка 2\Юрьевне\kjnlUC9j-x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5013176"/>
            <a:ext cx="1296144" cy="1687923"/>
          </a:xfrm>
          <a:prstGeom prst="rect">
            <a:avLst/>
          </a:prstGeom>
          <a:noFill/>
        </p:spPr>
      </p:pic>
      <p:pic>
        <p:nvPicPr>
          <p:cNvPr id="2058" name="Picture 10" descr="E:\Флешка 2\Юрьевне\IGnDbHX00C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356992"/>
            <a:ext cx="1368152" cy="1848889"/>
          </a:xfrm>
          <a:prstGeom prst="rect">
            <a:avLst/>
          </a:prstGeom>
          <a:noFill/>
        </p:spPr>
      </p:pic>
      <p:pic>
        <p:nvPicPr>
          <p:cNvPr id="2059" name="Picture 11" descr="E:\Флешка 2\Юрьевне\L60tH1xlBd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2828879"/>
            <a:ext cx="1368152" cy="1825239"/>
          </a:xfrm>
          <a:prstGeom prst="rect">
            <a:avLst/>
          </a:prstGeom>
          <a:noFill/>
        </p:spPr>
      </p:pic>
      <p:pic>
        <p:nvPicPr>
          <p:cNvPr id="2060" name="Picture 12" descr="E:\Флешка 2\Юрьевне\maVWbeItZE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12525" y="7726405"/>
            <a:ext cx="2869738" cy="4056019"/>
          </a:xfrm>
          <a:prstGeom prst="rect">
            <a:avLst/>
          </a:prstGeom>
          <a:noFill/>
        </p:spPr>
      </p:pic>
      <p:pic>
        <p:nvPicPr>
          <p:cNvPr id="2062" name="Picture 14" descr="E:\Флешка 2\Юрьевне\maVWbeItZE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4869160"/>
            <a:ext cx="1296144" cy="1831939"/>
          </a:xfrm>
          <a:prstGeom prst="rect">
            <a:avLst/>
          </a:prstGeom>
          <a:noFill/>
        </p:spPr>
      </p:pic>
      <p:pic>
        <p:nvPicPr>
          <p:cNvPr id="18" name="Picture 2" descr="E:\Флешка 2\Конкурсы\Большая олимпиада\6m_NpmkuX2k.jpg"/>
          <p:cNvPicPr>
            <a:picLocks noChangeAspect="1" noChangeArrowheads="1"/>
          </p:cNvPicPr>
          <p:nvPr/>
        </p:nvPicPr>
        <p:blipFill>
          <a:blip r:embed="rId9" cstate="print"/>
          <a:srcRect l="8409" r="24319"/>
          <a:stretch>
            <a:fillRect/>
          </a:stretch>
        </p:blipFill>
        <p:spPr bwMode="auto">
          <a:xfrm>
            <a:off x="4067944" y="1268760"/>
            <a:ext cx="2730102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5" descr="E:\Флешка 2\Конкурсы\Большая олимпиада\план3.png"/>
          <p:cNvPicPr>
            <a:picLocks noChangeAspect="1" noChangeArrowheads="1"/>
          </p:cNvPicPr>
          <p:nvPr/>
        </p:nvPicPr>
        <p:blipFill>
          <a:blip r:embed="rId10" cstate="print"/>
          <a:srcRect r="7080"/>
          <a:stretch>
            <a:fillRect/>
          </a:stretch>
        </p:blipFill>
        <p:spPr bwMode="auto">
          <a:xfrm>
            <a:off x="6372200" y="2348880"/>
            <a:ext cx="2497955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147248" cy="3024336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/>
              <a:t>Спасибо за внимание!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312708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Видео . фото\2020\Большая перемана. фото\DMtjna5pI_o.jpg"/>
          <p:cNvPicPr>
            <a:picLocks noChangeAspect="1" noChangeArrowheads="1"/>
          </p:cNvPicPr>
          <p:nvPr/>
        </p:nvPicPr>
        <p:blipFill>
          <a:blip r:embed="rId2" cstate="print"/>
          <a:srcRect l="10000" t="15000" r="10000"/>
          <a:stretch>
            <a:fillRect/>
          </a:stretch>
        </p:blipFill>
        <p:spPr bwMode="auto">
          <a:xfrm>
            <a:off x="4716016" y="1196752"/>
            <a:ext cx="1372387" cy="1944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9512" y="1340768"/>
            <a:ext cx="4032448" cy="4824536"/>
          </a:xfrm>
          <a:prstGeom prst="rect">
            <a:avLst/>
          </a:prstGeom>
        </p:spPr>
        <p:txBody>
          <a:bodyPr vert="horz" lIns="45720" rIns="45720" anchor="ctr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Полуфиналист среди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10 классов (2020)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Призёр среди 5-7 классов( 2021)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buFont typeface="Arial" pitchFamily="34" charset="0"/>
              <a:buChar char="•"/>
            </a:pPr>
            <a:r>
              <a:rPr lang="ru-RU" sz="3200" dirty="0" smtClean="0"/>
              <a:t>Призёры среди 5-7 классов( 2022)</a:t>
            </a:r>
          </a:p>
          <a:p>
            <a:pPr lvl="0">
              <a:spcBef>
                <a:spcPct val="0"/>
              </a:spcBef>
            </a:pPr>
            <a:endParaRPr lang="ru-RU" sz="3200" dirty="0" smtClean="0"/>
          </a:p>
          <a:p>
            <a:pPr lvl="0">
              <a:spcBef>
                <a:spcPct val="0"/>
              </a:spcBef>
              <a:buFont typeface="Arial" pitchFamily="34" charset="0"/>
              <a:buChar char="•"/>
            </a:pPr>
            <a:r>
              <a:rPr lang="ru-RU" sz="3200" dirty="0" smtClean="0"/>
              <a:t>Призёр среди 5-7 классов( 2023)</a:t>
            </a:r>
          </a:p>
        </p:txBody>
      </p:sp>
      <p:pic>
        <p:nvPicPr>
          <p:cNvPr id="1029" name="Picture 5" descr="L:\Видео . фото\2021\Артек 2021\e2Z2EEFo0e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412776"/>
            <a:ext cx="1296144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L:\Видео . фото\2022\Артек\Богдан\EGN_13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356992"/>
            <a:ext cx="2269138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L:\Видео . фото\2022\Артек\IMG_01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645024"/>
            <a:ext cx="2376264" cy="1583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E:\Флешка 2\Артек\_IkG4s5arA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5085184"/>
            <a:ext cx="2277544" cy="1518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11560" y="260648"/>
            <a:ext cx="8136904" cy="72008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Всероссийский конкурс «Большая перемена»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136904" cy="72008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</a:rPr>
              <a:t>Всероссийский конкурс «Большая перемена»</a:t>
            </a:r>
            <a:endParaRPr lang="ru-RU" sz="3200" b="1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259632" y="1340768"/>
            <a:ext cx="2952328" cy="64807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Финал конкурса 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2021 </a:t>
            </a:r>
          </a:p>
          <a:p>
            <a:pPr lvl="0">
              <a:spcBef>
                <a:spcPct val="0"/>
              </a:spcBef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в МДЦ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«Артек»</a:t>
            </a:r>
            <a:endParaRPr lang="ru-RU" sz="2000" dirty="0" smtClean="0"/>
          </a:p>
        </p:txBody>
      </p:sp>
      <p:pic>
        <p:nvPicPr>
          <p:cNvPr id="1026" name="Picture 2" descr="L:\Видео . фото\2021\Артек 2021\3g4tFUGG3L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980728"/>
            <a:ext cx="2700300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84168" y="3429000"/>
            <a:ext cx="2808312" cy="64807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Финал конкурса 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2022 </a:t>
            </a:r>
          </a:p>
          <a:p>
            <a:pPr lvl="0">
              <a:spcBef>
                <a:spcPct val="0"/>
              </a:spcBef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в МДЦ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«Артек»</a:t>
            </a:r>
            <a:endParaRPr lang="ru-RU" sz="2000" dirty="0" smtClean="0"/>
          </a:p>
        </p:txBody>
      </p:sp>
      <p:pic>
        <p:nvPicPr>
          <p:cNvPr id="1027" name="Picture 3" descr="L:\Видео . фото\2022\Артек\Богдан\UGCFQ6-SVH44r1KAMiSUML041GOwIr5bDQfowiEEsa3_GaH0fdHphRsd-_781yXe3JpgZAqWdjNRg-NAnSlq3kl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96952"/>
            <a:ext cx="2662264" cy="1774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L:\Видео . фото\2022\Артек\ZbIRR5zpkV4pSsuciyz85VRqzKFkyjOEgsQCmOOgQ0sm9ozqGIsxaqsH7zOnQ09oZ4gidCCDAZtlK0uvhmqway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996952"/>
            <a:ext cx="2592288" cy="1728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123728" y="5445224"/>
            <a:ext cx="2736304" cy="64807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Финал конкурса 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2023 </a:t>
            </a:r>
          </a:p>
          <a:p>
            <a:pPr lvl="0">
              <a:spcBef>
                <a:spcPct val="0"/>
              </a:spcBef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в МДЦ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«Артек»</a:t>
            </a:r>
            <a:endParaRPr lang="ru-RU" sz="2000" dirty="0" smtClean="0"/>
          </a:p>
        </p:txBody>
      </p:sp>
      <p:pic>
        <p:nvPicPr>
          <p:cNvPr id="1029" name="Picture 5" descr="E:\Флешка 2\Артек\dLdIQw1Jg8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941168"/>
            <a:ext cx="2496311" cy="1664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47064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Клуб «Большая перемена» </a:t>
            </a:r>
            <a:br>
              <a:rPr lang="ru-RU" dirty="0" smtClean="0">
                <a:solidFill>
                  <a:srgbClr val="FFC000"/>
                </a:solidFill>
              </a:rPr>
            </a:br>
            <a:r>
              <a:rPr lang="ru-RU" dirty="0" smtClean="0">
                <a:solidFill>
                  <a:srgbClr val="FFC000"/>
                </a:solidFill>
              </a:rPr>
              <a:t>МОУ «</a:t>
            </a:r>
            <a:r>
              <a:rPr lang="ru-RU" dirty="0" err="1" smtClean="0">
                <a:solidFill>
                  <a:srgbClr val="FFC000"/>
                </a:solidFill>
              </a:rPr>
              <a:t>Королевщинская</a:t>
            </a:r>
            <a:r>
              <a:rPr lang="ru-RU" dirty="0" smtClean="0">
                <a:solidFill>
                  <a:srgbClr val="FFC000"/>
                </a:solidFill>
              </a:rPr>
              <a:t> СОШ»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39552" y="1844824"/>
            <a:ext cx="7776864" cy="576064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Проведение экологических и патриотических акций</a:t>
            </a:r>
            <a:endParaRPr lang="ru-RU" sz="2400" dirty="0" smtClean="0"/>
          </a:p>
        </p:txBody>
      </p:sp>
      <p:pic>
        <p:nvPicPr>
          <p:cNvPr id="4098" name="Picture 2" descr="E:\Флешка 2\Юрьевне\KJxG8ze_yp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2026" y="2852936"/>
            <a:ext cx="324959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E:\Флешка 2\Юрьевне\XN7l2knME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780928"/>
            <a:ext cx="3312368" cy="2484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E:\Флешка 2\Юрьевне\Xxnqpk3VEZ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149080"/>
            <a:ext cx="3312368" cy="2484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92" y="260648"/>
            <a:ext cx="9073008" cy="1143000"/>
          </a:xfrm>
        </p:spPr>
        <p:txBody>
          <a:bodyPr>
            <a:normAutofit/>
          </a:bodyPr>
          <a:lstStyle/>
          <a:p>
            <a:r>
              <a:rPr lang="ru-RU" sz="2800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Всероссийское детско-юношеское движение «</a:t>
            </a:r>
            <a:r>
              <a:rPr lang="ru-RU" sz="2800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Юнармия</a:t>
            </a:r>
            <a:r>
              <a:rPr lang="ru-RU" sz="2800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92500" lnSpcReduction="10000"/>
          </a:bodyPr>
          <a:lstStyle/>
          <a:p>
            <a:pPr marL="36576" indent="0">
              <a:buNone/>
            </a:pPr>
            <a:r>
              <a:rPr lang="ru-RU" sz="2400" dirty="0" smtClean="0"/>
              <a:t>     Деятельность </a:t>
            </a:r>
            <a:r>
              <a:rPr lang="ru-RU" sz="2400" dirty="0"/>
              <a:t>движения направлена на воспитание в юнармейцах доброты, сочувствия, совестливости, верности, достоинства, любви к своей Родине. </a:t>
            </a:r>
            <a:r>
              <a:rPr lang="ru-RU" sz="2400" dirty="0" smtClean="0"/>
              <a:t>      Большое </a:t>
            </a:r>
            <a:r>
              <a:rPr lang="ru-RU" sz="2400" dirty="0"/>
              <a:t>внимание «ЮНАРМИЯ» уделяет формированию уважительного отношения к институту семьи, памяти предков и учит почтительному отношению к старшим</a:t>
            </a:r>
            <a:r>
              <a:rPr lang="ru-RU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353121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Nikola\Desktop\ролик фото\DSCN33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458" y="4147714"/>
            <a:ext cx="3312368" cy="2484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1309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320"/>
            <a:ext cx="8964488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Юнармейское движение в МОУ «Королевщинская СОШ»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3816424" cy="2862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66952"/>
            <a:ext cx="2736304" cy="3648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267" y="1268760"/>
            <a:ext cx="2330145" cy="2511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267" y="3717032"/>
            <a:ext cx="2448272" cy="1830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5" name="Picture 7" descr="https://sun9-57.userapi.com/impg/eEoQzuZa0ICy2IoITA0SQEUYFA9o8xdWEehYyw/CIqfYMGw9XI.jpg?size=1620x2160&amp;quality=96&amp;sign=a724625bef10ed73d1a4f558ff59a0c3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49" y="4052619"/>
            <a:ext cx="1944216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884" y="4269819"/>
            <a:ext cx="2614383" cy="2157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0376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18745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   </a:t>
            </a:r>
            <a:r>
              <a:rPr lang="ru-RU" sz="3600" b="1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    Творческое объединение «Экспромт»</a:t>
            </a:r>
            <a:br>
              <a:rPr lang="ru-RU" sz="3600" b="1" dirty="0" smtClean="0">
                <a:solidFill>
                  <a:srgbClr val="FFFF00"/>
                </a:solidFill>
                <a:latin typeface="Constantia" panose="02030602050306030303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            (театральная деятельность</a:t>
            </a:r>
            <a:r>
              <a:rPr lang="ru-RU" sz="3600" dirty="0" smtClean="0">
                <a:latin typeface="Constantia" panose="02030602050306030303" pitchFamily="18" charset="0"/>
              </a:rPr>
              <a:t>)</a:t>
            </a:r>
            <a:endParaRPr lang="ru-RU" sz="3600" dirty="0">
              <a:latin typeface="Constantia" panose="0203060205030603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556792"/>
            <a:ext cx="4114800" cy="4569371"/>
          </a:xfrm>
        </p:spPr>
        <p:txBody>
          <a:bodyPr>
            <a:normAutofit lnSpcReduction="10000"/>
          </a:bodyPr>
          <a:lstStyle/>
          <a:p>
            <a:endParaRPr lang="ru-RU" sz="2000" b="1" dirty="0" smtClean="0">
              <a:latin typeface="Constantia" panose="02030602050306030303" pitchFamily="18" charset="0"/>
            </a:endParaRPr>
          </a:p>
          <a:p>
            <a:r>
              <a:rPr lang="ru-RU" sz="2000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-Спектакли      «Вечная сказка», «Школа: сегодня, завтра и вчера»</a:t>
            </a:r>
          </a:p>
          <a:p>
            <a:endParaRPr lang="ru-RU" sz="2000" dirty="0" smtClean="0">
              <a:solidFill>
                <a:srgbClr val="FFFF00"/>
              </a:solidFill>
              <a:latin typeface="Constantia" panose="02030602050306030303" pitchFamily="18" charset="0"/>
            </a:endParaRPr>
          </a:p>
          <a:p>
            <a:r>
              <a:rPr lang="ru-RU" sz="2000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Театральные миниатюры ко Дню Учителя, Дню Матери, 23 февраля</a:t>
            </a:r>
          </a:p>
          <a:p>
            <a:endParaRPr lang="ru-RU" sz="2000" b="1" dirty="0" smtClean="0">
              <a:solidFill>
                <a:srgbClr val="FFFF00"/>
              </a:solidFill>
              <a:latin typeface="Constantia" panose="02030602050306030303" pitchFamily="18" charset="0"/>
            </a:endParaRPr>
          </a:p>
          <a:p>
            <a:r>
              <a:rPr lang="ru-RU" sz="2000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Литературно-музыкальные композиции</a:t>
            </a:r>
          </a:p>
          <a:p>
            <a:endParaRPr lang="ru-RU" sz="2000" dirty="0" smtClean="0">
              <a:solidFill>
                <a:srgbClr val="FFFF00"/>
              </a:solidFill>
              <a:latin typeface="Constantia" panose="02030602050306030303" pitchFamily="18" charset="0"/>
            </a:endParaRPr>
          </a:p>
          <a:p>
            <a:r>
              <a:rPr lang="ru-RU" sz="2000" dirty="0" smtClean="0">
                <a:solidFill>
                  <a:srgbClr val="FFFF00"/>
                </a:solidFill>
                <a:latin typeface="Constantia" panose="02030602050306030303" pitchFamily="18" charset="0"/>
              </a:rPr>
              <a:t>Конкурсы художественного слова</a:t>
            </a:r>
          </a:p>
          <a:p>
            <a:endParaRPr lang="ru-RU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61745"/>
            <a:ext cx="4345770" cy="25922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45908"/>
            <a:ext cx="4345770" cy="279546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88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320"/>
            <a:ext cx="7416824" cy="99444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FFFF00"/>
                </a:solidFill>
                <a:latin typeface="Constantia" panose="02030602050306030303" pitchFamily="18" charset="0"/>
              </a:rPr>
              <a:t> Творческое объединение «Экспромт»</a:t>
            </a:r>
            <a:br>
              <a:rPr lang="ru-RU" sz="3200" b="1" dirty="0">
                <a:solidFill>
                  <a:srgbClr val="FFFF00"/>
                </a:solidFill>
                <a:latin typeface="Constantia" panose="02030602050306030303" pitchFamily="18" charset="0"/>
              </a:rPr>
            </a:br>
            <a:r>
              <a:rPr lang="ru-RU" sz="3200" b="1" dirty="0">
                <a:solidFill>
                  <a:srgbClr val="FFFF00"/>
                </a:solidFill>
                <a:latin typeface="Constantia" panose="02030602050306030303" pitchFamily="18" charset="0"/>
              </a:rPr>
              <a:t>            (театральная деятельность</a:t>
            </a:r>
            <a:r>
              <a:rPr lang="ru-RU" sz="3200" dirty="0">
                <a:solidFill>
                  <a:prstClr val="white"/>
                </a:solidFill>
                <a:latin typeface="Constantia" panose="02030602050306030303" pitchFamily="18" charset="0"/>
              </a:rPr>
              <a:t>)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916" y="4005064"/>
            <a:ext cx="2934597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65210"/>
            <a:ext cx="2790636" cy="1981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63" y="3986137"/>
            <a:ext cx="2883133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313" y="1426597"/>
            <a:ext cx="2899648" cy="2179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546" y="1628799"/>
            <a:ext cx="1714449" cy="2236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546" y="4005064"/>
            <a:ext cx="1714985" cy="2358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1834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470648" cy="101265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C000"/>
                </a:solidFill>
              </a:rPr>
              <a:t>Образовательный центр</a:t>
            </a:r>
            <a:br>
              <a:rPr lang="ru-RU" sz="4000" dirty="0" smtClean="0">
                <a:solidFill>
                  <a:srgbClr val="FFC000"/>
                </a:solidFill>
              </a:rPr>
            </a:br>
            <a:r>
              <a:rPr lang="ru-RU" sz="4000" dirty="0" smtClean="0">
                <a:solidFill>
                  <a:srgbClr val="FFC000"/>
                </a:solidFill>
              </a:rPr>
              <a:t> «ТОЧКА РОСТА»</a:t>
            </a:r>
            <a:endParaRPr lang="ru-RU" sz="4000" dirty="0">
              <a:solidFill>
                <a:srgbClr val="FFC000"/>
              </a:solidFill>
            </a:endParaRPr>
          </a:p>
        </p:txBody>
      </p:sp>
      <p:pic>
        <p:nvPicPr>
          <p:cNvPr id="1026" name="Picture 2" descr="C:\Users\user\Desktop\фото точка роста\sPbTwgfH3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628800"/>
            <a:ext cx="3046984" cy="2285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user\Desktop\фото точка роста\1rPx7dsg3G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4149080"/>
            <a:ext cx="3118992" cy="2339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67544" y="1844824"/>
            <a:ext cx="43204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Центр образования естественно—научной и технологической</a:t>
            </a:r>
          </a:p>
          <a:p>
            <a:pPr algn="just"/>
            <a:r>
              <a:rPr lang="ru-RU" sz="2000" dirty="0" smtClean="0"/>
              <a:t>направленностей «Точка роста» на базе МОУ «</a:t>
            </a:r>
            <a:r>
              <a:rPr lang="ru-RU" sz="2000" dirty="0" err="1" smtClean="0"/>
              <a:t>Королевщинская</a:t>
            </a:r>
            <a:r>
              <a:rPr lang="ru-RU" sz="2000" dirty="0" smtClean="0"/>
              <a:t> СОШ»  создан с целью развития у обучающихся естественно - научной, математической, информационной грамотности, формирования критического и </a:t>
            </a:r>
            <a:r>
              <a:rPr lang="ru-RU" sz="2000" dirty="0" err="1" smtClean="0"/>
              <a:t>креативного</a:t>
            </a:r>
            <a:r>
              <a:rPr lang="ru-RU" sz="2000" dirty="0" smtClean="0"/>
              <a:t> мышления, совершенствования навыков естественно - научной и технологической направленностей.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6894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525</TotalTime>
  <Words>384</Words>
  <Application>Microsoft Office PowerPoint</Application>
  <PresentationFormat>Экран (4:3)</PresentationFormat>
  <Paragraphs>56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Техническая</vt:lpstr>
      <vt:lpstr>Особенности организации работы по выявлению, поддержке и развитию способностей и талантов у обучающихся в МОУ «Королевщинская СОШ» </vt:lpstr>
      <vt:lpstr>Презентация PowerPoint</vt:lpstr>
      <vt:lpstr>Всероссийский конкурс «Большая перемена»</vt:lpstr>
      <vt:lpstr>Клуб «Большая перемена»  МОУ «Королевщинская СОШ»</vt:lpstr>
      <vt:lpstr>Всероссийское детско-юношеское движение «Юнармия»</vt:lpstr>
      <vt:lpstr>Юнармейское движение в МОУ «Королевщинская СОШ»</vt:lpstr>
      <vt:lpstr>       Творческое объединение «Экспромт»             (театральная деятельность)</vt:lpstr>
      <vt:lpstr> Творческое объединение «Экспромт»             (театральная деятельность)</vt:lpstr>
      <vt:lpstr>Образовательный центр  «ТОЧКА РОСТА»</vt:lpstr>
      <vt:lpstr>Образовательный центр  «ТОЧКА РОСТА»</vt:lpstr>
      <vt:lpstr>Образовательный центр  «ТОЧКА РОСТА»</vt:lpstr>
      <vt:lpstr>Образовательный центр  «ТОЧКА РОСТА»</vt:lpstr>
      <vt:lpstr>Презентация PowerPoint</vt:lpstr>
      <vt:lpstr>Программа школьных инициатив</vt:lpstr>
      <vt:lpstr>Военно-патриотическая  игра «Зарница 2.0»</vt:lpstr>
      <vt:lpstr>Всероссийская Большая олимпиада «Искусство – Технологии – Спорт»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Творческое объединение «Экспромт»             (театральная деятельность)</dc:title>
  <dc:creator>Nikola</dc:creator>
  <cp:lastModifiedBy>89082835165</cp:lastModifiedBy>
  <cp:revision>29</cp:revision>
  <dcterms:created xsi:type="dcterms:W3CDTF">2023-08-18T17:24:48Z</dcterms:created>
  <dcterms:modified xsi:type="dcterms:W3CDTF">2023-08-27T17:36:19Z</dcterms:modified>
</cp:coreProperties>
</file>