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16" r:id="rId2"/>
    <p:sldId id="317" r:id="rId3"/>
    <p:sldId id="318" r:id="rId4"/>
    <p:sldId id="360" r:id="rId5"/>
    <p:sldId id="258" r:id="rId6"/>
    <p:sldId id="361" r:id="rId7"/>
    <p:sldId id="362" r:id="rId8"/>
    <p:sldId id="418" r:id="rId9"/>
    <p:sldId id="373" r:id="rId10"/>
    <p:sldId id="333" r:id="rId11"/>
    <p:sldId id="262" r:id="rId12"/>
    <p:sldId id="369" r:id="rId13"/>
    <p:sldId id="335" r:id="rId14"/>
    <p:sldId id="364" r:id="rId15"/>
    <p:sldId id="336" r:id="rId16"/>
    <p:sldId id="294" r:id="rId17"/>
    <p:sldId id="419" r:id="rId18"/>
    <p:sldId id="423" r:id="rId19"/>
    <p:sldId id="393" r:id="rId20"/>
    <p:sldId id="394" r:id="rId21"/>
    <p:sldId id="396" r:id="rId22"/>
    <p:sldId id="420" r:id="rId23"/>
    <p:sldId id="421" r:id="rId24"/>
    <p:sldId id="422" r:id="rId25"/>
    <p:sldId id="310" r:id="rId26"/>
    <p:sldId id="343" r:id="rId27"/>
    <p:sldId id="424" r:id="rId28"/>
    <p:sldId id="425" r:id="rId29"/>
    <p:sldId id="426" r:id="rId30"/>
    <p:sldId id="428" r:id="rId31"/>
    <p:sldId id="427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2" r:id="rId44"/>
    <p:sldId id="440" r:id="rId45"/>
    <p:sldId id="441" r:id="rId46"/>
    <p:sldId id="443" r:id="rId47"/>
    <p:sldId id="444" r:id="rId48"/>
    <p:sldId id="330" r:id="rId49"/>
    <p:sldId id="332" r:id="rId50"/>
  </p:sldIdLst>
  <p:sldSz cx="9144000" cy="6858000" type="screen4x3"/>
  <p:notesSz cx="6858000" cy="9144000"/>
  <p:custDataLst>
    <p:tags r:id="rId5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>
    <p:present/>
    <p:sldAll/>
    <p:penClr>
      <a:srgbClr val="FF0000"/>
    </p:penClr>
  </p:showPr>
  <p:clrMru>
    <a:srgbClr val="006600"/>
    <a:srgbClr val="003300"/>
    <a:srgbClr val="45E739"/>
    <a:srgbClr val="99FF66"/>
    <a:srgbClr val="CC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13" autoAdjust="0"/>
    <p:restoredTop sz="94660"/>
  </p:normalViewPr>
  <p:slideViewPr>
    <p:cSldViewPr>
      <p:cViewPr>
        <p:scale>
          <a:sx n="112" d="100"/>
          <a:sy n="112" d="100"/>
        </p:scale>
        <p:origin x="-159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7213" cy="7802721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812FF06-99DA-40DC-8277-66D78C1EFECB}" type="datetimeFigureOut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36538C0-F6D9-4B3B-A90B-91FE02111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6B9E853-72BA-40D9-8758-AE8277AB7030}" type="datetimeFigureOut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961CBA2-9A18-4569-8595-31480FD3D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075365-CAD6-47EA-8A23-D977BE245338}" type="slidenum">
              <a:rPr lang="ru-RU" smtClean="0">
                <a:latin typeface="Arial" pitchFamily="34" charset="0"/>
              </a:rPr>
              <a:pPr/>
              <a:t>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9E73E7-A88D-4E18-BDFA-BB76AC299C87}" type="slidenum">
              <a:rPr lang="ru-RU" smtClean="0">
                <a:latin typeface="Arial" pitchFamily="34" charset="0"/>
              </a:rPr>
              <a:pPr/>
              <a:t>42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49C972-D361-4C5B-94A4-8D609C2AEBC5}" type="slidenum">
              <a:rPr lang="ru-RU" smtClean="0">
                <a:latin typeface="Arial" pitchFamily="34" charset="0"/>
              </a:rPr>
              <a:pPr/>
              <a:t>44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19F9D3-B3B7-45B4-A037-FD43AF268232}" type="slidenum">
              <a:rPr lang="ru-RU" smtClean="0">
                <a:latin typeface="Arial" pitchFamily="34" charset="0"/>
              </a:rPr>
              <a:pPr/>
              <a:t>45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25D034-085E-4C32-B018-D3B2C0CD647A}" type="slidenum">
              <a:rPr lang="ru-RU" smtClean="0">
                <a:latin typeface="Arial" pitchFamily="34" charset="0"/>
              </a:rPr>
              <a:pPr/>
              <a:t>49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48D1E0-7FD6-4A03-AE8C-A1990FCDD2F8}" type="slidenum">
              <a:rPr lang="ru-RU" smtClean="0">
                <a:latin typeface="Arial" pitchFamily="34" charset="0"/>
              </a:rPr>
              <a:pPr/>
              <a:t>8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4CC976-5332-4F97-A0E6-3CD3EE84EDD1}" type="slidenum">
              <a:rPr lang="ru-RU" smtClean="0">
                <a:latin typeface="Arial" pitchFamily="34" charset="0"/>
              </a:rPr>
              <a:pPr/>
              <a:t>23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DEE5A7-9925-4571-8344-0DAE6FD34D4A}" type="slidenum">
              <a:rPr lang="ru-RU" smtClean="0">
                <a:latin typeface="Arial" pitchFamily="34" charset="0"/>
              </a:rPr>
              <a:pPr/>
              <a:t>24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1038"/>
            <a:ext cx="4564062" cy="3422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8372" name="Номер слайда 3"/>
          <p:cNvSpPr txBox="1">
            <a:spLocks noGrp="1"/>
          </p:cNvSpPr>
          <p:nvPr/>
        </p:nvSpPr>
        <p:spPr bwMode="auto">
          <a:xfrm>
            <a:off x="3884613" y="8647113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90" tIns="46293" rIns="92590" bIns="46293" anchor="b"/>
          <a:lstStyle/>
          <a:p>
            <a:pPr algn="r"/>
            <a:fld id="{42BD0F81-4C06-4684-B856-5BFD831F9D87}" type="slidenum">
              <a:rPr lang="ru-RU" altLang="ru-RU" sz="1200">
                <a:solidFill>
                  <a:srgbClr val="000000"/>
                </a:solidFill>
              </a:rPr>
              <a:pPr algn="r"/>
              <a:t>30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1038"/>
            <a:ext cx="4564062" cy="3422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9396" name="Номер слайда 3"/>
          <p:cNvSpPr txBox="1">
            <a:spLocks noGrp="1"/>
          </p:cNvSpPr>
          <p:nvPr/>
        </p:nvSpPr>
        <p:spPr bwMode="auto">
          <a:xfrm>
            <a:off x="3884613" y="8647113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90" tIns="46293" rIns="92590" bIns="46293" anchor="b"/>
          <a:lstStyle/>
          <a:p>
            <a:pPr algn="r"/>
            <a:fld id="{8E7D0220-47BA-4D1B-9320-9FE852404687}" type="slidenum">
              <a:rPr lang="ru-RU" altLang="ru-RU" sz="1200">
                <a:solidFill>
                  <a:srgbClr val="000000"/>
                </a:solidFill>
              </a:rPr>
              <a:pPr algn="r"/>
              <a:t>31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1038"/>
            <a:ext cx="4564062" cy="3422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pitchFamily="34" charset="0"/>
                <a:ea typeface="MS PGothic" pitchFamily="34" charset="-128"/>
              </a:rPr>
              <a:t> </a:t>
            </a:r>
          </a:p>
        </p:txBody>
      </p:sp>
      <p:sp>
        <p:nvSpPr>
          <p:cNvPr id="60420" name="Номер слайда 3"/>
          <p:cNvSpPr txBox="1">
            <a:spLocks noGrp="1"/>
          </p:cNvSpPr>
          <p:nvPr/>
        </p:nvSpPr>
        <p:spPr bwMode="auto">
          <a:xfrm>
            <a:off x="3884613" y="8647113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90" tIns="46293" rIns="92590" bIns="46293" anchor="b"/>
          <a:lstStyle/>
          <a:p>
            <a:pPr algn="r"/>
            <a:fld id="{8EAB7590-615B-4DC7-8315-C2C6766C6DEA}" type="slidenum">
              <a:rPr lang="ru-RU" altLang="ru-RU" sz="1200">
                <a:solidFill>
                  <a:srgbClr val="000000"/>
                </a:solidFill>
              </a:rPr>
              <a:pPr algn="r"/>
              <a:t>33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ea typeface="宋体" pitchFamily="2" charset="-122"/>
            </a:endParaRP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37C763-A94F-44DB-98E0-DDFDAB8E6854}" type="slidenum">
              <a:rPr lang="ru-RU" altLang="ru-RU" smtClean="0">
                <a:latin typeface="Calibri" pitchFamily="34" charset="0"/>
              </a:rPr>
              <a:pPr/>
              <a:t>38</a:t>
            </a:fld>
            <a:endParaRPr lang="ru-RU" altLang="ru-RU" smtClean="0">
              <a:latin typeface="Calibri" pitchFamily="34" charset="0"/>
            </a:endParaRPr>
          </a:p>
        </p:txBody>
      </p:sp>
      <p:sp>
        <p:nvSpPr>
          <p:cNvPr id="61445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宋体" pitchFamily="2" charset="-122"/>
            </a:endParaRP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9DC1C0-72E9-4EC0-A44F-AEB8488E5E2A}" type="slidenum">
              <a:rPr lang="ru-RU" smtClean="0">
                <a:latin typeface="Arial" pitchFamily="34" charset="0"/>
              </a:rPr>
              <a:pPr/>
              <a:t>41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012825"/>
          </a:xfrm>
        </p:spPr>
        <p:txBody>
          <a:bodyPr/>
          <a:lstStyle>
            <a:lvl1pPr algn="l">
              <a:defRPr/>
            </a:lvl1pPr>
          </a:lstStyle>
          <a:p>
            <a:endParaRPr lang="zh-CN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6400800" cy="76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zh-CN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92AE-59BB-4C0A-B833-DA73C2B1F83E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7C10A-3B16-43F9-AEB7-EA0F46DAC3EF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072FF-D632-402E-86AA-2635F624C341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30CFA-F247-42F7-9A0F-AD51214C7336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AFE1D-184B-4D21-A521-576209BCF6C6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FFB44-84CB-4636-B785-A3A2C93BC6CF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CD129-EFE8-4F26-8353-25BCEB1B8B94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C8FD-A61D-4CA6-9A68-94DE49C4BC0B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3F45-CF99-4203-8C16-E859C3290DFE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252AC-D653-46B4-A4D0-F5C6913E4960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BFC85-18BD-4E94-9AAC-7FC309C9532F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ru-RU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宋体" charset="-122"/>
              </a:defRPr>
            </a:lvl1pPr>
          </a:lstStyle>
          <a:p>
            <a:pPr>
              <a:defRPr/>
            </a:pPr>
            <a:fld id="{A3D5910E-AA30-4E00-96A6-EF32395B4291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Hei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Hei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Hei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Hei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Hei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黑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黑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黑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黑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Hei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Hei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Hei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Hei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Hei" pitchFamily="49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70291362/9db18ed28bd6c0256461e303941d7e7a/" TargetMode="External"/><Relationship Id="rId2" Type="http://schemas.openxmlformats.org/officeDocument/2006/relationships/hyperlink" Target="http://www.garant.ru/news/1330046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9.jpeg"/><Relationship Id="rId3" Type="http://schemas.openxmlformats.org/officeDocument/2006/relationships/image" Target="../media/image75.png"/><Relationship Id="rId7" Type="http://schemas.openxmlformats.org/officeDocument/2006/relationships/image" Target="../media/image84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1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r1.nubex.ru/s11617-d45/f3093_70/%D0%9A%D0%92%D0%9D-%D0%B8%D0%B3%D1%80%D0%B0%20-%D0%91%D0%B5%D0%B7%D0%BE%D0%BF%D0%B0%D1%81%D0%BD%D1%8B%D0%B5%20%D0%B4%D0%BE%D1%80%D0%BE%D0%B3%D0%B8.pdf" TargetMode="External"/><Relationship Id="rId7" Type="http://schemas.openxmlformats.org/officeDocument/2006/relationships/hyperlink" Target="https://r1.nubex.ru/s11617-d45/f3302_61/%D0%A0%D0%B8%D0%BC%20%D0%B8%20%D0%B5%D0%B3%D0%BE%20%D1%81%D0%BE%D1%81%D0%B5%D0%B4%D0%B8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1.nubex.ru/s11617-d45/f3254_32/%D0%97%D0%B0%D0%B4%D0%B0%D0%BD%D0%B8%D1%8F%20%D0%B4%D0%BB%D1%8F%20%D1%88%D0%BA%D0%BE%D0%BB%D1%8C%D0%BD%D0%BE%D0%B3%D0%BE%20%D1%8D%D1%82%D0%B0%D0%BF%D0%B0%20%D0%BE%D0%BB%D0%B8%D0%BC%D0%BF%D0%B8%D0%B0%D0%B4%D1%8B%20%D1%88%D0%BA%D0%BE%D0%BB%D1%8C%D0%BD%D0%B8%D0%BA%D0%BE%D0%B2%20%D0%BF%D0%BE%20%D1%84%D0%B8%D0%B7%D0%B8%D1%87%D0%B5%D1%81%D0%BA%D0%BE%D0%B9%20%D0%BA%D1%83%D0%BB%D1%8C%D1%82%D1%83%D1%80%D0%B5%20%D0%B4%D0%BB%D1%8F%209%20%D0%BA%D0%BB%D0%B0%D1%81%D1%81%D0%B0.docx" TargetMode="External"/><Relationship Id="rId5" Type="http://schemas.openxmlformats.org/officeDocument/2006/relationships/hyperlink" Target="https://r1.nubex.ru/s11617-d45/f3253_71/%D0%9C%D0%B0%D1%81%D1%82%D0%B5%D1%80-%D0%BA%D0%BB%D0%B0%D1%81%D1%81%20%D0%BF%D0%BE%20%D1%84%D0%B8%D0%B7%D0%B8%D1%87%D0%B5%D1%81%D0%BA%D0%BE%D0%B9%20%D0%BA%D1%83%D0%BB%D1%8C%D1%82%D1%83%D1%80%D0%B5.pptx" TargetMode="External"/><Relationship Id="rId4" Type="http://schemas.openxmlformats.org/officeDocument/2006/relationships/hyperlink" Target="https://r1.nubex.ru/s11617-d45/f3120_c8/%D0%98%D1%81%D1%81%D0%BB%D0%B5%D0%B4%D0%BE%D0%B2%D0%B0%D1%82%D0%B5%D0%BB%D1%8C%D1%81%D0%BA%D0%B8%D0%B9%20%D0%BF%D1%80%D0%BE%D0%B5%D0%BA%D1%82%20%D0%9F%D0%BE%D1%85%D1%80%D1%83%D1%81%D1%82%D0%B8,%20%D0%BD%D0%BE%20%D0%BF%D0%BE%D1%82%D0%BE%D0%BC%20%D0%BD%D0%B5%20%D0%B3%D1%80%D1%83%D1%81%D1%82%D0%B8!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2276475"/>
            <a:ext cx="7853362" cy="4105275"/>
          </a:xfrm>
        </p:spPr>
        <p:txBody>
          <a:bodyPr/>
          <a:lstStyle/>
          <a:p>
            <a:pPr algn="ctr"/>
            <a:endParaRPr lang="ru-RU" sz="28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91680" y="0"/>
            <a:ext cx="6766520" cy="141277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77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ПУБЛИЧНЫЙ ДОКЛАД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о состоянии и развитии муниципальной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системы образования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Жарковского муниципального округа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2023-2024 учебный год</a:t>
            </a:r>
            <a:endParaRPr lang="ru-RU" sz="2800" b="1" dirty="0"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4675"/>
            <a:ext cx="1835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http://smgrf.ru/wp-content/uploads/2015/12/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3463"/>
            <a:ext cx="183515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" descr="http://www.voronezhgid.ru/image/1370603409_5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1844675"/>
            <a:ext cx="18351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AutoShape 6" descr="https://re-port.ru/uploads/content/10457622144e44e41f976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0" name="AutoShape 8" descr="https://re-port.ru/uploads/content/10457622144e44e41f976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1" name="AutoShape 10" descr="https://re-port.ru/uploads/content/10457622144e44e41f976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82" name="Picture 12" descr="http://4.bp.blogspot.com/_1KYH5Q4zZ1A/TOaQHk15BHI/AAAAAAAAAH8/9ZFAsnXoPF8/s1600/PHOT30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850" y="3644900"/>
            <a:ext cx="18351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6" descr="http://tverlife.ru/upload/iblock/41e/41ea069c61c1b8ab68c53c3a6d75e0c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13325"/>
            <a:ext cx="183515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8" descr="http://photos.wikimapia.org/p/00/03/11/64/76_bi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08850" y="5157788"/>
            <a:ext cx="18351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485900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14" descr="karta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81200" y="1447800"/>
            <a:ext cx="51054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41325" y="409575"/>
            <a:ext cx="8362950" cy="925513"/>
          </a:xfrm>
        </p:spPr>
        <p:txBody>
          <a:bodyPr/>
          <a:lstStyle/>
          <a:p>
            <a:r>
              <a:rPr lang="ru-RU" altLang="ru-RU" smtClean="0"/>
              <a:t>        </a:t>
            </a:r>
            <a:r>
              <a:rPr lang="ru-RU" altLang="ru-RU" sz="2600" b="1" smtClean="0">
                <a:latin typeface="Times New Roman" pitchFamily="18" charset="0"/>
                <a:cs typeface="Times New Roman" pitchFamily="18" charset="0"/>
              </a:rPr>
              <a:t>Дошкольное образование </a:t>
            </a: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3492500" y="1916113"/>
            <a:ext cx="55070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12292" name="Прямоугольник 8"/>
          <p:cNvSpPr>
            <a:spLocks noChangeArrowheads="1"/>
          </p:cNvSpPr>
          <p:nvPr/>
        </p:nvSpPr>
        <p:spPr bwMode="auto">
          <a:xfrm>
            <a:off x="323850" y="1731963"/>
            <a:ext cx="82883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u="sng">
                <a:solidFill>
                  <a:srgbClr val="003300"/>
                </a:solidFill>
                <a:latin typeface="Times New Roman" pitchFamily="18" charset="0"/>
              </a:rPr>
              <a:t>2023-2024 учебный год</a:t>
            </a:r>
            <a:r>
              <a:rPr lang="ru-RU" altLang="ru-RU" b="1">
                <a:solidFill>
                  <a:srgbClr val="003300"/>
                </a:solidFill>
                <a:latin typeface="Times New Roman" pitchFamily="18" charset="0"/>
              </a:rPr>
              <a:t>:</a:t>
            </a:r>
          </a:p>
          <a:p>
            <a:r>
              <a:rPr lang="ru-RU" altLang="ru-RU" b="1">
                <a:solidFill>
                  <a:srgbClr val="003300"/>
                </a:solidFill>
                <a:latin typeface="Times New Roman" pitchFamily="18" charset="0"/>
              </a:rPr>
              <a:t>МДОУ «Солнышко»  – 75 детей </a:t>
            </a:r>
          </a:p>
          <a:p>
            <a:r>
              <a:rPr lang="ru-RU" altLang="ru-RU" b="1">
                <a:solidFill>
                  <a:srgbClr val="003300"/>
                </a:solidFill>
                <a:latin typeface="Times New Roman" pitchFamily="18" charset="0"/>
              </a:rPr>
              <a:t>Дошкольные группы:</a:t>
            </a:r>
          </a:p>
          <a:p>
            <a:r>
              <a:rPr lang="ru-RU" altLang="ru-RU" b="1">
                <a:solidFill>
                  <a:srgbClr val="003300"/>
                </a:solidFill>
                <a:latin typeface="Times New Roman" pitchFamily="18" charset="0"/>
              </a:rPr>
              <a:t>МОУ «Королевщинская СОШ» – 9 детей</a:t>
            </a:r>
          </a:p>
          <a:p>
            <a:r>
              <a:rPr lang="ru-RU" altLang="ru-RU" b="1">
                <a:solidFill>
                  <a:srgbClr val="003300"/>
                </a:solidFill>
                <a:latin typeface="Times New Roman" pitchFamily="18" charset="0"/>
              </a:rPr>
              <a:t>МОУ «Щучейская ООШ» – 4 детей</a:t>
            </a:r>
          </a:p>
          <a:p>
            <a:endParaRPr lang="ru-RU" altLang="ru-RU" b="1">
              <a:solidFill>
                <a:srgbClr val="003300"/>
              </a:solidFill>
              <a:latin typeface="Times New Roman" pitchFamily="18" charset="0"/>
            </a:endParaRPr>
          </a:p>
          <a:p>
            <a:r>
              <a:rPr lang="ru-RU" altLang="ru-RU" b="1">
                <a:solidFill>
                  <a:srgbClr val="003300"/>
                </a:solidFill>
                <a:latin typeface="Times New Roman" pitchFamily="18" charset="0"/>
              </a:rPr>
              <a:t>Всего 88 воспитанников, </a:t>
            </a:r>
            <a:r>
              <a:rPr lang="ru-RU" altLang="ru-RU" b="1">
                <a:latin typeface="Times New Roman" pitchFamily="18" charset="0"/>
              </a:rPr>
              <a:t>из них 21 выпускников </a:t>
            </a:r>
          </a:p>
          <a:p>
            <a:endParaRPr lang="ru-RU" altLang="ru-RU" b="1">
              <a:latin typeface="Times New Roman" pitchFamily="18" charset="0"/>
            </a:endParaRPr>
          </a:p>
          <a:p>
            <a:endParaRPr lang="ru-RU" altLang="ru-RU" b="1">
              <a:solidFill>
                <a:srgbClr val="002060"/>
              </a:solidFill>
              <a:latin typeface="Times New Roman" pitchFamily="18" charset="0"/>
            </a:endParaRPr>
          </a:p>
          <a:p>
            <a:endParaRPr lang="ru-RU" altLang="ru-RU"/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Номер слайда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>
              <a:ea typeface="宋体" pitchFamily="2" charset="-122"/>
            </a:endParaRPr>
          </a:p>
        </p:txBody>
      </p:sp>
      <p:pic>
        <p:nvPicPr>
          <p:cNvPr id="12295" name="Picture 15" descr="C:\Users\1\Desktop\Августовская конференция2024\фото\npXbb69A1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371600"/>
            <a:ext cx="312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0" descr="C:\Users\Пользователь\Desktop\фото к конференции\фото  к конференции 2022\IMG_20220529_1105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1148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1" descr="C:\Users\Пользователь\Downloads\photo1662978532-1-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4724400"/>
            <a:ext cx="259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9" descr="C:\Users\1\Desktop\Августовская конференция2024\фото\a35Q2sTSJtU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4876800" y="4724400"/>
            <a:ext cx="2740025" cy="1981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8313" y="765175"/>
            <a:ext cx="8523287" cy="5846763"/>
          </a:xfrm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образование </a:t>
            </a:r>
          </a:p>
          <a:p>
            <a:pPr algn="just">
              <a:buFontTx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Охват начальным, основным, полным (средним) образованием            </a:t>
            </a:r>
          </a:p>
          <a:p>
            <a:pPr>
              <a:buFontTx/>
              <a:buNone/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составляет 100%.</a:t>
            </a:r>
          </a:p>
          <a:p>
            <a:pPr>
              <a:buFontTx/>
              <a:buNone/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Наполняемость классов: </a:t>
            </a:r>
          </a:p>
          <a:p>
            <a:pPr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МОУ «Жарковская СОШ №1»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17,2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Королевщинская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СОШ» – 3,6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МОУ «Щучейская ООШ»  - 3,2</a:t>
            </a:r>
          </a:p>
          <a:p>
            <a:pPr algn="ctr">
              <a:buFontTx/>
              <a:buNone/>
              <a:defRPr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  <a:defRPr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3316" name="Прямоугольник 10"/>
          <p:cNvSpPr>
            <a:spLocks noChangeArrowheads="1"/>
          </p:cNvSpPr>
          <p:nvPr/>
        </p:nvSpPr>
        <p:spPr bwMode="auto">
          <a:xfrm>
            <a:off x="762000" y="3324225"/>
            <a:ext cx="358140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15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Доля выпускников 9 классов, продолживших обучение в 10 классе - 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55%</a:t>
            </a:r>
            <a:r>
              <a:rPr lang="ru-RU" altLang="ru-RU" sz="1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>
                <a:latin typeface="Times New Roman" pitchFamily="18" charset="0"/>
                <a:cs typeface="Times New Roman" pitchFamily="18" charset="0"/>
              </a:rPr>
              <a:t>(30 чел)</a:t>
            </a:r>
          </a:p>
          <a:p>
            <a:pPr algn="just"/>
            <a:r>
              <a:rPr lang="ru-RU" altLang="ru-RU" sz="15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ru-RU" altLang="ru-RU" sz="15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Обучающихся в муниципальных общеобразовательных организациях, занимающихся во вторую смену  - </a:t>
            </a:r>
            <a:r>
              <a:rPr lang="ru-RU" altLang="ru-RU" sz="15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НЕТ.</a:t>
            </a:r>
          </a:p>
          <a:p>
            <a:pPr algn="just"/>
            <a:r>
              <a:rPr lang="ru-RU" altLang="ru-RU" sz="15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Детей с ОВЗ , </a:t>
            </a:r>
            <a:r>
              <a:rPr lang="ru-RU" altLang="ru-RU" sz="1500">
                <a:latin typeface="Times New Roman" pitchFamily="18" charset="0"/>
                <a:cs typeface="Times New Roman" pitchFamily="18" charset="0"/>
              </a:rPr>
              <a:t>детей-инвалидов - 12</a:t>
            </a:r>
            <a:endParaRPr lang="ru-RU" alt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Номер слайда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320C7F-7EE3-4429-8CD5-B67A28C6B2B3}" type="slidenum">
              <a:rPr lang="zh-CN" altLang="en-US" smtClean="0">
                <a:ea typeface="宋体" pitchFamily="2" charset="-122"/>
              </a:rPr>
              <a:pPr/>
              <a:t>11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13319" name="Содержимое 7" descr="3rcy_SxdTeY 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676400"/>
            <a:ext cx="3744913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11" descr="DSC_917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886200"/>
            <a:ext cx="37338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Всероссийская</a:t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latin typeface="Times New Roman" pitchFamily="18" charset="0"/>
                <a:cs typeface="Times New Roman" pitchFamily="18" charset="0"/>
              </a:rPr>
              <a:t> олимпиада школьников</a:t>
            </a:r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19812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В 2023-2024 учебном году в муниципальном этапе  олимпиады  участвовали   73 обучающихся из 3-х ОО Жарковского муниципального округа </a:t>
            </a:r>
          </a:p>
          <a:p>
            <a:pPr algn="just">
              <a:buFontTx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Из них 11 победителей и  26 призеров, что составляет 50 % от общего количества принимающих участие. </a:t>
            </a:r>
          </a:p>
          <a:p>
            <a:pPr algn="just">
              <a:buFontTx/>
              <a:buNone/>
            </a:pPr>
            <a:endParaRPr lang="ru-RU" sz="1600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C:\Users\Пользователь\Downloads\iE9ZBSboh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8956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Выпускники 9 классов</a:t>
            </a:r>
            <a:endParaRPr lang="ru-RU" b="1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382000" cy="2286000"/>
        </p:xfrm>
        <a:graphic>
          <a:graphicData uri="http://schemas.openxmlformats.org/drawingml/2006/table">
            <a:tbl>
              <a:tblPr/>
              <a:tblGrid>
                <a:gridCol w="698491"/>
                <a:gridCol w="4889435"/>
                <a:gridCol w="2793963"/>
              </a:tblGrid>
              <a:tr h="4249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                                               ОО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Кол-во выпускников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83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МОУ  «Жарковская средняя общеобразовательная школа №1»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05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МОУ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Королевщинская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средняя общеобразовательная школа»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83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МОУ «Щучейская основная общеобразовательная школа»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8372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                                          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Итого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55</a:t>
                      </a:r>
                    </a:p>
                  </a:txBody>
                  <a:tcPr marL="34925" marR="34925" marT="34924" marB="349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53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>
              <a:ea typeface="宋体" pitchFamily="2" charset="-122"/>
            </a:endParaRPr>
          </a:p>
        </p:txBody>
      </p:sp>
      <p:pic>
        <p:nvPicPr>
          <p:cNvPr id="153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1" descr="C:\Users\1\Desktop\Августовская конференция2024\фото\SSm_VMyqF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62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Содержимое 7" descr="tWspYRwHME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84625"/>
            <a:ext cx="3962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ОГЭ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57200" y="2286000"/>
          <a:ext cx="8370888" cy="2493963"/>
        </p:xfrm>
        <a:graphic>
          <a:graphicData uri="http://schemas.openxmlformats.org/drawingml/2006/table">
            <a:tbl>
              <a:tblPr/>
              <a:tblGrid>
                <a:gridCol w="2789190"/>
                <a:gridCol w="2790792"/>
                <a:gridCol w="2790792"/>
              </a:tblGrid>
              <a:tr h="414338">
                <a:tc rowSpan="2">
                  <a:txBody>
                    <a:bodyPr/>
                    <a:lstStyle/>
                    <a:p>
                      <a:pPr marL="603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Предметы по выбору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Количество обучающихся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География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Обществознание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Физика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Химия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Литература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Информатика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Выпускники 11 классов</a:t>
            </a:r>
            <a:endParaRPr lang="ru-RU" b="1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1611313"/>
        </p:xfrm>
        <a:graphic>
          <a:graphicData uri="http://schemas.openxmlformats.org/drawingml/2006/table">
            <a:tbl>
              <a:tblPr/>
              <a:tblGrid>
                <a:gridCol w="685800"/>
                <a:gridCol w="4800600"/>
                <a:gridCol w="2743200"/>
              </a:tblGrid>
              <a:tr h="3715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                                               ОО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Кол-во выпускников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5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МОУ  «Жарковская средняя общеобразовательная школа №1»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96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МОУ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Королевщинская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средняя общеобразовательная школа»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535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                                          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Итого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34925" marR="34925" marT="34931" marB="349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174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476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57200" y="3529013"/>
          <a:ext cx="8229600" cy="2511425"/>
        </p:xfrm>
        <a:graphic>
          <a:graphicData uri="http://schemas.openxmlformats.org/drawingml/2006/table">
            <a:tbl>
              <a:tblPr/>
              <a:tblGrid>
                <a:gridCol w="2743673"/>
                <a:gridCol w="2743673"/>
                <a:gridCol w="2742038"/>
              </a:tblGrid>
              <a:tr h="47625">
                <a:tc rowSpan="2">
                  <a:txBody>
                    <a:bodyPr/>
                    <a:lstStyle/>
                    <a:p>
                      <a:pPr marL="603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Предметы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Количество обучающихся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Русский язык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9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Математика (профильный уровень)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Математика (базовый уровень)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19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Физика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54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Химия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</a:p>
        </p:txBody>
      </p:sp>
      <p:sp>
        <p:nvSpPr>
          <p:cNvPr id="18435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077200" cy="4525963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</a:p>
          <a:p>
            <a:pPr marL="0" indent="0">
              <a:buFontTx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ВУЗы – 10 (82%)</a:t>
            </a:r>
          </a:p>
          <a:p>
            <a:pPr marL="0" indent="0">
              <a:buFontTx/>
              <a:buNone/>
              <a:defRPr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ССУЗы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–8 (18%)</a:t>
            </a:r>
          </a:p>
          <a:p>
            <a:pPr marL="0" indent="0">
              <a:buFontTx/>
              <a:buNone/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класс</a:t>
            </a:r>
          </a:p>
          <a:p>
            <a:pPr marL="0" indent="0">
              <a:buFontTx/>
              <a:buNone/>
              <a:defRPr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ССУЗы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24 (54%)</a:t>
            </a:r>
          </a:p>
          <a:p>
            <a:pPr marL="0" indent="0">
              <a:buFontTx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 –31 (46%) 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7" descr="вып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2192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8" descr="выпускной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8100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0" y="228600"/>
            <a:ext cx="82296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914400"/>
            <a:ext cx="6781800" cy="2971800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None/>
              <a:defRPr/>
            </a:pPr>
            <a:r>
              <a:rPr lang="ru-RU" sz="6400" dirty="0" smtClean="0">
                <a:latin typeface="Times New Roman" panose="02020603050405020304" pitchFamily="18" charset="0"/>
                <a:cs typeface="Times New Roman" pitchFamily="18" charset="0"/>
              </a:rPr>
              <a:t>        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2 организации дополнительного образования:</a:t>
            </a:r>
          </a:p>
          <a:p>
            <a:pPr>
              <a:buFontTx/>
              <a:buNone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МОУДО «Жарковский Дом детского творчества»</a:t>
            </a:r>
          </a:p>
          <a:p>
            <a:pPr>
              <a:buFontTx/>
              <a:buNone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МУДО «Спортивная школа»</a:t>
            </a:r>
          </a:p>
          <a:p>
            <a:pPr>
              <a:buFontTx/>
              <a:buNone/>
              <a:defRPr/>
            </a:pPr>
            <a:r>
              <a:rPr lang="ru-RU" sz="6400" b="1" u="sng" dirty="0" smtClean="0">
                <a:latin typeface="Times New Roman" pitchFamily="18" charset="0"/>
                <a:cs typeface="Times New Roman" pitchFamily="18" charset="0"/>
              </a:rPr>
              <a:t>НАПРАВЛЕНИЯ:</a:t>
            </a:r>
          </a:p>
          <a:p>
            <a:pPr>
              <a:defRPr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Туристско-краеведческое</a:t>
            </a:r>
          </a:p>
          <a:p>
            <a:pPr>
              <a:defRPr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Научно-техническое</a:t>
            </a:r>
          </a:p>
          <a:p>
            <a:pPr>
              <a:defRPr/>
            </a:pPr>
            <a:r>
              <a:rPr lang="ru-RU" sz="6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</a:t>
            </a:r>
            <a:endParaRPr lang="ru-RU" sz="6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Социально-педагогическое</a:t>
            </a:r>
          </a:p>
          <a:p>
            <a:pPr>
              <a:defRPr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</a:t>
            </a:r>
          </a:p>
          <a:p>
            <a:pPr>
              <a:defRPr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Физкультурно-спортивное</a:t>
            </a:r>
          </a:p>
          <a:p>
            <a:pPr>
              <a:buFontTx/>
              <a:buNone/>
              <a:defRPr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5-18 лет, получивших услуги по дополнительному образованию, составляет  73%</a:t>
            </a:r>
          </a:p>
          <a:p>
            <a:pPr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8162D4-597F-4954-8098-81A4E662D560}" type="slidenum">
              <a:rPr lang="zh-CN" altLang="en-US" smtClean="0">
                <a:ea typeface="宋体" pitchFamily="2" charset="-122"/>
              </a:rPr>
              <a:pPr/>
              <a:t>17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3" descr="C:\Users\1\Desktop\Августовская конференция2024\фото\hCW-y-boh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4876800"/>
            <a:ext cx="28479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4" descr="C:\Users\1\Desktop\Августовская конференция2024\фото\ZL5_Znj-B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349750"/>
            <a:ext cx="24384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C:\Users\1\Desktop\Августовская конференция2024\фото\5M-WMOfORt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5363" y="4038600"/>
            <a:ext cx="26781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7" descr="C:\Users\1\Desktop\Августовская конференция2024\фото\WhatsApp_Image_2023-08-11_at_11_39_22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5210175"/>
            <a:ext cx="25146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6DFF84-A1D5-46B3-A0E7-1BC517F5EFF7}" type="slidenum">
              <a:rPr lang="zh-CN" altLang="en-US" smtClean="0">
                <a:ea typeface="宋体" pitchFamily="2" charset="-122"/>
              </a:rPr>
              <a:pPr/>
              <a:t>18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14"/>
          <p:cNvSpPr>
            <a:spLocks noChangeArrowheads="1"/>
          </p:cNvSpPr>
          <p:nvPr/>
        </p:nvSpPr>
        <p:spPr bwMode="auto">
          <a:xfrm>
            <a:off x="2590800" y="304800"/>
            <a:ext cx="65532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ПРОФЕССОНАЛЬНОЕ ОБУЧЕНИЕ</a:t>
            </a:r>
          </a:p>
          <a:p>
            <a:endParaRPr lang="ru-RU"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 1 сентября 2023 года в школах России реализуется курс профориентационных занятий «Россия — мои горизонты». В рамках неурочной деятельности школьникам рассказывают о важности труда в жизни человека, о достижениях в области науки и технологий, современном рынке труда, перспективных профессиях и специальностях.</a:t>
            </a:r>
          </a:p>
          <a:p>
            <a:pPr algn="just"/>
            <a:r>
              <a:rPr lang="ru-RU" sz="14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МОУ «Жарковская СОШ №1» предоставляет услуги по программам профессионального обучения водителей транспортных средств категорий М, А1, А, В, С, С (несовершеннолетние). В МОУ «Королевщинская СОШ» имеется лицензия на преподавание курса по профессии «Тракторист».</a:t>
            </a:r>
          </a:p>
        </p:txBody>
      </p:sp>
      <p:pic>
        <p:nvPicPr>
          <p:cNvPr id="20485" name="Picture 16" descr="C:\Users\1\Desktop\Августовская конференция2024\фото\IMG-2024070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1910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7" descr="C:\Users\1\Desktop\Августовская конференция2024\фото\IMG-20240705-WA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981200"/>
            <a:ext cx="2362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4865688" cy="457200"/>
          </a:xfrm>
        </p:spPr>
        <p:txBody>
          <a:bodyPr/>
          <a:lstStyle/>
          <a:p>
            <a:r>
              <a:rPr lang="ru-RU" altLang="ru-RU" sz="29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Подвоз обучающихся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343400" y="914400"/>
            <a:ext cx="4800600" cy="28194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sz="160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1600" smtClean="0">
                <a:latin typeface="Times New Roman" pitchFamily="18" charset="0"/>
                <a:cs typeface="Times New Roman" pitchFamily="18" charset="0"/>
              </a:rPr>
              <a:t> Организованным подвозом   в Жарковском муниципальном округе было охвачено   60  обучающихся, проживающих в сельской местности к месту обучения  и обратно.     Осуществляет  подвоз  МОУ «Жарковская СОШ №1». Школьные автобусы оснащены ремнями безопасности, системой ГЛОНАСС,  тахографами, проблесковыми маячками. Общая протяженность по 7 маршрутам составила 506,2 км.</a:t>
            </a:r>
          </a:p>
          <a:p>
            <a:pPr algn="just">
              <a:buFontTx/>
              <a:buNone/>
            </a:pPr>
            <a:endParaRPr lang="ru-RU" altLang="ru-RU" sz="140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6" descr="C:\Users\Елена\Desktop\загруженное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3810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753714" y="3103647"/>
            <a:ext cx="16680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.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Жарковский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31232" y="3352802"/>
            <a:ext cx="155299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.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новоселки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93132" y="3699072"/>
            <a:ext cx="11432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.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Щучье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2258" y="1600248"/>
            <a:ext cx="16411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. </a:t>
            </a:r>
            <a:r>
              <a:rPr lang="ru-RU" sz="1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Зеленьково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1143000" y="3814763"/>
            <a:ext cx="1828800" cy="212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438400" y="3814763"/>
            <a:ext cx="533400" cy="528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295486" y="3597557"/>
            <a:ext cx="63831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45км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33526" y="3952967"/>
            <a:ext cx="63831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20км</a:t>
            </a:r>
          </a:p>
        </p:txBody>
      </p:sp>
      <p:sp>
        <p:nvSpPr>
          <p:cNvPr id="21517" name="Номер слайда 1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261DD51-1F34-487F-BE33-C7D604B1A19E}" type="slidenum">
              <a:rPr lang="zh-CN" altLang="en-US" smtClean="0">
                <a:ea typeface="宋体" pitchFamily="2" charset="-122"/>
              </a:rPr>
              <a:pPr/>
              <a:t>19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21518" name="Picture 16" descr="C:\Users\Пользователь\Downloads\ui-5be1bdab8ff919.1414503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9624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716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775" y="2781300"/>
            <a:ext cx="8426450" cy="3095625"/>
          </a:xfrm>
        </p:spPr>
        <p:txBody>
          <a:bodyPr/>
          <a:lstStyle/>
          <a:p>
            <a:endParaRPr lang="ru-RU" sz="1100" b="1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110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3568" y="-243408"/>
            <a:ext cx="7772400" cy="764704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3635375" y="166688"/>
            <a:ext cx="21748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100" b="1"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0"/>
            <a:ext cx="9144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  Цель настоящего Доклада – представить общественности информацию о состоянии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муниципальной системы образования,  дать  оценку выполнения поставленных задач и определить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основные векторы развития на ближайшую перспективу.  Практика публичной отчетности – еще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один шаг для организации диалога и эффективного взаимодействия всех участников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образовательного процесса. В современных условиях система образования становится одним из                             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важнейших факторов, обеспечивающих экономический рост, социальную стабильность, развитие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институтов гражданского общества. Уровень  образованности населения, развитость образовательной инфраструктуры является обязательным условием развития       общества и экономики.</a:t>
            </a:r>
          </a:p>
          <a:p>
            <a:pPr algn="just"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  Настоящий доклад адресован работникам образовательных организаций, органам представительной и исполнительной власти, общественным организациям, Управляющим Советам МОО, родительскому активу и другим заинтересованным лицам.</a:t>
            </a:r>
          </a:p>
          <a:p>
            <a:pPr algn="just"/>
            <a:endParaRPr lang="ru-RU" sz="1400" b="1" u="sng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>
                <a:latin typeface="Times New Roman" pitchFamily="18" charset="0"/>
                <a:cs typeface="Times New Roman" pitchFamily="18" charset="0"/>
              </a:rPr>
              <a:t>Общая социально-экономическая характеристика округа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Жарковский  муниципальный округ  расположен на  юго-западе  Тверской  области,  имеет  границы  с  Западнодвинским,  Нелидовским  и  Бельским  муниципальными округами  Тверской  области,  с  Духовщинским  районом  Смоленской  области.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Расстояние  до  областного  центра  г. Тверь – 340 км.  Поселок Жарковский  находится  в  150 км. от  областного  центра  Смоленской  области – г. Смоленска,  от    г. Москва  удален   на  460 км.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Жарковский  муниципальный округ  включает  в  себя  пгт. Жарковский,  пос. Кривая  и  Барсуки,       пос. Новосёлки,  пос. Кривая Лука,  3  сельских  поселения  со  100  населёнными  пунктами.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 Территория  района  составляет  1625  кв.км.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      Численность  населения  по  состоянию  на  01.01.2024 г. –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3 931</a:t>
            </a:r>
            <a:r>
              <a:rPr lang="ru-RU" altLang="ru-RU" sz="1400" b="1"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 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человек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76200"/>
            <a:ext cx="1216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Питание школьников</a:t>
            </a:r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838200" y="1524000"/>
            <a:ext cx="8001000" cy="30480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     С 1 сентября 2021 года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  <a:hlinkClick r:id="rId2"/>
              </a:rPr>
              <a:t>вступила в силу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 поправка к </a:t>
            </a:r>
            <a:r>
              <a:rPr lang="ru-RU" sz="1600" smtClean="0">
                <a:latin typeface="Times New Roman" pitchFamily="18" charset="0"/>
                <a:cs typeface="Times New Roman" pitchFamily="18" charset="0"/>
                <a:hlinkClick r:id="rId3"/>
              </a:rPr>
              <a:t>ст. 37 Закона об образовании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 об обеспечении учащихся начальной школы (с 1 по 4 класс) не менее одного раза в день бесплатным горячим питанием. Такая мера  реализована за счет бюджетов федерального, регионального и местного уровней (90% федеральный и областной бюджет, 10% - местный бюджет) </a:t>
            </a:r>
          </a:p>
          <a:p>
            <a:pPr algn="just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130 обучающихся начальных классов получали  бесплатное горячее питание на сумму 72,00 рубля.</a:t>
            </a:r>
          </a:p>
          <a:p>
            <a:pPr algn="just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В  муниципальных общеобразовательных организациях  дети из числа детей-сирот, дети, оставшиеся без попечения родителей, дети с ограниченными возможностями здоровья, дети из остронуждающихся семей, дети, посещающие группу продленного дня также получают дополнительное горячее питание на сумму 70,38 рублей. </a:t>
            </a:r>
          </a:p>
          <a:p>
            <a:pPr algn="just">
              <a:buFontTx/>
              <a:buNone/>
            </a:pPr>
            <a:endParaRPr lang="ru-RU" sz="16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None/>
            </a:pPr>
            <a:endParaRPr lang="ru-RU" sz="16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2" descr="C:\Users\Пользователь\Desktop\РАБОТА 2\Питание\Фото питание\IMG_20200928_163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4648200"/>
            <a:ext cx="32004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C:\Users\Пользователь\Desktop\РАБОТА 2\Питание\Фото питание\SAM_21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6482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954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5181600" cy="11430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Подготовка к НУГ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457200" y="1828800"/>
            <a:ext cx="5715000" cy="1295400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Пополнение учебного фонда  учебников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Подготовка к отопительному сезону</a:t>
            </a:r>
            <a:endParaRPr lang="ru-RU" sz="1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Подготовка зданий, помещений, оборудования </a:t>
            </a:r>
            <a:endParaRPr lang="ru-RU" sz="1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4744CA-78F0-4B60-AC8F-C5C2EE7172C3}" type="slidenum">
              <a:rPr lang="zh-CN" altLang="en-US" smtClean="0">
                <a:ea typeface="宋体" pitchFamily="2" charset="-122"/>
              </a:rPr>
              <a:pPr/>
              <a:t>21</a:t>
            </a:fld>
            <a:endParaRPr lang="en-US" smtClean="0">
              <a:ea typeface="宋体" pitchFamily="2" charset="-122"/>
            </a:endParaRPr>
          </a:p>
        </p:txBody>
      </p:sp>
      <p:sp>
        <p:nvSpPr>
          <p:cNvPr id="23557" name="Прямоугольник 7"/>
          <p:cNvSpPr>
            <a:spLocks noChangeArrowheads="1"/>
          </p:cNvSpPr>
          <p:nvPr/>
        </p:nvSpPr>
        <p:spPr bwMode="auto">
          <a:xfrm>
            <a:off x="2286000" y="3581400"/>
            <a:ext cx="3276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Обеспечение школьной формой  детей из многодетных семей с 1 по 11 классы</a:t>
            </a:r>
          </a:p>
        </p:txBody>
      </p:sp>
      <p:pic>
        <p:nvPicPr>
          <p:cNvPr id="23558" name="Picture 9" descr="C:\Users\Пользователь\Downloads\IMG-20230825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4495800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C:\Users\Пользователь\Downloads\IMG-20230825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81400"/>
            <a:ext cx="1905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716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8" descr="C:\Users\1\Desktop\Августовская конференция2024\фото\IMG_20240806_1235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219200"/>
            <a:ext cx="24384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304800" y="228600"/>
            <a:ext cx="84582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Конкурс педагогического мастерства </a:t>
            </a:r>
          </a:p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«Педагог года — 2024»</a:t>
            </a:r>
          </a:p>
          <a:p>
            <a:pPr algn="ctr"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84138" indent="90488" algn="just">
              <a:tabLst>
                <a:tab pos="84138" algn="l"/>
                <a:tab pos="87313" algn="l"/>
              </a:tabLst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84138" indent="90488" algn="just">
              <a:tabLst>
                <a:tab pos="84138" algn="l"/>
                <a:tab pos="87313" algn="l"/>
              </a:tabLs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21 марта 2024 года  в  зале  Центра культуры и досуга Жарковского муниципального округа прошла церемония награждения победителей и участников муниципального конкурса педагогического мастерства «Педагог года — 2024». </a:t>
            </a:r>
          </a:p>
          <a:p>
            <a:pPr marL="84138" indent="90488"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  Это событие собрало немало гостей. Конкурсантов пришли поддержать коллеги и близкие. Тёплые слова поддержки и напутствия прозвучали от председателя совета  профсоюза работников образования Л.В. Косовой, заместителя главы  — Козловой Надежды Григорьевны и руководителя отдела образования  —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Гренковой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Оксаны Петровны.</a:t>
            </a:r>
          </a:p>
          <a:p>
            <a:pPr marL="84138" indent="90488"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2024 году в  конкурсе приняли участие  пять  педагогов:  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Мартыненкова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Ольга Михайловна, воспитатель детского сада «Солнышко»; Добрынина Надежда Юрьевна, воспитатель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Королевщинской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средней школы;  Иванова Дарья Игоревна, учитель физики и математики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Жарковской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средней школы №1; Иванов Евгений Сергеевич, учитель истории 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Щучейской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основной общеобразовательной школы; 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Таркова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Татьяна Сергеевна, педагог дополнительного образования Дома детского творчества.</a:t>
            </a:r>
          </a:p>
          <a:p>
            <a:pPr marL="84138" indent="90488"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Конкурс завершился, итоги подведены. Объявлен победитель муниципального конкурса педагогического мастерства «Педагог года — 2024» — Иванова Дарья Игоревна, учитель физики и математики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Жарковской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средней школы №1.  Все участники награждены дипломами и ценными подарками. </a:t>
            </a:r>
          </a:p>
          <a:p>
            <a:pPr marL="84138" indent="90488"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Дарья Игоревна представила наш муниципальный округ на региональном этапе и вошла в пятерку победителей Тверской области.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C:\Users\1\Desktop\Августовская конференция2024\фото\qjPe76riyE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267200"/>
            <a:ext cx="3530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C:\Users\1\Desktop\Августовская конференция2024\фото\V4EKdjqmEl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267200"/>
            <a:ext cx="38496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1828800" y="304800"/>
            <a:ext cx="6705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  общеобразовательных организаций 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6200" y="1676400"/>
            <a:ext cx="90678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altLang="zh-CN" sz="1300" u="sng">
                <a:latin typeface="Times New Roman" pitchFamily="18" charset="0"/>
                <a:cs typeface="Times New Roman" pitchFamily="18" charset="0"/>
              </a:rPr>
              <a:t>В образовательных организациях проведены капитальные ремонты:</a:t>
            </a:r>
          </a:p>
          <a:p>
            <a:pPr algn="just" eaLnBrk="0" hangingPunct="0"/>
            <a:r>
              <a:rPr lang="ru-RU" altLang="zh-CN" sz="1300" b="1">
                <a:latin typeface="Times New Roman" pitchFamily="18" charset="0"/>
                <a:cs typeface="Times New Roman" pitchFamily="18" charset="0"/>
              </a:rPr>
              <a:t>МОУ «Жарковская СОШ №1» </a:t>
            </a:r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-капитальный ремонт спортивного зала в здании  по ул.Советская, д.55.  </a:t>
            </a:r>
          </a:p>
          <a:p>
            <a:pPr algn="just" eaLnBrk="0" hangingPunct="0"/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2452700,54 руб.  (О.Б.- 3254300,00  руб., МБ -  813,5 руб.)</a:t>
            </a:r>
          </a:p>
          <a:p>
            <a:pPr algn="just" eaLnBrk="0" hangingPunct="0"/>
            <a:endParaRPr lang="ru-RU" altLang="zh-CN" sz="13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altLang="zh-CN" sz="1300" b="1">
                <a:latin typeface="Times New Roman" pitchFamily="18" charset="0"/>
                <a:cs typeface="Times New Roman" pitchFamily="18" charset="0"/>
              </a:rPr>
              <a:t>МОУ «Жарковская СОШ №1»- </a:t>
            </a:r>
            <a:r>
              <a:rPr lang="ru-RU" altLang="zh-CN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капитальный ремонт зданий, помещений, инженерных сетей </a:t>
            </a:r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(капитальный ремонт </a:t>
            </a:r>
          </a:p>
          <a:p>
            <a:pPr algn="just" eaLnBrk="0" hangingPunct="0"/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электропроводки ) в здании  по ул.Советская, д.55. Контракт на сумму .  2452700,54 руб. </a:t>
            </a:r>
          </a:p>
          <a:p>
            <a:pPr algn="just" eaLnBrk="0" hangingPunct="0"/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 (О.Б.- 1962160,43 руб., МБ -  490,5 руб.)</a:t>
            </a:r>
          </a:p>
          <a:p>
            <a:pPr algn="just" eaLnBrk="0" hangingPunct="0"/>
            <a:endParaRPr lang="ru-RU" altLang="zh-CN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altLang="zh-CN" sz="1300" b="1">
                <a:latin typeface="Times New Roman" pitchFamily="18" charset="0"/>
                <a:cs typeface="Times New Roman" pitchFamily="18" charset="0"/>
              </a:rPr>
              <a:t>МОУ «Жарковская СОШ №1»</a:t>
            </a:r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 - ремонт плаца с установкой флагштоков   по ул.Советская, д.55.  (О.Б.-2,5 млн руб. )</a:t>
            </a:r>
          </a:p>
          <a:p>
            <a:pPr algn="just" eaLnBrk="0" hangingPunct="0"/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ru-RU" altLang="zh-CN" sz="1300" b="1">
                <a:latin typeface="Times New Roman" pitchFamily="18" charset="0"/>
                <a:cs typeface="Times New Roman" pitchFamily="18" charset="0"/>
              </a:rPr>
              <a:t>МОУ «Щучейская ООШ» </a:t>
            </a:r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- Капитальный ремонт ограждения территории. </a:t>
            </a:r>
          </a:p>
          <a:p>
            <a:pPr algn="just" eaLnBrk="0" hangingPunct="0"/>
            <a:r>
              <a:rPr lang="ru-RU" altLang="zh-CN" sz="1300">
                <a:latin typeface="Times New Roman" pitchFamily="18" charset="0"/>
                <a:cs typeface="Times New Roman" pitchFamily="18" charset="0"/>
              </a:rPr>
              <a:t>   Контракт  на сумму 1147288, 03 руб  (М.Б.)</a:t>
            </a:r>
          </a:p>
        </p:txBody>
      </p:sp>
      <p:pic>
        <p:nvPicPr>
          <p:cNvPr id="25605" name="Picture 6" descr="D:\IMG-20240827-WA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495800"/>
            <a:ext cx="25146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D:\IMG_20240827_1839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495800"/>
            <a:ext cx="26670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 descr="D:\IMG_20240827_1839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495800"/>
            <a:ext cx="2695575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1752600" y="0"/>
            <a:ext cx="6400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Программа поддержки школьных инициатив</a:t>
            </a:r>
          </a:p>
          <a:p>
            <a:pPr algn="ctr"/>
            <a:endParaRPr lang="ru-RU" alt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КОВОРКИНГ- зона живого общения</a:t>
            </a:r>
          </a:p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Стоимость проекта составляет 173080,00 тыс.рублей</a:t>
            </a:r>
            <a:r>
              <a:rPr lang="ru-RU" altLang="ru-RU">
                <a:latin typeface="Times New Roman" pitchFamily="18" charset="0"/>
                <a:cs typeface="Times New Roman" pitchFamily="18" charset="0"/>
              </a:rPr>
              <a:t>. Доля местного бюджета 17680,00  тыс.рублей  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C:\Users\1\Desktop\Августовская конференция2024\фото\IMG-20240821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4196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D:\IMG-20240827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419600"/>
            <a:ext cx="38862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066800"/>
          </a:xfrm>
        </p:spPr>
        <p:txBody>
          <a:bodyPr/>
          <a:lstStyle/>
          <a:p>
            <a:r>
              <a:rPr lang="ru-RU" altLang="ru-RU" sz="2900" b="1" smtClean="0">
                <a:latin typeface="Times New Roman" pitchFamily="18" charset="0"/>
                <a:cs typeface="Times New Roman" pitchFamily="18" charset="0"/>
              </a:rPr>
              <a:t>Безопасность</a:t>
            </a:r>
            <a:endParaRPr lang="ru-RU" altLang="ru-RU" sz="2900" b="1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8600" y="1676400"/>
            <a:ext cx="8712200" cy="4968875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В целях обеспечения комплексной безопасности в образовательных организациях имеется: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Капитальное ограждение территории здания (100% ОО)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Наличие металлических входных дверей в здание (МДОУ детский сад «Солнышко», МОУ «Жарковская СОШ №1», МОУ «Щучейская ООШ», МОУДО «Жарковский Дом детского творчества»)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Физическая охрана здания (сторож – МОУ «Жарковская СОШ №1», МОУ «</a:t>
            </a:r>
            <a:r>
              <a:rPr lang="ru-RU" sz="1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Щучейская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ООШ», МОУ «</a:t>
            </a:r>
            <a:r>
              <a:rPr lang="ru-RU" sz="1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Королевщинская</a:t>
            </a: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СОШ», МОУДО «Жарковский ДДТ», МДОУ «Солнышко»)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Охранная сигнализация в здании (МУДО «ДЮСШ»)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Кнопка экстренного вызова охранного предприятия (100%)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дневное время суток дежурный обслуживающий персонал (100% ОО)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Наружное электрическое освещение территории (100% ОО)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Закрыты чердачные помещения (100% ОО)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Видеонаблюдение (100% ОО)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Организован пропускной режим (МОУ «Жарковская СОШ №1» установлены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СКУДы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Автоматическая пожарная сигнализация (100% ОО)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Пожарное водоснабжение (100% ОО)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Установлен ПАК «Цербер» (100% ОО)</a:t>
            </a:r>
          </a:p>
          <a:p>
            <a:pPr>
              <a:defRPr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/>
          </p:cNvSpPr>
          <p:nvPr/>
        </p:nvSpPr>
        <p:spPr bwMode="auto">
          <a:xfrm>
            <a:off x="976313" y="333375"/>
            <a:ext cx="77914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65290" bIns="38100"/>
          <a:lstStyle/>
          <a:p>
            <a:pPr algn="ctr"/>
            <a:r>
              <a:rPr lang="en-US" altLang="ru-RU" sz="2000" b="1">
                <a:latin typeface="Times New Roman" pitchFamily="18" charset="0"/>
                <a:cs typeface="Times New Roman" pitchFamily="18" charset="0"/>
                <a:sym typeface="Times New Roman Bold"/>
              </a:rPr>
              <a:t>РЕГИОНАЛЬНЫЕ ПРОЕКТЫ </a:t>
            </a:r>
          </a:p>
          <a:p>
            <a:pPr algn="ctr"/>
            <a:r>
              <a:rPr lang="en-US" altLang="ru-RU" sz="2000" b="1">
                <a:latin typeface="Times New Roman" pitchFamily="18" charset="0"/>
                <a:cs typeface="Times New Roman" pitchFamily="18" charset="0"/>
                <a:sym typeface="Times New Roman Bold"/>
              </a:rPr>
              <a:t>НАЦИОНАЛЬНОГО ПРОЕКТА «ОБРАЗОВАНИЕ»</a:t>
            </a:r>
          </a:p>
        </p:txBody>
      </p:sp>
      <p:grpSp>
        <p:nvGrpSpPr>
          <p:cNvPr id="28675" name="Group 7"/>
          <p:cNvGrpSpPr>
            <a:grpSpLocks/>
          </p:cNvGrpSpPr>
          <p:nvPr/>
        </p:nvGrpSpPr>
        <p:grpSpPr bwMode="auto">
          <a:xfrm>
            <a:off x="3276600" y="1295400"/>
            <a:ext cx="1600200" cy="2087563"/>
            <a:chOff x="0" y="0"/>
            <a:chExt cx="1344" cy="1315"/>
          </a:xfrm>
        </p:grpSpPr>
        <p:sp>
          <p:nvSpPr>
            <p:cNvPr id="28706" name="AutoShape 5"/>
            <p:cNvSpPr>
              <a:spLocks/>
            </p:cNvSpPr>
            <p:nvPr/>
          </p:nvSpPr>
          <p:spPr bwMode="auto">
            <a:xfrm>
              <a:off x="0" y="0"/>
              <a:ext cx="1344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522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023" y="21600"/>
                    <a:pt x="18078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1577" y="0"/>
                    <a:pt x="3522" y="0"/>
                  </a:cubicBezTo>
                  <a:close/>
                  <a:moveTo>
                    <a:pt x="3522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707" name="Rectangle 6"/>
            <p:cNvSpPr>
              <a:spLocks/>
            </p:cNvSpPr>
            <p:nvPr/>
          </p:nvSpPr>
          <p:spPr bwMode="auto">
            <a:xfrm>
              <a:off x="0" y="293"/>
              <a:ext cx="1344" cy="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Успех каждого ребенка</a:t>
              </a:r>
            </a:p>
          </p:txBody>
        </p:sp>
      </p:grpSp>
      <p:grpSp>
        <p:nvGrpSpPr>
          <p:cNvPr id="28676" name="Group 10"/>
          <p:cNvGrpSpPr>
            <a:grpSpLocks/>
          </p:cNvGrpSpPr>
          <p:nvPr/>
        </p:nvGrpSpPr>
        <p:grpSpPr bwMode="auto">
          <a:xfrm>
            <a:off x="5008563" y="1236663"/>
            <a:ext cx="1600200" cy="2087562"/>
            <a:chOff x="0" y="0"/>
            <a:chExt cx="1344" cy="1315"/>
          </a:xfrm>
        </p:grpSpPr>
        <p:sp>
          <p:nvSpPr>
            <p:cNvPr id="28704" name="AutoShape 8"/>
            <p:cNvSpPr>
              <a:spLocks/>
            </p:cNvSpPr>
            <p:nvPr/>
          </p:nvSpPr>
          <p:spPr bwMode="auto">
            <a:xfrm>
              <a:off x="0" y="0"/>
              <a:ext cx="1344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522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023" y="21600"/>
                    <a:pt x="18078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1577" y="0"/>
                    <a:pt x="3522" y="0"/>
                  </a:cubicBezTo>
                  <a:close/>
                  <a:moveTo>
                    <a:pt x="3522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705" name="Rectangle 9"/>
            <p:cNvSpPr>
              <a:spLocks/>
            </p:cNvSpPr>
            <p:nvPr/>
          </p:nvSpPr>
          <p:spPr bwMode="auto">
            <a:xfrm>
              <a:off x="0" y="209"/>
              <a:ext cx="1344" cy="8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Поддержка семей, имеющих детей</a:t>
              </a:r>
            </a:p>
          </p:txBody>
        </p:sp>
      </p:grpSp>
      <p:grpSp>
        <p:nvGrpSpPr>
          <p:cNvPr id="28677" name="Group 13"/>
          <p:cNvGrpSpPr>
            <a:grpSpLocks/>
          </p:cNvGrpSpPr>
          <p:nvPr/>
        </p:nvGrpSpPr>
        <p:grpSpPr bwMode="auto">
          <a:xfrm>
            <a:off x="1525588" y="1236663"/>
            <a:ext cx="1600200" cy="2087562"/>
            <a:chOff x="0" y="0"/>
            <a:chExt cx="1344" cy="1315"/>
          </a:xfrm>
        </p:grpSpPr>
        <p:sp>
          <p:nvSpPr>
            <p:cNvPr id="28702" name="AutoShape 11"/>
            <p:cNvSpPr>
              <a:spLocks/>
            </p:cNvSpPr>
            <p:nvPr/>
          </p:nvSpPr>
          <p:spPr bwMode="auto">
            <a:xfrm>
              <a:off x="0" y="0"/>
              <a:ext cx="1343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525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022" y="21600"/>
                    <a:pt x="18075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1578" y="0"/>
                    <a:pt x="3525" y="0"/>
                  </a:cubicBezTo>
                  <a:close/>
                  <a:moveTo>
                    <a:pt x="3525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703" name="Rectangle 12"/>
            <p:cNvSpPr>
              <a:spLocks/>
            </p:cNvSpPr>
            <p:nvPr/>
          </p:nvSpPr>
          <p:spPr bwMode="auto">
            <a:xfrm>
              <a:off x="0" y="377"/>
              <a:ext cx="1344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Современная школа</a:t>
              </a:r>
            </a:p>
          </p:txBody>
        </p:sp>
      </p:grpSp>
      <p:grpSp>
        <p:nvGrpSpPr>
          <p:cNvPr id="28678" name="Group 16"/>
          <p:cNvGrpSpPr>
            <a:grpSpLocks/>
          </p:cNvGrpSpPr>
          <p:nvPr/>
        </p:nvGrpSpPr>
        <p:grpSpPr bwMode="auto">
          <a:xfrm>
            <a:off x="6759575" y="1236663"/>
            <a:ext cx="1592263" cy="2087562"/>
            <a:chOff x="0" y="0"/>
            <a:chExt cx="1337" cy="1315"/>
          </a:xfrm>
        </p:grpSpPr>
        <p:sp>
          <p:nvSpPr>
            <p:cNvPr id="28700" name="AutoShape 14"/>
            <p:cNvSpPr>
              <a:spLocks/>
            </p:cNvSpPr>
            <p:nvPr/>
          </p:nvSpPr>
          <p:spPr bwMode="auto">
            <a:xfrm>
              <a:off x="0" y="0"/>
              <a:ext cx="1337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541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015" y="21600"/>
                    <a:pt x="18059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1585" y="0"/>
                    <a:pt x="3541" y="0"/>
                  </a:cubicBezTo>
                  <a:close/>
                  <a:moveTo>
                    <a:pt x="3541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701" name="Rectangle 15"/>
            <p:cNvSpPr>
              <a:spLocks/>
            </p:cNvSpPr>
            <p:nvPr/>
          </p:nvSpPr>
          <p:spPr bwMode="auto">
            <a:xfrm>
              <a:off x="0" y="125"/>
              <a:ext cx="1336" cy="10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Цифровая образовательная среда</a:t>
              </a:r>
            </a:p>
          </p:txBody>
        </p:sp>
      </p:grpSp>
      <p:grpSp>
        <p:nvGrpSpPr>
          <p:cNvPr id="28679" name="Group 19"/>
          <p:cNvGrpSpPr>
            <a:grpSpLocks/>
          </p:cNvGrpSpPr>
          <p:nvPr/>
        </p:nvGrpSpPr>
        <p:grpSpPr bwMode="auto">
          <a:xfrm>
            <a:off x="3262313" y="3751263"/>
            <a:ext cx="1600200" cy="2314575"/>
            <a:chOff x="0" y="0"/>
            <a:chExt cx="1344" cy="1458"/>
          </a:xfrm>
        </p:grpSpPr>
        <p:sp>
          <p:nvSpPr>
            <p:cNvPr id="28698" name="AutoShape 17"/>
            <p:cNvSpPr>
              <a:spLocks/>
            </p:cNvSpPr>
            <p:nvPr/>
          </p:nvSpPr>
          <p:spPr bwMode="auto">
            <a:xfrm>
              <a:off x="0" y="0"/>
              <a:ext cx="1344" cy="14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600" y="0"/>
                  </a:moveTo>
                  <a:lnTo>
                    <a:pt x="21600" y="0"/>
                  </a:lnTo>
                  <a:lnTo>
                    <a:pt x="21600" y="18281"/>
                  </a:lnTo>
                  <a:cubicBezTo>
                    <a:pt x="21600" y="20114"/>
                    <a:pt x="19988" y="21600"/>
                    <a:pt x="18000" y="21600"/>
                  </a:cubicBezTo>
                  <a:lnTo>
                    <a:pt x="0" y="21600"/>
                  </a:lnTo>
                  <a:lnTo>
                    <a:pt x="0" y="3319"/>
                  </a:lnTo>
                  <a:cubicBezTo>
                    <a:pt x="0" y="1486"/>
                    <a:pt x="1612" y="0"/>
                    <a:pt x="3600" y="0"/>
                  </a:cubicBezTo>
                  <a:close/>
                  <a:moveTo>
                    <a:pt x="3600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9" name="Rectangle 18"/>
            <p:cNvSpPr>
              <a:spLocks/>
            </p:cNvSpPr>
            <p:nvPr/>
          </p:nvSpPr>
          <p:spPr bwMode="auto">
            <a:xfrm>
              <a:off x="0" y="365"/>
              <a:ext cx="1344" cy="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Молодые профессионалы</a:t>
              </a:r>
            </a:p>
          </p:txBody>
        </p:sp>
      </p:grpSp>
      <p:grpSp>
        <p:nvGrpSpPr>
          <p:cNvPr id="28680" name="Group 22"/>
          <p:cNvGrpSpPr>
            <a:grpSpLocks/>
          </p:cNvGrpSpPr>
          <p:nvPr/>
        </p:nvGrpSpPr>
        <p:grpSpPr bwMode="auto">
          <a:xfrm>
            <a:off x="5008563" y="3751263"/>
            <a:ext cx="1600200" cy="2314575"/>
            <a:chOff x="0" y="0"/>
            <a:chExt cx="1344" cy="1458"/>
          </a:xfrm>
        </p:grpSpPr>
        <p:sp>
          <p:nvSpPr>
            <p:cNvPr id="28696" name="AutoShape 20"/>
            <p:cNvSpPr>
              <a:spLocks/>
            </p:cNvSpPr>
            <p:nvPr/>
          </p:nvSpPr>
          <p:spPr bwMode="auto">
            <a:xfrm>
              <a:off x="0" y="0"/>
              <a:ext cx="1344" cy="14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600" y="0"/>
                  </a:moveTo>
                  <a:lnTo>
                    <a:pt x="21600" y="0"/>
                  </a:lnTo>
                  <a:lnTo>
                    <a:pt x="21600" y="18281"/>
                  </a:lnTo>
                  <a:cubicBezTo>
                    <a:pt x="21600" y="20114"/>
                    <a:pt x="19988" y="21600"/>
                    <a:pt x="18000" y="21600"/>
                  </a:cubicBezTo>
                  <a:lnTo>
                    <a:pt x="0" y="21600"/>
                  </a:lnTo>
                  <a:lnTo>
                    <a:pt x="0" y="3319"/>
                  </a:lnTo>
                  <a:cubicBezTo>
                    <a:pt x="0" y="1486"/>
                    <a:pt x="1612" y="0"/>
                    <a:pt x="3600" y="0"/>
                  </a:cubicBezTo>
                  <a:close/>
                  <a:moveTo>
                    <a:pt x="3600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7" name="Rectangle 21"/>
            <p:cNvSpPr>
              <a:spLocks/>
            </p:cNvSpPr>
            <p:nvPr/>
          </p:nvSpPr>
          <p:spPr bwMode="auto">
            <a:xfrm>
              <a:off x="0" y="281"/>
              <a:ext cx="1344" cy="8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Новые возможности </a:t>
              </a: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для каждого</a:t>
              </a:r>
            </a:p>
          </p:txBody>
        </p:sp>
      </p:grpSp>
      <p:grpSp>
        <p:nvGrpSpPr>
          <p:cNvPr id="28681" name="Group 25"/>
          <p:cNvGrpSpPr>
            <a:grpSpLocks/>
          </p:cNvGrpSpPr>
          <p:nvPr/>
        </p:nvGrpSpPr>
        <p:grpSpPr bwMode="auto">
          <a:xfrm>
            <a:off x="1525588" y="3751263"/>
            <a:ext cx="1600200" cy="2314575"/>
            <a:chOff x="0" y="0"/>
            <a:chExt cx="1344" cy="1458"/>
          </a:xfrm>
        </p:grpSpPr>
        <p:sp>
          <p:nvSpPr>
            <p:cNvPr id="28694" name="AutoShape 23"/>
            <p:cNvSpPr>
              <a:spLocks/>
            </p:cNvSpPr>
            <p:nvPr/>
          </p:nvSpPr>
          <p:spPr bwMode="auto">
            <a:xfrm>
              <a:off x="0" y="0"/>
              <a:ext cx="1343" cy="14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600" y="0"/>
                  </a:moveTo>
                  <a:lnTo>
                    <a:pt x="21600" y="0"/>
                  </a:lnTo>
                  <a:lnTo>
                    <a:pt x="21600" y="18284"/>
                  </a:lnTo>
                  <a:cubicBezTo>
                    <a:pt x="21600" y="20115"/>
                    <a:pt x="19988" y="21600"/>
                    <a:pt x="18000" y="21600"/>
                  </a:cubicBezTo>
                  <a:lnTo>
                    <a:pt x="0" y="21600"/>
                  </a:lnTo>
                  <a:lnTo>
                    <a:pt x="0" y="3316"/>
                  </a:lnTo>
                  <a:cubicBezTo>
                    <a:pt x="0" y="1485"/>
                    <a:pt x="1612" y="0"/>
                    <a:pt x="3600" y="0"/>
                  </a:cubicBezTo>
                  <a:close/>
                  <a:moveTo>
                    <a:pt x="3600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5" name="Rectangle 24"/>
            <p:cNvSpPr>
              <a:spLocks/>
            </p:cNvSpPr>
            <p:nvPr/>
          </p:nvSpPr>
          <p:spPr bwMode="auto">
            <a:xfrm>
              <a:off x="0" y="449"/>
              <a:ext cx="1344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Учитель будущего</a:t>
              </a:r>
            </a:p>
          </p:txBody>
        </p:sp>
      </p:grpSp>
      <p:grpSp>
        <p:nvGrpSpPr>
          <p:cNvPr id="28682" name="Group 28"/>
          <p:cNvGrpSpPr>
            <a:grpSpLocks/>
          </p:cNvGrpSpPr>
          <p:nvPr/>
        </p:nvGrpSpPr>
        <p:grpSpPr bwMode="auto">
          <a:xfrm>
            <a:off x="6759575" y="3751263"/>
            <a:ext cx="1592263" cy="2314575"/>
            <a:chOff x="0" y="0"/>
            <a:chExt cx="1337" cy="1458"/>
          </a:xfrm>
        </p:grpSpPr>
        <p:sp>
          <p:nvSpPr>
            <p:cNvPr id="28692" name="AutoShape 26"/>
            <p:cNvSpPr>
              <a:spLocks/>
            </p:cNvSpPr>
            <p:nvPr/>
          </p:nvSpPr>
          <p:spPr bwMode="auto">
            <a:xfrm>
              <a:off x="0" y="0"/>
              <a:ext cx="1337" cy="14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600" y="0"/>
                  </a:moveTo>
                  <a:lnTo>
                    <a:pt x="21600" y="0"/>
                  </a:lnTo>
                  <a:lnTo>
                    <a:pt x="21600" y="18299"/>
                  </a:lnTo>
                  <a:cubicBezTo>
                    <a:pt x="21600" y="20122"/>
                    <a:pt x="19988" y="21600"/>
                    <a:pt x="18000" y="21600"/>
                  </a:cubicBezTo>
                  <a:lnTo>
                    <a:pt x="0" y="21600"/>
                  </a:lnTo>
                  <a:lnTo>
                    <a:pt x="0" y="3301"/>
                  </a:lnTo>
                  <a:cubicBezTo>
                    <a:pt x="0" y="1478"/>
                    <a:pt x="1612" y="0"/>
                    <a:pt x="3600" y="0"/>
                  </a:cubicBezTo>
                  <a:close/>
                  <a:moveTo>
                    <a:pt x="3600" y="0"/>
                  </a:moveTo>
                </a:path>
              </a:pathLst>
            </a:custGeom>
            <a:solidFill>
              <a:srgbClr val="E3E7DE"/>
            </a:solidFill>
            <a:ln w="25400">
              <a:solidFill>
                <a:srgbClr val="576448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93" name="Rectangle 27"/>
            <p:cNvSpPr>
              <a:spLocks/>
            </p:cNvSpPr>
            <p:nvPr/>
          </p:nvSpPr>
          <p:spPr bwMode="auto">
            <a:xfrm>
              <a:off x="0" y="365"/>
              <a:ext cx="1336" cy="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endParaRPr lang="en-US" altLang="ru-RU">
                <a:latin typeface="Times New Roman" pitchFamily="18" charset="0"/>
                <a:cs typeface="Times" pitchFamily="18" charset="0"/>
                <a:sym typeface="Times New Roman" pitchFamily="18" charset="0"/>
              </a:endParaRPr>
            </a:p>
            <a:p>
              <a:pPr marL="39688" algn="ctr"/>
              <a:r>
                <a:rPr lang="en-US" altLang="ru-RU">
                  <a:latin typeface="Times New Roman" pitchFamily="18" charset="0"/>
                  <a:cs typeface="Times" pitchFamily="18" charset="0"/>
                  <a:sym typeface="Times New Roman" pitchFamily="18" charset="0"/>
                </a:rPr>
                <a:t>Социальная активность</a:t>
              </a:r>
            </a:p>
          </p:txBody>
        </p:sp>
      </p:grpSp>
      <p:pic>
        <p:nvPicPr>
          <p:cNvPr id="28683" name="Picture 2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1263" y="1374775"/>
            <a:ext cx="671512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3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2175" y="3963988"/>
            <a:ext cx="74453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3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0" y="3963988"/>
            <a:ext cx="7207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3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1263" y="3965575"/>
            <a:ext cx="67151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3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2175" y="1398588"/>
            <a:ext cx="744538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3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1371600"/>
            <a:ext cx="72072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35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94338" y="3965575"/>
            <a:ext cx="5889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36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59413" y="1452563"/>
            <a:ext cx="658812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3175"/>
            <a:ext cx="124618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600200" y="404813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ТОЧКА РОСТА</a:t>
            </a:r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Текст 1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293687"/>
          </a:xfrm>
        </p:spPr>
        <p:txBody>
          <a:bodyPr/>
          <a:lstStyle/>
          <a:p>
            <a:r>
              <a:rPr lang="ru-RU" sz="2000" smtClean="0"/>
              <a:t>МОУ «Жарковская СОШ №1»</a:t>
            </a:r>
          </a:p>
        </p:txBody>
      </p:sp>
      <p:sp>
        <p:nvSpPr>
          <p:cNvPr id="29700" name="Текст 1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293687"/>
          </a:xfrm>
        </p:spPr>
        <p:txBody>
          <a:bodyPr/>
          <a:lstStyle/>
          <a:p>
            <a:r>
              <a:rPr lang="ru-RU" sz="2000" smtClean="0"/>
              <a:t>МОУ «Королевщинская СОШ»</a:t>
            </a:r>
          </a:p>
        </p:txBody>
      </p:sp>
      <p:pic>
        <p:nvPicPr>
          <p:cNvPr id="29701" name="Picture 9" descr="F:\фото  2023\8XiJWWVN4w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905000"/>
            <a:ext cx="3429000" cy="2116138"/>
          </a:xfrm>
          <a:noFill/>
        </p:spPr>
      </p:pic>
      <p:sp>
        <p:nvSpPr>
          <p:cNvPr id="15" name="Текст 15"/>
          <p:cNvSpPr txBox="1">
            <a:spLocks/>
          </p:cNvSpPr>
          <p:nvPr/>
        </p:nvSpPr>
        <p:spPr bwMode="auto">
          <a:xfrm>
            <a:off x="2438400" y="4267200"/>
            <a:ext cx="40417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000" b="1" kern="0" dirty="0">
                <a:latin typeface="+mn-lt"/>
                <a:ea typeface="SimHei" pitchFamily="49" charset="-122"/>
              </a:rPr>
              <a:t>      МОУ «ЩУЧЕЙСКАЯ ООШ»</a:t>
            </a:r>
          </a:p>
        </p:txBody>
      </p:sp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3" descr="C:\Users\1\Desktop\Августовская конференция2024\фото\qColaZYML9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057400"/>
            <a:ext cx="1600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5" descr="C:\Users\1\Downloads\17078088194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46482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6" descr="C:\Users\1\Downloads\IMG-20240123-WA0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648200"/>
            <a:ext cx="22860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7" descr="C:\Users\1\Desktop\Августовская конференция2024\фото\исп\47Q2V-w8-A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69075" y="1981200"/>
            <a:ext cx="2117725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СОВЕТНИК ДИРЕКТОРА ПО ВОСПИТАНИЮ</a:t>
            </a:r>
          </a:p>
        </p:txBody>
      </p:sp>
      <p:sp>
        <p:nvSpPr>
          <p:cNvPr id="3072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0D4957-4652-4ACD-81DD-91C93B728E11}" type="slidenum">
              <a:rPr lang="zh-CN" altLang="en-US" smtClean="0">
                <a:ea typeface="宋体" pitchFamily="2" charset="-122"/>
              </a:rPr>
              <a:pPr/>
              <a:t>28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066800"/>
            <a:ext cx="6172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 descr="C:\Users\1\Desktop\Августовская конференция2024\фото\aKFY-EDI5q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8863" y="4214813"/>
            <a:ext cx="3513137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 descr="C:\Users\1\Desktop\Августовская конференция2024\фото\g5gs_b3GXg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189413"/>
            <a:ext cx="2590800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4"/>
          <p:cNvSpPr>
            <a:spLocks noChangeArrowheads="1"/>
          </p:cNvSpPr>
          <p:nvPr/>
        </p:nvSpPr>
        <p:spPr bwMode="auto">
          <a:xfrm>
            <a:off x="1752600" y="228600"/>
            <a:ext cx="681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ФЕДЕРАЛЬНЫЕ ПРОЕКТЫ, ИНТЕГРИРУЕМЫЕ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 РАБОЧИЕ ПРОГРАММЫ ВОСПИТАНИЯ</a:t>
            </a:r>
            <a:endParaRPr lang="ru-RU"/>
          </a:p>
        </p:txBody>
      </p:sp>
      <p:pic>
        <p:nvPicPr>
          <p:cNvPr id="31747" name="object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619250"/>
            <a:ext cx="2643187" cy="857250"/>
          </a:xfrm>
          <a:prstGeom prst="rect">
            <a:avLst/>
          </a:prstGeom>
          <a:solidFill>
            <a:schemeClr val="accent2"/>
          </a:solidFill>
          <a:ln w="9525">
            <a:solidFill>
              <a:srgbClr val="9E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14750" y="1619250"/>
            <a:ext cx="2928938" cy="646113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marL="12700" algn="ctr">
              <a:spcBef>
                <a:spcPts val="110"/>
              </a:spcBef>
              <a:defRPr/>
            </a:pPr>
            <a:r>
              <a:rPr 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Всероссийский</a:t>
            </a:r>
            <a:r>
              <a:rPr lang="ru-RU" b="1" spc="-6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9685" algn="ctr">
              <a:spcBef>
                <a:spcPts val="20"/>
              </a:spcBef>
              <a:defRPr/>
            </a:pPr>
            <a:r>
              <a:rPr 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«Большая</a:t>
            </a:r>
            <a:r>
              <a:rPr lang="ru-RU" b="1" spc="-3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перемена»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15"/>
          <p:cNvSpPr txBox="1"/>
          <p:nvPr/>
        </p:nvSpPr>
        <p:spPr>
          <a:xfrm>
            <a:off x="3571875" y="2476500"/>
            <a:ext cx="3214688" cy="252413"/>
          </a:xfrm>
          <a:prstGeom prst="rect">
            <a:avLst/>
          </a:prstGeom>
          <a:solidFill>
            <a:srgbClr val="FFFFFF"/>
          </a:solidFill>
        </p:spPr>
        <p:txBody>
          <a:bodyPr lIns="0" tIns="5715" rIns="0" bIns="0">
            <a:spAutoFit/>
          </a:bodyPr>
          <a:lstStyle/>
          <a:p>
            <a:pPr marL="96520">
              <a:spcBef>
                <a:spcPts val="45"/>
              </a:spcBef>
              <a:defRPr/>
            </a:pPr>
            <a:r>
              <a:rPr sz="14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sz="1400" b="1" spc="-25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u="heavy" spc="-10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https://bolshayaperemena.online</a:t>
            </a:r>
            <a:r>
              <a:rPr sz="1600" b="1" u="heavy" spc="-10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/</a:t>
            </a:r>
            <a:endParaRPr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0" name="object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1428750"/>
            <a:ext cx="1000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object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3048000"/>
            <a:ext cx="1428750" cy="15240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</p:pic>
      <p:sp>
        <p:nvSpPr>
          <p:cNvPr id="31752" name="Прямоугольник 10"/>
          <p:cNvSpPr>
            <a:spLocks noChangeArrowheads="1"/>
          </p:cNvSpPr>
          <p:nvPr/>
        </p:nvSpPr>
        <p:spPr bwMode="auto">
          <a:xfrm>
            <a:off x="2571750" y="3048000"/>
            <a:ext cx="4143375" cy="658813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Проекты и мероприятия</a:t>
            </a:r>
          </a:p>
          <a:p>
            <a:pPr marL="12700" algn="ctr">
              <a:spcBef>
                <a:spcPts val="100"/>
              </a:spcBef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Российского движения школьников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3" name="object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63" y="2857500"/>
            <a:ext cx="10715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500438" y="4095750"/>
            <a:ext cx="2879725" cy="37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0">
              <a:lnSpc>
                <a:spcPts val="2205"/>
              </a:lnSpc>
              <a:defRPr/>
            </a:pPr>
            <a:r>
              <a:rPr lang="ru-RU" sz="1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4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u="heavy" spc="-10" dirty="0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sz="1400" b="1" u="heavy" spc="-10" dirty="0" err="1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рдш.рф</a:t>
            </a:r>
            <a:r>
              <a:rPr lang="ru-RU" sz="1400" b="1" u="heavy" spc="-10" dirty="0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u="heavy" spc="-10" dirty="0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competition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5" name="object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4953000"/>
            <a:ext cx="1428750" cy="1238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31756" name="Прямоугольник 14"/>
          <p:cNvSpPr>
            <a:spLocks noChangeArrowheads="1"/>
          </p:cNvSpPr>
          <p:nvPr/>
        </p:nvSpPr>
        <p:spPr bwMode="auto">
          <a:xfrm>
            <a:off x="2571750" y="4953000"/>
            <a:ext cx="4143375" cy="6461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60588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Проекты Юнармии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3643313" y="5810250"/>
            <a:ext cx="3071812" cy="282575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spAutoFit/>
          </a:bodyPr>
          <a:lstStyle/>
          <a:p>
            <a:pPr marL="96520">
              <a:lnSpc>
                <a:spcPts val="2210"/>
              </a:lnSpc>
              <a:defRPr/>
            </a:pPr>
            <a:r>
              <a:rPr sz="1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sz="14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1400" b="1" spc="-2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u="heavy" spc="-10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https://yunarmy.ru/projects</a:t>
            </a:r>
            <a:r>
              <a:rPr sz="1400" b="1" u="heavy" spc="-10" dirty="0">
                <a:solidFill>
                  <a:srgbClr val="3A174D"/>
                </a:solidFill>
                <a:uFill>
                  <a:solidFill>
                    <a:srgbClr val="3A174D"/>
                  </a:solidFill>
                </a:uFill>
                <a:latin typeface="Times New Roman" pitchFamily="18" charset="0"/>
                <a:cs typeface="Times New Roman" pitchFamily="18" charset="0"/>
              </a:rPr>
              <a:t>/</a:t>
            </a:r>
            <a:endParaRPr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8" name="object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4667250"/>
            <a:ext cx="1000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228600"/>
            <a:ext cx="8351838" cy="5937250"/>
          </a:xfrm>
        </p:spPr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Географическое  положение  округа – глубинка   России.  Чистейшая  экология,  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леса – наше  главное  богатство.  Река  Межа,  речушки,  уникальные  озёра       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(Щучье,  Чистик  и  др.),  животный  и  растительный  мир  нашей  природы  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находятся  в  первозданном  состоянии.</a:t>
            </a:r>
          </a:p>
          <a:p>
            <a:pPr algn="just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В  округе  действует  сеть  автомобильных  дорог  общей  протяжённостью  268 км.  Имеется  автобусное  сообщение  с  областным  центром,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Западнодвинским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муниципальном округом, г. Смоленском.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Жарковская  земля  примечательна  не  только  красотой,  первозданностью  и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экологичностью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она  имеет  свою  историю.  Неизведанные  страницы  её  далёкого    прошлого  относятся  к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веку.  Останки  Ордынского  мужского  монастыря,  расположенные  на  территории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Щучейского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сельского  поселения,  являются  ярким  тому  примером.  В  2008 г.  на  территории  Ордынской  пустыни  построена  церковь  Пресвятой  Богородицы.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История  земель  Жарковского  муниципального округа  в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веках  тесно  связана  с  историей  города Торопца.  В  1678г.  Жарковская  волость  впервые  упоминается  в  «Переписной  книге  дворцовых  волостей  Бельского  уезда».  В  те  времена  значилось  12  деревень  и  сёл,  среди  них  деревня  Борки,  на  месте  которой  образовался  п. Жарковский.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Жарковский  муниципальный округ  был  создан  в  1945 году  и  входил  в  состав  Великолукской  области.  Через  15  лет  он  был  упразднён  и  вновь  воссоздан  в  декабре  1973  года.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С  лета  1941 года по  февраль  1942  года  пос. Жарковский  и  примыкающая  к  нему  территория  были  оккупированы  немецко-фашистскими  войсками.  Великая  Отечественная  война  здесь  тесно  связана  с  именами  К.С.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Заслонова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  Л.М.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Доватора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spcBef>
                <a:spcPct val="0"/>
              </a:spcBef>
              <a:defRPr/>
            </a:pPr>
            <a:endParaRPr lang="ru-RU" sz="1200" dirty="0" smtClean="0">
              <a:cs typeface="Arial" pitchFamily="34" charset="0"/>
            </a:endParaRPr>
          </a:p>
          <a:p>
            <a:pPr algn="just">
              <a:defRPr/>
            </a:pPr>
            <a:endParaRPr lang="ru-RU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954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1"/>
          <p:cNvSpPr txBox="1">
            <a:spLocks noGrp="1"/>
          </p:cNvSpPr>
          <p:nvPr/>
        </p:nvSpPr>
        <p:spPr bwMode="auto">
          <a:xfrm>
            <a:off x="8047038" y="6246813"/>
            <a:ext cx="3254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/>
          <a:lstStyle/>
          <a:p>
            <a:pPr algn="r"/>
            <a:endParaRPr lang="ru-RU" sz="1200">
              <a:solidFill>
                <a:srgbClr val="000000"/>
              </a:solidFill>
            </a:endParaRPr>
          </a:p>
        </p:txBody>
      </p:sp>
      <p:grpSp>
        <p:nvGrpSpPr>
          <p:cNvPr id="32771" name="object 8"/>
          <p:cNvGrpSpPr>
            <a:grpSpLocks/>
          </p:cNvGrpSpPr>
          <p:nvPr/>
        </p:nvGrpSpPr>
        <p:grpSpPr bwMode="auto">
          <a:xfrm>
            <a:off x="457200" y="1219200"/>
            <a:ext cx="3182938" cy="5289550"/>
            <a:chOff x="653795" y="1220724"/>
            <a:chExt cx="4022090" cy="6067425"/>
          </a:xfrm>
        </p:grpSpPr>
        <p:pic>
          <p:nvPicPr>
            <p:cNvPr id="32781" name="object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3795" y="1220724"/>
              <a:ext cx="4021836" cy="606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object 10"/>
            <p:cNvSpPr>
              <a:spLocks/>
            </p:cNvSpPr>
            <p:nvPr/>
          </p:nvSpPr>
          <p:spPr bwMode="auto">
            <a:xfrm>
              <a:off x="692657" y="1259586"/>
              <a:ext cx="3893820" cy="5939155"/>
            </a:xfrm>
            <a:custGeom>
              <a:avLst/>
              <a:gdLst>
                <a:gd name="T0" fmla="*/ 3692524 w 3893820"/>
                <a:gd name="T1" fmla="*/ 0 h 5939155"/>
                <a:gd name="T2" fmla="*/ 201345 w 3893820"/>
                <a:gd name="T3" fmla="*/ 0 h 5939155"/>
                <a:gd name="T4" fmla="*/ 155178 w 3893820"/>
                <a:gd name="T5" fmla="*/ 5318 h 5939155"/>
                <a:gd name="T6" fmla="*/ 112798 w 3893820"/>
                <a:gd name="T7" fmla="*/ 20468 h 5939155"/>
                <a:gd name="T8" fmla="*/ 75413 w 3893820"/>
                <a:gd name="T9" fmla="*/ 44237 h 5939155"/>
                <a:gd name="T10" fmla="*/ 44233 w 3893820"/>
                <a:gd name="T11" fmla="*/ 75415 h 5939155"/>
                <a:gd name="T12" fmla="*/ 20464 w 3893820"/>
                <a:gd name="T13" fmla="*/ 112791 h 5939155"/>
                <a:gd name="T14" fmla="*/ 5317 w 3893820"/>
                <a:gd name="T15" fmla="*/ 155154 h 5939155"/>
                <a:gd name="T16" fmla="*/ 0 w 3893820"/>
                <a:gd name="T17" fmla="*/ 201294 h 5939155"/>
                <a:gd name="T18" fmla="*/ 0 w 3893820"/>
                <a:gd name="T19" fmla="*/ 5737683 h 5939155"/>
                <a:gd name="T20" fmla="*/ 5317 w 3893820"/>
                <a:gd name="T21" fmla="*/ 5783851 h 5939155"/>
                <a:gd name="T22" fmla="*/ 20464 w 3893820"/>
                <a:gd name="T23" fmla="*/ 5826231 h 5939155"/>
                <a:gd name="T24" fmla="*/ 44233 w 3893820"/>
                <a:gd name="T25" fmla="*/ 5863615 h 5939155"/>
                <a:gd name="T26" fmla="*/ 75413 w 3893820"/>
                <a:gd name="T27" fmla="*/ 5894795 h 5939155"/>
                <a:gd name="T28" fmla="*/ 112798 w 3893820"/>
                <a:gd name="T29" fmla="*/ 5918563 h 5939155"/>
                <a:gd name="T30" fmla="*/ 155178 w 3893820"/>
                <a:gd name="T31" fmla="*/ 5933711 h 5939155"/>
                <a:gd name="T32" fmla="*/ 201345 w 3893820"/>
                <a:gd name="T33" fmla="*/ 5939031 h 5939155"/>
                <a:gd name="T34" fmla="*/ 3692524 w 3893820"/>
                <a:gd name="T35" fmla="*/ 5939031 h 5939155"/>
                <a:gd name="T36" fmla="*/ 3738664 w 3893820"/>
                <a:gd name="T37" fmla="*/ 5933711 h 5939155"/>
                <a:gd name="T38" fmla="*/ 3781028 w 3893820"/>
                <a:gd name="T39" fmla="*/ 5918563 h 5939155"/>
                <a:gd name="T40" fmla="*/ 3818404 w 3893820"/>
                <a:gd name="T41" fmla="*/ 5894795 h 5939155"/>
                <a:gd name="T42" fmla="*/ 3849582 w 3893820"/>
                <a:gd name="T43" fmla="*/ 5863615 h 5939155"/>
                <a:gd name="T44" fmla="*/ 3873350 w 3893820"/>
                <a:gd name="T45" fmla="*/ 5826231 h 5939155"/>
                <a:gd name="T46" fmla="*/ 3888500 w 3893820"/>
                <a:gd name="T47" fmla="*/ 5783851 h 5939155"/>
                <a:gd name="T48" fmla="*/ 3893818 w 3893820"/>
                <a:gd name="T49" fmla="*/ 5737683 h 5939155"/>
                <a:gd name="T50" fmla="*/ 3893818 w 3893820"/>
                <a:gd name="T51" fmla="*/ 201294 h 5939155"/>
                <a:gd name="T52" fmla="*/ 3888500 w 3893820"/>
                <a:gd name="T53" fmla="*/ 155154 h 5939155"/>
                <a:gd name="T54" fmla="*/ 3873350 w 3893820"/>
                <a:gd name="T55" fmla="*/ 112791 h 5939155"/>
                <a:gd name="T56" fmla="*/ 3849582 w 3893820"/>
                <a:gd name="T57" fmla="*/ 75415 h 5939155"/>
                <a:gd name="T58" fmla="*/ 3818404 w 3893820"/>
                <a:gd name="T59" fmla="*/ 44237 h 5939155"/>
                <a:gd name="T60" fmla="*/ 3781028 w 3893820"/>
                <a:gd name="T61" fmla="*/ 20468 h 5939155"/>
                <a:gd name="T62" fmla="*/ 3738664 w 3893820"/>
                <a:gd name="T63" fmla="*/ 5318 h 5939155"/>
                <a:gd name="T64" fmla="*/ 3692524 w 3893820"/>
                <a:gd name="T65" fmla="*/ 0 h 5939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93820"/>
                <a:gd name="T100" fmla="*/ 0 h 5939155"/>
                <a:gd name="T101" fmla="*/ 3893820 w 3893820"/>
                <a:gd name="T102" fmla="*/ 5939155 h 5939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93820" h="5939155">
                  <a:moveTo>
                    <a:pt x="3692525" y="0"/>
                  </a:moveTo>
                  <a:lnTo>
                    <a:pt x="201345" y="0"/>
                  </a:lnTo>
                  <a:lnTo>
                    <a:pt x="155178" y="5318"/>
                  </a:lnTo>
                  <a:lnTo>
                    <a:pt x="112798" y="20468"/>
                  </a:lnTo>
                  <a:lnTo>
                    <a:pt x="75413" y="44237"/>
                  </a:lnTo>
                  <a:lnTo>
                    <a:pt x="44233" y="75415"/>
                  </a:lnTo>
                  <a:lnTo>
                    <a:pt x="20464" y="112791"/>
                  </a:lnTo>
                  <a:lnTo>
                    <a:pt x="5317" y="155154"/>
                  </a:lnTo>
                  <a:lnTo>
                    <a:pt x="0" y="201294"/>
                  </a:lnTo>
                  <a:lnTo>
                    <a:pt x="0" y="5737682"/>
                  </a:lnTo>
                  <a:lnTo>
                    <a:pt x="5317" y="5783849"/>
                  </a:lnTo>
                  <a:lnTo>
                    <a:pt x="20464" y="5826229"/>
                  </a:lnTo>
                  <a:lnTo>
                    <a:pt x="44233" y="5863614"/>
                  </a:lnTo>
                  <a:lnTo>
                    <a:pt x="75413" y="5894794"/>
                  </a:lnTo>
                  <a:lnTo>
                    <a:pt x="112798" y="5918563"/>
                  </a:lnTo>
                  <a:lnTo>
                    <a:pt x="155178" y="5933710"/>
                  </a:lnTo>
                  <a:lnTo>
                    <a:pt x="201345" y="5939028"/>
                  </a:lnTo>
                  <a:lnTo>
                    <a:pt x="3692525" y="5939028"/>
                  </a:lnTo>
                  <a:lnTo>
                    <a:pt x="3738665" y="5933710"/>
                  </a:lnTo>
                  <a:lnTo>
                    <a:pt x="3781028" y="5918563"/>
                  </a:lnTo>
                  <a:lnTo>
                    <a:pt x="3818404" y="5894794"/>
                  </a:lnTo>
                  <a:lnTo>
                    <a:pt x="3849582" y="5863614"/>
                  </a:lnTo>
                  <a:lnTo>
                    <a:pt x="3873351" y="5826229"/>
                  </a:lnTo>
                  <a:lnTo>
                    <a:pt x="3888501" y="5783849"/>
                  </a:lnTo>
                  <a:lnTo>
                    <a:pt x="3893819" y="5737682"/>
                  </a:lnTo>
                  <a:lnTo>
                    <a:pt x="3893819" y="201294"/>
                  </a:lnTo>
                  <a:lnTo>
                    <a:pt x="3888501" y="155154"/>
                  </a:lnTo>
                  <a:lnTo>
                    <a:pt x="3873351" y="112791"/>
                  </a:lnTo>
                  <a:lnTo>
                    <a:pt x="3849582" y="75415"/>
                  </a:lnTo>
                  <a:lnTo>
                    <a:pt x="3818404" y="44237"/>
                  </a:lnTo>
                  <a:lnTo>
                    <a:pt x="3781028" y="20468"/>
                  </a:lnTo>
                  <a:lnTo>
                    <a:pt x="3738665" y="5318"/>
                  </a:lnTo>
                  <a:lnTo>
                    <a:pt x="369252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783" name="object 11"/>
            <p:cNvSpPr>
              <a:spLocks/>
            </p:cNvSpPr>
            <p:nvPr/>
          </p:nvSpPr>
          <p:spPr bwMode="auto">
            <a:xfrm>
              <a:off x="692657" y="1259586"/>
              <a:ext cx="3893820" cy="5939155"/>
            </a:xfrm>
            <a:custGeom>
              <a:avLst/>
              <a:gdLst>
                <a:gd name="T0" fmla="*/ 0 w 3893820"/>
                <a:gd name="T1" fmla="*/ 201294 h 5939155"/>
                <a:gd name="T2" fmla="*/ 5317 w 3893820"/>
                <a:gd name="T3" fmla="*/ 155154 h 5939155"/>
                <a:gd name="T4" fmla="*/ 20464 w 3893820"/>
                <a:gd name="T5" fmla="*/ 112791 h 5939155"/>
                <a:gd name="T6" fmla="*/ 44233 w 3893820"/>
                <a:gd name="T7" fmla="*/ 75415 h 5939155"/>
                <a:gd name="T8" fmla="*/ 75413 w 3893820"/>
                <a:gd name="T9" fmla="*/ 44237 h 5939155"/>
                <a:gd name="T10" fmla="*/ 112798 w 3893820"/>
                <a:gd name="T11" fmla="*/ 20468 h 5939155"/>
                <a:gd name="T12" fmla="*/ 155178 w 3893820"/>
                <a:gd name="T13" fmla="*/ 5318 h 5939155"/>
                <a:gd name="T14" fmla="*/ 201345 w 3893820"/>
                <a:gd name="T15" fmla="*/ 0 h 5939155"/>
                <a:gd name="T16" fmla="*/ 3692524 w 3893820"/>
                <a:gd name="T17" fmla="*/ 0 h 5939155"/>
                <a:gd name="T18" fmla="*/ 3738664 w 3893820"/>
                <a:gd name="T19" fmla="*/ 5318 h 5939155"/>
                <a:gd name="T20" fmla="*/ 3781028 w 3893820"/>
                <a:gd name="T21" fmla="*/ 20468 h 5939155"/>
                <a:gd name="T22" fmla="*/ 3818404 w 3893820"/>
                <a:gd name="T23" fmla="*/ 44237 h 5939155"/>
                <a:gd name="T24" fmla="*/ 3849582 w 3893820"/>
                <a:gd name="T25" fmla="*/ 75415 h 5939155"/>
                <a:gd name="T26" fmla="*/ 3873350 w 3893820"/>
                <a:gd name="T27" fmla="*/ 112791 h 5939155"/>
                <a:gd name="T28" fmla="*/ 3888500 w 3893820"/>
                <a:gd name="T29" fmla="*/ 155154 h 5939155"/>
                <a:gd name="T30" fmla="*/ 3893818 w 3893820"/>
                <a:gd name="T31" fmla="*/ 201294 h 5939155"/>
                <a:gd name="T32" fmla="*/ 3893818 w 3893820"/>
                <a:gd name="T33" fmla="*/ 5737683 h 5939155"/>
                <a:gd name="T34" fmla="*/ 3888500 w 3893820"/>
                <a:gd name="T35" fmla="*/ 5783851 h 5939155"/>
                <a:gd name="T36" fmla="*/ 3873350 w 3893820"/>
                <a:gd name="T37" fmla="*/ 5826231 h 5939155"/>
                <a:gd name="T38" fmla="*/ 3849582 w 3893820"/>
                <a:gd name="T39" fmla="*/ 5863615 h 5939155"/>
                <a:gd name="T40" fmla="*/ 3818404 w 3893820"/>
                <a:gd name="T41" fmla="*/ 5894795 h 5939155"/>
                <a:gd name="T42" fmla="*/ 3781028 w 3893820"/>
                <a:gd name="T43" fmla="*/ 5918563 h 5939155"/>
                <a:gd name="T44" fmla="*/ 3738664 w 3893820"/>
                <a:gd name="T45" fmla="*/ 5933711 h 5939155"/>
                <a:gd name="T46" fmla="*/ 3692524 w 3893820"/>
                <a:gd name="T47" fmla="*/ 5939031 h 5939155"/>
                <a:gd name="T48" fmla="*/ 201345 w 3893820"/>
                <a:gd name="T49" fmla="*/ 5939031 h 5939155"/>
                <a:gd name="T50" fmla="*/ 155178 w 3893820"/>
                <a:gd name="T51" fmla="*/ 5933711 h 5939155"/>
                <a:gd name="T52" fmla="*/ 112798 w 3893820"/>
                <a:gd name="T53" fmla="*/ 5918563 h 5939155"/>
                <a:gd name="T54" fmla="*/ 75413 w 3893820"/>
                <a:gd name="T55" fmla="*/ 5894795 h 5939155"/>
                <a:gd name="T56" fmla="*/ 44233 w 3893820"/>
                <a:gd name="T57" fmla="*/ 5863615 h 5939155"/>
                <a:gd name="T58" fmla="*/ 20464 w 3893820"/>
                <a:gd name="T59" fmla="*/ 5826231 h 5939155"/>
                <a:gd name="T60" fmla="*/ 5317 w 3893820"/>
                <a:gd name="T61" fmla="*/ 5783851 h 5939155"/>
                <a:gd name="T62" fmla="*/ 0 w 3893820"/>
                <a:gd name="T63" fmla="*/ 5737683 h 5939155"/>
                <a:gd name="T64" fmla="*/ 0 w 3893820"/>
                <a:gd name="T65" fmla="*/ 201294 h 5939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93820"/>
                <a:gd name="T100" fmla="*/ 0 h 5939155"/>
                <a:gd name="T101" fmla="*/ 3893820 w 3893820"/>
                <a:gd name="T102" fmla="*/ 5939155 h 5939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93820" h="5939155">
                  <a:moveTo>
                    <a:pt x="0" y="201294"/>
                  </a:moveTo>
                  <a:lnTo>
                    <a:pt x="5317" y="155154"/>
                  </a:lnTo>
                  <a:lnTo>
                    <a:pt x="20464" y="112791"/>
                  </a:lnTo>
                  <a:lnTo>
                    <a:pt x="44233" y="75415"/>
                  </a:lnTo>
                  <a:lnTo>
                    <a:pt x="75413" y="44237"/>
                  </a:lnTo>
                  <a:lnTo>
                    <a:pt x="112798" y="20468"/>
                  </a:lnTo>
                  <a:lnTo>
                    <a:pt x="155178" y="5318"/>
                  </a:lnTo>
                  <a:lnTo>
                    <a:pt x="201345" y="0"/>
                  </a:lnTo>
                  <a:lnTo>
                    <a:pt x="3692525" y="0"/>
                  </a:lnTo>
                  <a:lnTo>
                    <a:pt x="3738665" y="5318"/>
                  </a:lnTo>
                  <a:lnTo>
                    <a:pt x="3781028" y="20468"/>
                  </a:lnTo>
                  <a:lnTo>
                    <a:pt x="3818404" y="44237"/>
                  </a:lnTo>
                  <a:lnTo>
                    <a:pt x="3849582" y="75415"/>
                  </a:lnTo>
                  <a:lnTo>
                    <a:pt x="3873351" y="112791"/>
                  </a:lnTo>
                  <a:lnTo>
                    <a:pt x="3888501" y="155154"/>
                  </a:lnTo>
                  <a:lnTo>
                    <a:pt x="3893819" y="201294"/>
                  </a:lnTo>
                  <a:lnTo>
                    <a:pt x="3893819" y="5737682"/>
                  </a:lnTo>
                  <a:lnTo>
                    <a:pt x="3888501" y="5783849"/>
                  </a:lnTo>
                  <a:lnTo>
                    <a:pt x="3873351" y="5826229"/>
                  </a:lnTo>
                  <a:lnTo>
                    <a:pt x="3849582" y="5863614"/>
                  </a:lnTo>
                  <a:lnTo>
                    <a:pt x="3818404" y="5894794"/>
                  </a:lnTo>
                  <a:lnTo>
                    <a:pt x="3781028" y="5918563"/>
                  </a:lnTo>
                  <a:lnTo>
                    <a:pt x="3738665" y="5933710"/>
                  </a:lnTo>
                  <a:lnTo>
                    <a:pt x="3692525" y="5939028"/>
                  </a:lnTo>
                  <a:lnTo>
                    <a:pt x="201345" y="5939028"/>
                  </a:lnTo>
                  <a:lnTo>
                    <a:pt x="155178" y="5933710"/>
                  </a:lnTo>
                  <a:lnTo>
                    <a:pt x="112798" y="5918563"/>
                  </a:lnTo>
                  <a:lnTo>
                    <a:pt x="75413" y="5894794"/>
                  </a:lnTo>
                  <a:lnTo>
                    <a:pt x="44233" y="5863614"/>
                  </a:lnTo>
                  <a:lnTo>
                    <a:pt x="20464" y="5826229"/>
                  </a:lnTo>
                  <a:lnTo>
                    <a:pt x="5317" y="5783849"/>
                  </a:lnTo>
                  <a:lnTo>
                    <a:pt x="0" y="5737682"/>
                  </a:lnTo>
                  <a:lnTo>
                    <a:pt x="0" y="201294"/>
                  </a:lnTo>
                  <a:close/>
                </a:path>
              </a:pathLst>
            </a:custGeom>
            <a:noFill/>
            <a:ln w="25908">
              <a:solidFill>
                <a:srgbClr val="BEBEB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3" name="object 20"/>
          <p:cNvSpPr txBox="1"/>
          <p:nvPr/>
        </p:nvSpPr>
        <p:spPr>
          <a:xfrm>
            <a:off x="1143000" y="1524000"/>
            <a:ext cx="2160588" cy="2270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</a:t>
            </a:r>
            <a:r>
              <a:rPr sz="1400" b="1" spc="-5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10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bject 16"/>
          <p:cNvSpPr txBox="1"/>
          <p:nvPr/>
        </p:nvSpPr>
        <p:spPr>
          <a:xfrm>
            <a:off x="585788" y="2209800"/>
            <a:ext cx="3089275" cy="974725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endParaRPr lang="ru-RU" sz="1200" b="1" spc="-10" dirty="0">
              <a:solidFill>
                <a:srgbClr val="7792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spcBef>
                <a:spcPts val="95"/>
              </a:spcBef>
              <a:defRPr/>
            </a:pPr>
            <a:r>
              <a:rPr lang="ru-RU" sz="1200" b="1" spc="-10" dirty="0">
                <a:solidFill>
                  <a:srgbClr val="779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«ЖАРКОВСКАЯ СОШ №1»</a:t>
            </a:r>
          </a:p>
          <a:p>
            <a:pPr marL="12700" algn="ctr">
              <a:spcBef>
                <a:spcPts val="95"/>
              </a:spcBef>
              <a:defRPr/>
            </a:pPr>
            <a:r>
              <a:rPr lang="ru-RU" sz="1200" b="1" spc="-10" dirty="0">
                <a:solidFill>
                  <a:srgbClr val="779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«КОРОЛЕВЩИНСКАЯ ООШ»</a:t>
            </a:r>
          </a:p>
          <a:p>
            <a:pPr marL="12700" algn="ctr">
              <a:spcBef>
                <a:spcPts val="95"/>
              </a:spcBef>
              <a:defRPr/>
            </a:pPr>
            <a:r>
              <a:rPr lang="ru-RU" sz="1200" b="1" spc="-10" dirty="0">
                <a:solidFill>
                  <a:srgbClr val="779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«ЖАРКОВСКИЙ ДОМ ДЕТСКОГО ТВОРЧЕСТВА</a:t>
            </a:r>
          </a:p>
        </p:txBody>
      </p:sp>
      <p:sp>
        <p:nvSpPr>
          <p:cNvPr id="32774" name="Прямоугольник 7"/>
          <p:cNvSpPr>
            <a:spLocks noChangeArrowheads="1"/>
          </p:cNvSpPr>
          <p:nvPr/>
        </p:nvSpPr>
        <p:spPr bwMode="auto">
          <a:xfrm>
            <a:off x="971550" y="381000"/>
            <a:ext cx="81724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7879" tIns="23939" rIns="47879" bIns="23939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ВОСПИТАТЕЛЬНАЯ СРЕДА</a:t>
            </a:r>
          </a:p>
        </p:txBody>
      </p:sp>
      <p:pic>
        <p:nvPicPr>
          <p:cNvPr id="32775" name="Picture 2" descr="F:\фото  2023\Z47gDrVTNP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2192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 descr="C:\Users\Пользователь\Downloads\fa602fb5c1_fit-in~1280x800~filters_no_upscale()__f3482_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219200"/>
            <a:ext cx="2717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5" descr="https://avatars.mds.yandex.net/get-altay/3932123/2a00000175dba8e678eb2330b025c5fb01a3/XXX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3962400"/>
            <a:ext cx="21701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6" descr="C:\Users\Пользователь\Downloads\BC83B7B5B9BD8BB9-8380BEBA-768x76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3657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8" descr="E:\Конференция 2022\фото\музей 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3962400"/>
            <a:ext cx="2667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188913"/>
            <a:ext cx="114935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1"/>
          <p:cNvSpPr txBox="1">
            <a:spLocks noGrp="1"/>
          </p:cNvSpPr>
          <p:nvPr/>
        </p:nvSpPr>
        <p:spPr bwMode="auto">
          <a:xfrm>
            <a:off x="8047038" y="6246813"/>
            <a:ext cx="3254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/>
          <a:lstStyle/>
          <a:p>
            <a:pPr algn="r"/>
            <a:endParaRPr lang="ru-RU" sz="1200">
              <a:solidFill>
                <a:srgbClr val="000000"/>
              </a:solidFill>
            </a:endParaRPr>
          </a:p>
        </p:txBody>
      </p:sp>
      <p:grpSp>
        <p:nvGrpSpPr>
          <p:cNvPr id="33795" name="object 8"/>
          <p:cNvGrpSpPr>
            <a:grpSpLocks/>
          </p:cNvGrpSpPr>
          <p:nvPr/>
        </p:nvGrpSpPr>
        <p:grpSpPr bwMode="auto">
          <a:xfrm>
            <a:off x="484188" y="1447800"/>
            <a:ext cx="3478212" cy="5097463"/>
            <a:chOff x="653795" y="1220724"/>
            <a:chExt cx="4022090" cy="6067425"/>
          </a:xfrm>
        </p:grpSpPr>
        <p:pic>
          <p:nvPicPr>
            <p:cNvPr id="33814" name="object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3795" y="1220724"/>
              <a:ext cx="4021836" cy="606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5" name="object 10"/>
            <p:cNvSpPr>
              <a:spLocks/>
            </p:cNvSpPr>
            <p:nvPr/>
          </p:nvSpPr>
          <p:spPr bwMode="auto">
            <a:xfrm>
              <a:off x="692657" y="1259586"/>
              <a:ext cx="3893820" cy="5939155"/>
            </a:xfrm>
            <a:custGeom>
              <a:avLst/>
              <a:gdLst>
                <a:gd name="T0" fmla="*/ 3692524 w 3893820"/>
                <a:gd name="T1" fmla="*/ 0 h 5939155"/>
                <a:gd name="T2" fmla="*/ 201345 w 3893820"/>
                <a:gd name="T3" fmla="*/ 0 h 5939155"/>
                <a:gd name="T4" fmla="*/ 155178 w 3893820"/>
                <a:gd name="T5" fmla="*/ 5318 h 5939155"/>
                <a:gd name="T6" fmla="*/ 112798 w 3893820"/>
                <a:gd name="T7" fmla="*/ 20468 h 5939155"/>
                <a:gd name="T8" fmla="*/ 75413 w 3893820"/>
                <a:gd name="T9" fmla="*/ 44237 h 5939155"/>
                <a:gd name="T10" fmla="*/ 44233 w 3893820"/>
                <a:gd name="T11" fmla="*/ 75415 h 5939155"/>
                <a:gd name="T12" fmla="*/ 20464 w 3893820"/>
                <a:gd name="T13" fmla="*/ 112791 h 5939155"/>
                <a:gd name="T14" fmla="*/ 5317 w 3893820"/>
                <a:gd name="T15" fmla="*/ 155154 h 5939155"/>
                <a:gd name="T16" fmla="*/ 0 w 3893820"/>
                <a:gd name="T17" fmla="*/ 201294 h 5939155"/>
                <a:gd name="T18" fmla="*/ 0 w 3893820"/>
                <a:gd name="T19" fmla="*/ 5737683 h 5939155"/>
                <a:gd name="T20" fmla="*/ 5317 w 3893820"/>
                <a:gd name="T21" fmla="*/ 5783851 h 5939155"/>
                <a:gd name="T22" fmla="*/ 20464 w 3893820"/>
                <a:gd name="T23" fmla="*/ 5826231 h 5939155"/>
                <a:gd name="T24" fmla="*/ 44233 w 3893820"/>
                <a:gd name="T25" fmla="*/ 5863615 h 5939155"/>
                <a:gd name="T26" fmla="*/ 75413 w 3893820"/>
                <a:gd name="T27" fmla="*/ 5894795 h 5939155"/>
                <a:gd name="T28" fmla="*/ 112798 w 3893820"/>
                <a:gd name="T29" fmla="*/ 5918563 h 5939155"/>
                <a:gd name="T30" fmla="*/ 155178 w 3893820"/>
                <a:gd name="T31" fmla="*/ 5933711 h 5939155"/>
                <a:gd name="T32" fmla="*/ 201345 w 3893820"/>
                <a:gd name="T33" fmla="*/ 5939031 h 5939155"/>
                <a:gd name="T34" fmla="*/ 3692524 w 3893820"/>
                <a:gd name="T35" fmla="*/ 5939031 h 5939155"/>
                <a:gd name="T36" fmla="*/ 3738664 w 3893820"/>
                <a:gd name="T37" fmla="*/ 5933711 h 5939155"/>
                <a:gd name="T38" fmla="*/ 3781028 w 3893820"/>
                <a:gd name="T39" fmla="*/ 5918563 h 5939155"/>
                <a:gd name="T40" fmla="*/ 3818404 w 3893820"/>
                <a:gd name="T41" fmla="*/ 5894795 h 5939155"/>
                <a:gd name="T42" fmla="*/ 3849582 w 3893820"/>
                <a:gd name="T43" fmla="*/ 5863615 h 5939155"/>
                <a:gd name="T44" fmla="*/ 3873350 w 3893820"/>
                <a:gd name="T45" fmla="*/ 5826231 h 5939155"/>
                <a:gd name="T46" fmla="*/ 3888500 w 3893820"/>
                <a:gd name="T47" fmla="*/ 5783851 h 5939155"/>
                <a:gd name="T48" fmla="*/ 3893818 w 3893820"/>
                <a:gd name="T49" fmla="*/ 5737683 h 5939155"/>
                <a:gd name="T50" fmla="*/ 3893818 w 3893820"/>
                <a:gd name="T51" fmla="*/ 201294 h 5939155"/>
                <a:gd name="T52" fmla="*/ 3888500 w 3893820"/>
                <a:gd name="T53" fmla="*/ 155154 h 5939155"/>
                <a:gd name="T54" fmla="*/ 3873350 w 3893820"/>
                <a:gd name="T55" fmla="*/ 112791 h 5939155"/>
                <a:gd name="T56" fmla="*/ 3849582 w 3893820"/>
                <a:gd name="T57" fmla="*/ 75415 h 5939155"/>
                <a:gd name="T58" fmla="*/ 3818404 w 3893820"/>
                <a:gd name="T59" fmla="*/ 44237 h 5939155"/>
                <a:gd name="T60" fmla="*/ 3781028 w 3893820"/>
                <a:gd name="T61" fmla="*/ 20468 h 5939155"/>
                <a:gd name="T62" fmla="*/ 3738664 w 3893820"/>
                <a:gd name="T63" fmla="*/ 5318 h 5939155"/>
                <a:gd name="T64" fmla="*/ 3692524 w 3893820"/>
                <a:gd name="T65" fmla="*/ 0 h 5939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93820"/>
                <a:gd name="T100" fmla="*/ 0 h 5939155"/>
                <a:gd name="T101" fmla="*/ 3893820 w 3893820"/>
                <a:gd name="T102" fmla="*/ 5939155 h 5939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93820" h="5939155">
                  <a:moveTo>
                    <a:pt x="3692525" y="0"/>
                  </a:moveTo>
                  <a:lnTo>
                    <a:pt x="201345" y="0"/>
                  </a:lnTo>
                  <a:lnTo>
                    <a:pt x="155178" y="5318"/>
                  </a:lnTo>
                  <a:lnTo>
                    <a:pt x="112798" y="20468"/>
                  </a:lnTo>
                  <a:lnTo>
                    <a:pt x="75413" y="44237"/>
                  </a:lnTo>
                  <a:lnTo>
                    <a:pt x="44233" y="75415"/>
                  </a:lnTo>
                  <a:lnTo>
                    <a:pt x="20464" y="112791"/>
                  </a:lnTo>
                  <a:lnTo>
                    <a:pt x="5317" y="155154"/>
                  </a:lnTo>
                  <a:lnTo>
                    <a:pt x="0" y="201294"/>
                  </a:lnTo>
                  <a:lnTo>
                    <a:pt x="0" y="5737682"/>
                  </a:lnTo>
                  <a:lnTo>
                    <a:pt x="5317" y="5783849"/>
                  </a:lnTo>
                  <a:lnTo>
                    <a:pt x="20464" y="5826229"/>
                  </a:lnTo>
                  <a:lnTo>
                    <a:pt x="44233" y="5863614"/>
                  </a:lnTo>
                  <a:lnTo>
                    <a:pt x="75413" y="5894794"/>
                  </a:lnTo>
                  <a:lnTo>
                    <a:pt x="112798" y="5918563"/>
                  </a:lnTo>
                  <a:lnTo>
                    <a:pt x="155178" y="5933710"/>
                  </a:lnTo>
                  <a:lnTo>
                    <a:pt x="201345" y="5939028"/>
                  </a:lnTo>
                  <a:lnTo>
                    <a:pt x="3692525" y="5939028"/>
                  </a:lnTo>
                  <a:lnTo>
                    <a:pt x="3738665" y="5933710"/>
                  </a:lnTo>
                  <a:lnTo>
                    <a:pt x="3781028" y="5918563"/>
                  </a:lnTo>
                  <a:lnTo>
                    <a:pt x="3818404" y="5894794"/>
                  </a:lnTo>
                  <a:lnTo>
                    <a:pt x="3849582" y="5863614"/>
                  </a:lnTo>
                  <a:lnTo>
                    <a:pt x="3873351" y="5826229"/>
                  </a:lnTo>
                  <a:lnTo>
                    <a:pt x="3888501" y="5783849"/>
                  </a:lnTo>
                  <a:lnTo>
                    <a:pt x="3893819" y="5737682"/>
                  </a:lnTo>
                  <a:lnTo>
                    <a:pt x="3893819" y="201294"/>
                  </a:lnTo>
                  <a:lnTo>
                    <a:pt x="3888501" y="155154"/>
                  </a:lnTo>
                  <a:lnTo>
                    <a:pt x="3873351" y="112791"/>
                  </a:lnTo>
                  <a:lnTo>
                    <a:pt x="3849582" y="75415"/>
                  </a:lnTo>
                  <a:lnTo>
                    <a:pt x="3818404" y="44237"/>
                  </a:lnTo>
                  <a:lnTo>
                    <a:pt x="3781028" y="20468"/>
                  </a:lnTo>
                  <a:lnTo>
                    <a:pt x="3738665" y="5318"/>
                  </a:lnTo>
                  <a:lnTo>
                    <a:pt x="369252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3816" name="object 11"/>
            <p:cNvSpPr>
              <a:spLocks/>
            </p:cNvSpPr>
            <p:nvPr/>
          </p:nvSpPr>
          <p:spPr bwMode="auto">
            <a:xfrm>
              <a:off x="692657" y="1259586"/>
              <a:ext cx="3893820" cy="5939155"/>
            </a:xfrm>
            <a:custGeom>
              <a:avLst/>
              <a:gdLst>
                <a:gd name="T0" fmla="*/ 0 w 3893820"/>
                <a:gd name="T1" fmla="*/ 201294 h 5939155"/>
                <a:gd name="T2" fmla="*/ 5317 w 3893820"/>
                <a:gd name="T3" fmla="*/ 155154 h 5939155"/>
                <a:gd name="T4" fmla="*/ 20464 w 3893820"/>
                <a:gd name="T5" fmla="*/ 112791 h 5939155"/>
                <a:gd name="T6" fmla="*/ 44233 w 3893820"/>
                <a:gd name="T7" fmla="*/ 75415 h 5939155"/>
                <a:gd name="T8" fmla="*/ 75413 w 3893820"/>
                <a:gd name="T9" fmla="*/ 44237 h 5939155"/>
                <a:gd name="T10" fmla="*/ 112798 w 3893820"/>
                <a:gd name="T11" fmla="*/ 20468 h 5939155"/>
                <a:gd name="T12" fmla="*/ 155178 w 3893820"/>
                <a:gd name="T13" fmla="*/ 5318 h 5939155"/>
                <a:gd name="T14" fmla="*/ 201345 w 3893820"/>
                <a:gd name="T15" fmla="*/ 0 h 5939155"/>
                <a:gd name="T16" fmla="*/ 3692524 w 3893820"/>
                <a:gd name="T17" fmla="*/ 0 h 5939155"/>
                <a:gd name="T18" fmla="*/ 3738664 w 3893820"/>
                <a:gd name="T19" fmla="*/ 5318 h 5939155"/>
                <a:gd name="T20" fmla="*/ 3781028 w 3893820"/>
                <a:gd name="T21" fmla="*/ 20468 h 5939155"/>
                <a:gd name="T22" fmla="*/ 3818404 w 3893820"/>
                <a:gd name="T23" fmla="*/ 44237 h 5939155"/>
                <a:gd name="T24" fmla="*/ 3849582 w 3893820"/>
                <a:gd name="T25" fmla="*/ 75415 h 5939155"/>
                <a:gd name="T26" fmla="*/ 3873350 w 3893820"/>
                <a:gd name="T27" fmla="*/ 112791 h 5939155"/>
                <a:gd name="T28" fmla="*/ 3888500 w 3893820"/>
                <a:gd name="T29" fmla="*/ 155154 h 5939155"/>
                <a:gd name="T30" fmla="*/ 3893818 w 3893820"/>
                <a:gd name="T31" fmla="*/ 201294 h 5939155"/>
                <a:gd name="T32" fmla="*/ 3893818 w 3893820"/>
                <a:gd name="T33" fmla="*/ 5737683 h 5939155"/>
                <a:gd name="T34" fmla="*/ 3888500 w 3893820"/>
                <a:gd name="T35" fmla="*/ 5783851 h 5939155"/>
                <a:gd name="T36" fmla="*/ 3873350 w 3893820"/>
                <a:gd name="T37" fmla="*/ 5826231 h 5939155"/>
                <a:gd name="T38" fmla="*/ 3849582 w 3893820"/>
                <a:gd name="T39" fmla="*/ 5863615 h 5939155"/>
                <a:gd name="T40" fmla="*/ 3818404 w 3893820"/>
                <a:gd name="T41" fmla="*/ 5894795 h 5939155"/>
                <a:gd name="T42" fmla="*/ 3781028 w 3893820"/>
                <a:gd name="T43" fmla="*/ 5918563 h 5939155"/>
                <a:gd name="T44" fmla="*/ 3738664 w 3893820"/>
                <a:gd name="T45" fmla="*/ 5933711 h 5939155"/>
                <a:gd name="T46" fmla="*/ 3692524 w 3893820"/>
                <a:gd name="T47" fmla="*/ 5939031 h 5939155"/>
                <a:gd name="T48" fmla="*/ 201345 w 3893820"/>
                <a:gd name="T49" fmla="*/ 5939031 h 5939155"/>
                <a:gd name="T50" fmla="*/ 155178 w 3893820"/>
                <a:gd name="T51" fmla="*/ 5933711 h 5939155"/>
                <a:gd name="T52" fmla="*/ 112798 w 3893820"/>
                <a:gd name="T53" fmla="*/ 5918563 h 5939155"/>
                <a:gd name="T54" fmla="*/ 75413 w 3893820"/>
                <a:gd name="T55" fmla="*/ 5894795 h 5939155"/>
                <a:gd name="T56" fmla="*/ 44233 w 3893820"/>
                <a:gd name="T57" fmla="*/ 5863615 h 5939155"/>
                <a:gd name="T58" fmla="*/ 20464 w 3893820"/>
                <a:gd name="T59" fmla="*/ 5826231 h 5939155"/>
                <a:gd name="T60" fmla="*/ 5317 w 3893820"/>
                <a:gd name="T61" fmla="*/ 5783851 h 5939155"/>
                <a:gd name="T62" fmla="*/ 0 w 3893820"/>
                <a:gd name="T63" fmla="*/ 5737683 h 5939155"/>
                <a:gd name="T64" fmla="*/ 0 w 3893820"/>
                <a:gd name="T65" fmla="*/ 201294 h 59391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93820"/>
                <a:gd name="T100" fmla="*/ 0 h 5939155"/>
                <a:gd name="T101" fmla="*/ 3893820 w 3893820"/>
                <a:gd name="T102" fmla="*/ 5939155 h 59391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93820" h="5939155">
                  <a:moveTo>
                    <a:pt x="0" y="201294"/>
                  </a:moveTo>
                  <a:lnTo>
                    <a:pt x="5317" y="155154"/>
                  </a:lnTo>
                  <a:lnTo>
                    <a:pt x="20464" y="112791"/>
                  </a:lnTo>
                  <a:lnTo>
                    <a:pt x="44233" y="75415"/>
                  </a:lnTo>
                  <a:lnTo>
                    <a:pt x="75413" y="44237"/>
                  </a:lnTo>
                  <a:lnTo>
                    <a:pt x="112798" y="20468"/>
                  </a:lnTo>
                  <a:lnTo>
                    <a:pt x="155178" y="5318"/>
                  </a:lnTo>
                  <a:lnTo>
                    <a:pt x="201345" y="0"/>
                  </a:lnTo>
                  <a:lnTo>
                    <a:pt x="3692525" y="0"/>
                  </a:lnTo>
                  <a:lnTo>
                    <a:pt x="3738665" y="5318"/>
                  </a:lnTo>
                  <a:lnTo>
                    <a:pt x="3781028" y="20468"/>
                  </a:lnTo>
                  <a:lnTo>
                    <a:pt x="3818404" y="44237"/>
                  </a:lnTo>
                  <a:lnTo>
                    <a:pt x="3849582" y="75415"/>
                  </a:lnTo>
                  <a:lnTo>
                    <a:pt x="3873351" y="112791"/>
                  </a:lnTo>
                  <a:lnTo>
                    <a:pt x="3888501" y="155154"/>
                  </a:lnTo>
                  <a:lnTo>
                    <a:pt x="3893819" y="201294"/>
                  </a:lnTo>
                  <a:lnTo>
                    <a:pt x="3893819" y="5737682"/>
                  </a:lnTo>
                  <a:lnTo>
                    <a:pt x="3888501" y="5783849"/>
                  </a:lnTo>
                  <a:lnTo>
                    <a:pt x="3873351" y="5826229"/>
                  </a:lnTo>
                  <a:lnTo>
                    <a:pt x="3849582" y="5863614"/>
                  </a:lnTo>
                  <a:lnTo>
                    <a:pt x="3818404" y="5894794"/>
                  </a:lnTo>
                  <a:lnTo>
                    <a:pt x="3781028" y="5918563"/>
                  </a:lnTo>
                  <a:lnTo>
                    <a:pt x="3738665" y="5933710"/>
                  </a:lnTo>
                  <a:lnTo>
                    <a:pt x="3692525" y="5939028"/>
                  </a:lnTo>
                  <a:lnTo>
                    <a:pt x="201345" y="5939028"/>
                  </a:lnTo>
                  <a:lnTo>
                    <a:pt x="155178" y="5933710"/>
                  </a:lnTo>
                  <a:lnTo>
                    <a:pt x="112798" y="5918563"/>
                  </a:lnTo>
                  <a:lnTo>
                    <a:pt x="75413" y="5894794"/>
                  </a:lnTo>
                  <a:lnTo>
                    <a:pt x="44233" y="5863614"/>
                  </a:lnTo>
                  <a:lnTo>
                    <a:pt x="20464" y="5826229"/>
                  </a:lnTo>
                  <a:lnTo>
                    <a:pt x="5317" y="5783849"/>
                  </a:lnTo>
                  <a:lnTo>
                    <a:pt x="0" y="5737682"/>
                  </a:lnTo>
                  <a:lnTo>
                    <a:pt x="0" y="201294"/>
                  </a:lnTo>
                  <a:close/>
                </a:path>
              </a:pathLst>
            </a:custGeom>
            <a:noFill/>
            <a:ln w="25908">
              <a:solidFill>
                <a:srgbClr val="BEBEB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3" name="object 20"/>
          <p:cNvSpPr txBox="1"/>
          <p:nvPr/>
        </p:nvSpPr>
        <p:spPr>
          <a:xfrm>
            <a:off x="1479550" y="1500188"/>
            <a:ext cx="2160588" cy="2270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</a:t>
            </a:r>
            <a:r>
              <a:rPr sz="1400" b="1" spc="-5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ТЕАТРЫ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7" name="object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525" y="1141413"/>
            <a:ext cx="9017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798" name="object 4"/>
          <p:cNvGrpSpPr>
            <a:grpSpLocks/>
          </p:cNvGrpSpPr>
          <p:nvPr/>
        </p:nvGrpSpPr>
        <p:grpSpPr bwMode="auto">
          <a:xfrm>
            <a:off x="4953000" y="1371600"/>
            <a:ext cx="3352800" cy="5181600"/>
            <a:chOff x="4869179" y="1220724"/>
            <a:chExt cx="4836160" cy="6067425"/>
          </a:xfrm>
        </p:grpSpPr>
        <p:pic>
          <p:nvPicPr>
            <p:cNvPr id="33811" name="object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69179" y="1220724"/>
              <a:ext cx="4835652" cy="606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2" name="object 6"/>
            <p:cNvSpPr>
              <a:spLocks/>
            </p:cNvSpPr>
            <p:nvPr/>
          </p:nvSpPr>
          <p:spPr bwMode="auto">
            <a:xfrm>
              <a:off x="4908041" y="1259586"/>
              <a:ext cx="4707890" cy="5939155"/>
            </a:xfrm>
            <a:custGeom>
              <a:avLst/>
              <a:gdLst>
                <a:gd name="T0" fmla="*/ 4464178 w 4707890"/>
                <a:gd name="T1" fmla="*/ 0 h 5939155"/>
                <a:gd name="T2" fmla="*/ 243459 w 4707890"/>
                <a:gd name="T3" fmla="*/ 0 h 5939155"/>
                <a:gd name="T4" fmla="*/ 194383 w 4707890"/>
                <a:gd name="T5" fmla="*/ 4944 h 5939155"/>
                <a:gd name="T6" fmla="*/ 148679 w 4707890"/>
                <a:gd name="T7" fmla="*/ 19127 h 5939155"/>
                <a:gd name="T8" fmla="*/ 107323 w 4707890"/>
                <a:gd name="T9" fmla="*/ 41569 h 5939155"/>
                <a:gd name="T10" fmla="*/ 71294 w 4707890"/>
                <a:gd name="T11" fmla="*/ 71294 h 5939155"/>
                <a:gd name="T12" fmla="*/ 41569 w 4707890"/>
                <a:gd name="T13" fmla="*/ 107323 h 5939155"/>
                <a:gd name="T14" fmla="*/ 19127 w 4707890"/>
                <a:gd name="T15" fmla="*/ 148679 h 5939155"/>
                <a:gd name="T16" fmla="*/ 4944 w 4707890"/>
                <a:gd name="T17" fmla="*/ 194383 h 5939155"/>
                <a:gd name="T18" fmla="*/ 0 w 4707890"/>
                <a:gd name="T19" fmla="*/ 243458 h 5939155"/>
                <a:gd name="T20" fmla="*/ 0 w 4707890"/>
                <a:gd name="T21" fmla="*/ 5695595 h 5939155"/>
                <a:gd name="T22" fmla="*/ 4944 w 4707890"/>
                <a:gd name="T23" fmla="*/ 5744655 h 5939155"/>
                <a:gd name="T24" fmla="*/ 19127 w 4707890"/>
                <a:gd name="T25" fmla="*/ 5790351 h 5939155"/>
                <a:gd name="T26" fmla="*/ 41569 w 4707890"/>
                <a:gd name="T27" fmla="*/ 5831699 h 5939155"/>
                <a:gd name="T28" fmla="*/ 71294 w 4707890"/>
                <a:gd name="T29" fmla="*/ 5867727 h 5939155"/>
                <a:gd name="T30" fmla="*/ 107323 w 4707890"/>
                <a:gd name="T31" fmla="*/ 5897455 h 5939155"/>
                <a:gd name="T32" fmla="*/ 148679 w 4707890"/>
                <a:gd name="T33" fmla="*/ 5919899 h 5939155"/>
                <a:gd name="T34" fmla="*/ 194383 w 4707890"/>
                <a:gd name="T35" fmla="*/ 5934083 h 5939155"/>
                <a:gd name="T36" fmla="*/ 243459 w 4707890"/>
                <a:gd name="T37" fmla="*/ 5939031 h 5939155"/>
                <a:gd name="T38" fmla="*/ 4464178 w 4707890"/>
                <a:gd name="T39" fmla="*/ 5939031 h 5939155"/>
                <a:gd name="T40" fmla="*/ 4513254 w 4707890"/>
                <a:gd name="T41" fmla="*/ 5934083 h 5939155"/>
                <a:gd name="T42" fmla="*/ 4558958 w 4707890"/>
                <a:gd name="T43" fmla="*/ 5919899 h 5939155"/>
                <a:gd name="T44" fmla="*/ 4600314 w 4707890"/>
                <a:gd name="T45" fmla="*/ 5897455 h 5939155"/>
                <a:gd name="T46" fmla="*/ 4636342 w 4707890"/>
                <a:gd name="T47" fmla="*/ 5867727 h 5939155"/>
                <a:gd name="T48" fmla="*/ 4666066 w 4707890"/>
                <a:gd name="T49" fmla="*/ 5831699 h 5939155"/>
                <a:gd name="T50" fmla="*/ 4688510 w 4707890"/>
                <a:gd name="T51" fmla="*/ 5790351 h 5939155"/>
                <a:gd name="T52" fmla="*/ 4702690 w 4707890"/>
                <a:gd name="T53" fmla="*/ 5744655 h 5939155"/>
                <a:gd name="T54" fmla="*/ 4707638 w 4707890"/>
                <a:gd name="T55" fmla="*/ 5695595 h 5939155"/>
                <a:gd name="T56" fmla="*/ 4707638 w 4707890"/>
                <a:gd name="T57" fmla="*/ 243458 h 5939155"/>
                <a:gd name="T58" fmla="*/ 4702690 w 4707890"/>
                <a:gd name="T59" fmla="*/ 194383 h 5939155"/>
                <a:gd name="T60" fmla="*/ 4688510 w 4707890"/>
                <a:gd name="T61" fmla="*/ 148679 h 5939155"/>
                <a:gd name="T62" fmla="*/ 4666066 w 4707890"/>
                <a:gd name="T63" fmla="*/ 107323 h 5939155"/>
                <a:gd name="T64" fmla="*/ 4636342 w 4707890"/>
                <a:gd name="T65" fmla="*/ 71294 h 5939155"/>
                <a:gd name="T66" fmla="*/ 4600314 w 4707890"/>
                <a:gd name="T67" fmla="*/ 41569 h 5939155"/>
                <a:gd name="T68" fmla="*/ 4558958 w 4707890"/>
                <a:gd name="T69" fmla="*/ 19127 h 5939155"/>
                <a:gd name="T70" fmla="*/ 4513254 w 4707890"/>
                <a:gd name="T71" fmla="*/ 4944 h 5939155"/>
                <a:gd name="T72" fmla="*/ 4464178 w 4707890"/>
                <a:gd name="T73" fmla="*/ 0 h 59391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707890"/>
                <a:gd name="T112" fmla="*/ 0 h 5939155"/>
                <a:gd name="T113" fmla="*/ 4707890 w 4707890"/>
                <a:gd name="T114" fmla="*/ 5939155 h 59391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707890" h="5939155">
                  <a:moveTo>
                    <a:pt x="4464177" y="0"/>
                  </a:moveTo>
                  <a:lnTo>
                    <a:pt x="243459" y="0"/>
                  </a:lnTo>
                  <a:lnTo>
                    <a:pt x="194383" y="4944"/>
                  </a:lnTo>
                  <a:lnTo>
                    <a:pt x="148679" y="19127"/>
                  </a:lnTo>
                  <a:lnTo>
                    <a:pt x="107323" y="41569"/>
                  </a:lnTo>
                  <a:lnTo>
                    <a:pt x="71294" y="71294"/>
                  </a:lnTo>
                  <a:lnTo>
                    <a:pt x="41569" y="107323"/>
                  </a:lnTo>
                  <a:lnTo>
                    <a:pt x="19127" y="148679"/>
                  </a:lnTo>
                  <a:lnTo>
                    <a:pt x="4944" y="194383"/>
                  </a:lnTo>
                  <a:lnTo>
                    <a:pt x="0" y="243458"/>
                  </a:lnTo>
                  <a:lnTo>
                    <a:pt x="0" y="5695594"/>
                  </a:lnTo>
                  <a:lnTo>
                    <a:pt x="4944" y="5744654"/>
                  </a:lnTo>
                  <a:lnTo>
                    <a:pt x="19127" y="5790348"/>
                  </a:lnTo>
                  <a:lnTo>
                    <a:pt x="41569" y="5831699"/>
                  </a:lnTo>
                  <a:lnTo>
                    <a:pt x="71294" y="5867727"/>
                  </a:lnTo>
                  <a:lnTo>
                    <a:pt x="107323" y="5897452"/>
                  </a:lnTo>
                  <a:lnTo>
                    <a:pt x="148679" y="5919897"/>
                  </a:lnTo>
                  <a:lnTo>
                    <a:pt x="194383" y="5934082"/>
                  </a:lnTo>
                  <a:lnTo>
                    <a:pt x="243459" y="5939028"/>
                  </a:lnTo>
                  <a:lnTo>
                    <a:pt x="4464177" y="5939028"/>
                  </a:lnTo>
                  <a:lnTo>
                    <a:pt x="4513252" y="5934082"/>
                  </a:lnTo>
                  <a:lnTo>
                    <a:pt x="4558956" y="5919897"/>
                  </a:lnTo>
                  <a:lnTo>
                    <a:pt x="4600312" y="5897452"/>
                  </a:lnTo>
                  <a:lnTo>
                    <a:pt x="4636341" y="5867727"/>
                  </a:lnTo>
                  <a:lnTo>
                    <a:pt x="4666066" y="5831699"/>
                  </a:lnTo>
                  <a:lnTo>
                    <a:pt x="4688508" y="5790348"/>
                  </a:lnTo>
                  <a:lnTo>
                    <a:pt x="4702691" y="5744654"/>
                  </a:lnTo>
                  <a:lnTo>
                    <a:pt x="4707636" y="5695594"/>
                  </a:lnTo>
                  <a:lnTo>
                    <a:pt x="4707636" y="243458"/>
                  </a:lnTo>
                  <a:lnTo>
                    <a:pt x="4702691" y="194383"/>
                  </a:lnTo>
                  <a:lnTo>
                    <a:pt x="4688508" y="148679"/>
                  </a:lnTo>
                  <a:lnTo>
                    <a:pt x="4666066" y="107323"/>
                  </a:lnTo>
                  <a:lnTo>
                    <a:pt x="4636341" y="71294"/>
                  </a:lnTo>
                  <a:lnTo>
                    <a:pt x="4600312" y="41569"/>
                  </a:lnTo>
                  <a:lnTo>
                    <a:pt x="4558956" y="19127"/>
                  </a:lnTo>
                  <a:lnTo>
                    <a:pt x="4513252" y="4944"/>
                  </a:lnTo>
                  <a:lnTo>
                    <a:pt x="446417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3813" name="object 7"/>
            <p:cNvSpPr>
              <a:spLocks/>
            </p:cNvSpPr>
            <p:nvPr/>
          </p:nvSpPr>
          <p:spPr bwMode="auto">
            <a:xfrm>
              <a:off x="4908041" y="1259586"/>
              <a:ext cx="4707890" cy="5939155"/>
            </a:xfrm>
            <a:custGeom>
              <a:avLst/>
              <a:gdLst>
                <a:gd name="T0" fmla="*/ 0 w 4707890"/>
                <a:gd name="T1" fmla="*/ 243458 h 5939155"/>
                <a:gd name="T2" fmla="*/ 4944 w 4707890"/>
                <a:gd name="T3" fmla="*/ 194383 h 5939155"/>
                <a:gd name="T4" fmla="*/ 19127 w 4707890"/>
                <a:gd name="T5" fmla="*/ 148679 h 5939155"/>
                <a:gd name="T6" fmla="*/ 41569 w 4707890"/>
                <a:gd name="T7" fmla="*/ 107323 h 5939155"/>
                <a:gd name="T8" fmla="*/ 71294 w 4707890"/>
                <a:gd name="T9" fmla="*/ 71294 h 5939155"/>
                <a:gd name="T10" fmla="*/ 107323 w 4707890"/>
                <a:gd name="T11" fmla="*/ 41569 h 5939155"/>
                <a:gd name="T12" fmla="*/ 148679 w 4707890"/>
                <a:gd name="T13" fmla="*/ 19127 h 5939155"/>
                <a:gd name="T14" fmla="*/ 194383 w 4707890"/>
                <a:gd name="T15" fmla="*/ 4944 h 5939155"/>
                <a:gd name="T16" fmla="*/ 243459 w 4707890"/>
                <a:gd name="T17" fmla="*/ 0 h 5939155"/>
                <a:gd name="T18" fmla="*/ 4464178 w 4707890"/>
                <a:gd name="T19" fmla="*/ 0 h 5939155"/>
                <a:gd name="T20" fmla="*/ 4513254 w 4707890"/>
                <a:gd name="T21" fmla="*/ 4944 h 5939155"/>
                <a:gd name="T22" fmla="*/ 4558958 w 4707890"/>
                <a:gd name="T23" fmla="*/ 19127 h 5939155"/>
                <a:gd name="T24" fmla="*/ 4600314 w 4707890"/>
                <a:gd name="T25" fmla="*/ 41569 h 5939155"/>
                <a:gd name="T26" fmla="*/ 4636342 w 4707890"/>
                <a:gd name="T27" fmla="*/ 71294 h 5939155"/>
                <a:gd name="T28" fmla="*/ 4666066 w 4707890"/>
                <a:gd name="T29" fmla="*/ 107323 h 5939155"/>
                <a:gd name="T30" fmla="*/ 4688510 w 4707890"/>
                <a:gd name="T31" fmla="*/ 148679 h 5939155"/>
                <a:gd name="T32" fmla="*/ 4702690 w 4707890"/>
                <a:gd name="T33" fmla="*/ 194383 h 5939155"/>
                <a:gd name="T34" fmla="*/ 4707638 w 4707890"/>
                <a:gd name="T35" fmla="*/ 243458 h 5939155"/>
                <a:gd name="T36" fmla="*/ 4707638 w 4707890"/>
                <a:gd name="T37" fmla="*/ 5695595 h 5939155"/>
                <a:gd name="T38" fmla="*/ 4702690 w 4707890"/>
                <a:gd name="T39" fmla="*/ 5744655 h 5939155"/>
                <a:gd name="T40" fmla="*/ 4688510 w 4707890"/>
                <a:gd name="T41" fmla="*/ 5790351 h 5939155"/>
                <a:gd name="T42" fmla="*/ 4666066 w 4707890"/>
                <a:gd name="T43" fmla="*/ 5831699 h 5939155"/>
                <a:gd name="T44" fmla="*/ 4636342 w 4707890"/>
                <a:gd name="T45" fmla="*/ 5867727 h 5939155"/>
                <a:gd name="T46" fmla="*/ 4600314 w 4707890"/>
                <a:gd name="T47" fmla="*/ 5897455 h 5939155"/>
                <a:gd name="T48" fmla="*/ 4558958 w 4707890"/>
                <a:gd name="T49" fmla="*/ 5919899 h 5939155"/>
                <a:gd name="T50" fmla="*/ 4513254 w 4707890"/>
                <a:gd name="T51" fmla="*/ 5934083 h 5939155"/>
                <a:gd name="T52" fmla="*/ 4464178 w 4707890"/>
                <a:gd name="T53" fmla="*/ 5939031 h 5939155"/>
                <a:gd name="T54" fmla="*/ 243459 w 4707890"/>
                <a:gd name="T55" fmla="*/ 5939031 h 5939155"/>
                <a:gd name="T56" fmla="*/ 194383 w 4707890"/>
                <a:gd name="T57" fmla="*/ 5934083 h 5939155"/>
                <a:gd name="T58" fmla="*/ 148679 w 4707890"/>
                <a:gd name="T59" fmla="*/ 5919899 h 5939155"/>
                <a:gd name="T60" fmla="*/ 107323 w 4707890"/>
                <a:gd name="T61" fmla="*/ 5897455 h 5939155"/>
                <a:gd name="T62" fmla="*/ 71294 w 4707890"/>
                <a:gd name="T63" fmla="*/ 5867727 h 5939155"/>
                <a:gd name="T64" fmla="*/ 41569 w 4707890"/>
                <a:gd name="T65" fmla="*/ 5831699 h 5939155"/>
                <a:gd name="T66" fmla="*/ 19127 w 4707890"/>
                <a:gd name="T67" fmla="*/ 5790351 h 5939155"/>
                <a:gd name="T68" fmla="*/ 4944 w 4707890"/>
                <a:gd name="T69" fmla="*/ 5744655 h 5939155"/>
                <a:gd name="T70" fmla="*/ 0 w 4707890"/>
                <a:gd name="T71" fmla="*/ 5695595 h 5939155"/>
                <a:gd name="T72" fmla="*/ 0 w 4707890"/>
                <a:gd name="T73" fmla="*/ 243458 h 59391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707890"/>
                <a:gd name="T112" fmla="*/ 0 h 5939155"/>
                <a:gd name="T113" fmla="*/ 4707890 w 4707890"/>
                <a:gd name="T114" fmla="*/ 5939155 h 59391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707890" h="5939155">
                  <a:moveTo>
                    <a:pt x="0" y="243458"/>
                  </a:moveTo>
                  <a:lnTo>
                    <a:pt x="4944" y="194383"/>
                  </a:lnTo>
                  <a:lnTo>
                    <a:pt x="19127" y="148679"/>
                  </a:lnTo>
                  <a:lnTo>
                    <a:pt x="41569" y="107323"/>
                  </a:lnTo>
                  <a:lnTo>
                    <a:pt x="71294" y="71294"/>
                  </a:lnTo>
                  <a:lnTo>
                    <a:pt x="107323" y="41569"/>
                  </a:lnTo>
                  <a:lnTo>
                    <a:pt x="148679" y="19127"/>
                  </a:lnTo>
                  <a:lnTo>
                    <a:pt x="194383" y="4944"/>
                  </a:lnTo>
                  <a:lnTo>
                    <a:pt x="243459" y="0"/>
                  </a:lnTo>
                  <a:lnTo>
                    <a:pt x="4464177" y="0"/>
                  </a:lnTo>
                  <a:lnTo>
                    <a:pt x="4513252" y="4944"/>
                  </a:lnTo>
                  <a:lnTo>
                    <a:pt x="4558956" y="19127"/>
                  </a:lnTo>
                  <a:lnTo>
                    <a:pt x="4600312" y="41569"/>
                  </a:lnTo>
                  <a:lnTo>
                    <a:pt x="4636341" y="71294"/>
                  </a:lnTo>
                  <a:lnTo>
                    <a:pt x="4666066" y="107323"/>
                  </a:lnTo>
                  <a:lnTo>
                    <a:pt x="4688508" y="148679"/>
                  </a:lnTo>
                  <a:lnTo>
                    <a:pt x="4702691" y="194383"/>
                  </a:lnTo>
                  <a:lnTo>
                    <a:pt x="4707636" y="243458"/>
                  </a:lnTo>
                  <a:lnTo>
                    <a:pt x="4707636" y="5695594"/>
                  </a:lnTo>
                  <a:lnTo>
                    <a:pt x="4702691" y="5744654"/>
                  </a:lnTo>
                  <a:lnTo>
                    <a:pt x="4688508" y="5790348"/>
                  </a:lnTo>
                  <a:lnTo>
                    <a:pt x="4666066" y="5831699"/>
                  </a:lnTo>
                  <a:lnTo>
                    <a:pt x="4636341" y="5867727"/>
                  </a:lnTo>
                  <a:lnTo>
                    <a:pt x="4600312" y="5897452"/>
                  </a:lnTo>
                  <a:lnTo>
                    <a:pt x="4558956" y="5919897"/>
                  </a:lnTo>
                  <a:lnTo>
                    <a:pt x="4513252" y="5934082"/>
                  </a:lnTo>
                  <a:lnTo>
                    <a:pt x="4464177" y="5939028"/>
                  </a:lnTo>
                  <a:lnTo>
                    <a:pt x="243459" y="5939028"/>
                  </a:lnTo>
                  <a:lnTo>
                    <a:pt x="194383" y="5934082"/>
                  </a:lnTo>
                  <a:lnTo>
                    <a:pt x="148679" y="5919897"/>
                  </a:lnTo>
                  <a:lnTo>
                    <a:pt x="107323" y="5897452"/>
                  </a:lnTo>
                  <a:lnTo>
                    <a:pt x="71294" y="5867727"/>
                  </a:lnTo>
                  <a:lnTo>
                    <a:pt x="41569" y="5831699"/>
                  </a:lnTo>
                  <a:lnTo>
                    <a:pt x="19127" y="5790348"/>
                  </a:lnTo>
                  <a:lnTo>
                    <a:pt x="4944" y="5744654"/>
                  </a:lnTo>
                  <a:lnTo>
                    <a:pt x="0" y="5695594"/>
                  </a:lnTo>
                  <a:lnTo>
                    <a:pt x="0" y="243458"/>
                  </a:lnTo>
                  <a:close/>
                </a:path>
              </a:pathLst>
            </a:custGeom>
            <a:noFill/>
            <a:ln w="25908">
              <a:solidFill>
                <a:srgbClr val="BEBEB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9" name="object 21"/>
          <p:cNvSpPr txBox="1"/>
          <p:nvPr/>
        </p:nvSpPr>
        <p:spPr>
          <a:xfrm>
            <a:off x="5791200" y="1524000"/>
            <a:ext cx="2092325" cy="2270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sz="1400" b="1" spc="-10" dirty="0">
                <a:solidFill>
                  <a:srgbClr val="001C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КЛУБЫ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0" name="object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295400"/>
            <a:ext cx="71913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object 16"/>
          <p:cNvSpPr txBox="1"/>
          <p:nvPr/>
        </p:nvSpPr>
        <p:spPr>
          <a:xfrm>
            <a:off x="585788" y="2209800"/>
            <a:ext cx="3089275" cy="8382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endParaRPr lang="ru-RU" sz="1200" b="1" spc="-10" dirty="0">
              <a:solidFill>
                <a:srgbClr val="7792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spcBef>
                <a:spcPts val="95"/>
              </a:spcBef>
              <a:defRPr/>
            </a:pPr>
            <a:r>
              <a:rPr lang="ru-RU" sz="1200" b="1" spc="-10" dirty="0">
                <a:solidFill>
                  <a:srgbClr val="779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Всероссийском перечне (реестре) школьных театров зарегистрировано</a:t>
            </a:r>
          </a:p>
          <a:p>
            <a:pPr marL="12700" algn="ctr">
              <a:spcBef>
                <a:spcPts val="95"/>
              </a:spcBef>
              <a:defRPr/>
            </a:pPr>
            <a:r>
              <a:rPr lang="ru-RU" sz="16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1200" b="1" spc="-10" dirty="0">
                <a:solidFill>
                  <a:srgbClr val="779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театра </a:t>
            </a:r>
          </a:p>
        </p:txBody>
      </p:sp>
      <p:sp>
        <p:nvSpPr>
          <p:cNvPr id="33802" name="object 18"/>
          <p:cNvSpPr txBox="1">
            <a:spLocks noChangeArrowheads="1"/>
          </p:cNvSpPr>
          <p:nvPr/>
        </p:nvSpPr>
        <p:spPr bwMode="auto">
          <a:xfrm>
            <a:off x="5562600" y="2362200"/>
            <a:ext cx="18288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 ШКОЛЬНЫЙ </a:t>
            </a:r>
          </a:p>
          <a:p>
            <a:pPr marL="12700">
              <a:spcBef>
                <a:spcPts val="100"/>
              </a:spcBef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СПОРТИВНЫЙ КЛУБ</a:t>
            </a:r>
          </a:p>
        </p:txBody>
      </p:sp>
      <p:sp>
        <p:nvSpPr>
          <p:cNvPr id="33803" name="Прямоугольник 7"/>
          <p:cNvSpPr>
            <a:spLocks noChangeArrowheads="1"/>
          </p:cNvSpPr>
          <p:nvPr/>
        </p:nvSpPr>
        <p:spPr bwMode="auto">
          <a:xfrm>
            <a:off x="827088" y="427038"/>
            <a:ext cx="81724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7879" tIns="23939" rIns="47879" bIns="23939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ВОСПИТАТЕЛЬНАЯ СРЕДА</a:t>
            </a:r>
          </a:p>
        </p:txBody>
      </p:sp>
      <p:pic>
        <p:nvPicPr>
          <p:cNvPr id="33804" name="Picture 29" descr="C:\Users\Пользователь\Desktop\zdorovoe_pokoleni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2819400"/>
            <a:ext cx="9286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0" descr="C:\Users\Пользователь\Desktop\TaUNLBDzWG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4343400"/>
            <a:ext cx="147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1" descr="C:\Users\Пользователь\Desktop\0d9e0d9d18_fit-in_1280x800_filters_no_upscale()__f813_f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4343400"/>
            <a:ext cx="1373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2" descr="C:\Users\Пользователь\Desktop\ehmblema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0" y="2819400"/>
            <a:ext cx="990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34" descr="C:\Users\Пользователь\Desktop\старт_0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39000" y="2895600"/>
            <a:ext cx="9144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3850" y="188913"/>
            <a:ext cx="114935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25" descr="C:\Users\1\Desktop\Августовская конференция2024\фото\_q5o2OzdBEo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0" y="3352800"/>
            <a:ext cx="2895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162800" cy="990600"/>
          </a:xfrm>
        </p:spPr>
        <p:txBody>
          <a:bodyPr/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Нас пригласили во Дворец</a:t>
            </a:r>
            <a:endParaRPr lang="ru-RU" sz="3200" b="1" smtClean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609600" y="1447800"/>
            <a:ext cx="8077200" cy="9144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В 2023-2024 учебном году – реализация двухдневного экскурсионно-образовательного проекта  «Нас пригласили во Дворец и РМИ»</a:t>
            </a:r>
          </a:p>
          <a:p>
            <a:pPr algn="just">
              <a:buFontTx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buFontTx/>
              <a:buNone/>
            </a:pPr>
            <a:endParaRPr lang="ru-RU" sz="1600" smtClean="0"/>
          </a:p>
        </p:txBody>
      </p:sp>
      <p:pic>
        <p:nvPicPr>
          <p:cNvPr id="34820" name="Picture 2" descr="F:\фото  2023\axRiyurIX9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934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"/>
          <p:cNvSpPr txBox="1">
            <a:spLocks noGrp="1"/>
          </p:cNvSpPr>
          <p:nvPr/>
        </p:nvSpPr>
        <p:spPr bwMode="auto">
          <a:xfrm>
            <a:off x="8047038" y="6246813"/>
            <a:ext cx="3254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/>
          <a:lstStyle/>
          <a:p>
            <a:pPr algn="r"/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35843" name="Прямоугольник 7"/>
          <p:cNvSpPr>
            <a:spLocks noChangeArrowheads="1"/>
          </p:cNvSpPr>
          <p:nvPr/>
        </p:nvSpPr>
        <p:spPr bwMode="auto">
          <a:xfrm>
            <a:off x="1828800" y="190500"/>
            <a:ext cx="7056438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7879" tIns="23939" rIns="47879" bIns="23939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ВОСПИТАТЕЛЬНАЯ СРЕДА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УЧАСТИЕ ВО ВСЕРОССИЙСКОМ КОНКУРСЕ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«БОЛЬШАЯ ПЕРЕМЕНА» В 2024 году</a:t>
            </a:r>
          </a:p>
        </p:txBody>
      </p:sp>
      <p:sp>
        <p:nvSpPr>
          <p:cNvPr id="120" name="object 17"/>
          <p:cNvSpPr txBox="1"/>
          <p:nvPr/>
        </p:nvSpPr>
        <p:spPr>
          <a:xfrm>
            <a:off x="6588125" y="3738563"/>
            <a:ext cx="2825750" cy="3810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35890" indent="-123825">
              <a:tabLst>
                <a:tab pos="136525" algn="l"/>
              </a:tabLst>
              <a:defRPr/>
            </a:pPr>
            <a:endParaRPr lang="ru-RU" sz="1200" b="1" dirty="0">
              <a:solidFill>
                <a:srgbClr val="FC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5890" indent="-123825">
              <a:buFontTx/>
              <a:buChar char="-"/>
              <a:tabLst>
                <a:tab pos="136525" algn="l"/>
              </a:tabLst>
              <a:defRPr/>
            </a:pPr>
            <a:endParaRPr sz="1200" b="1" spc="-10" dirty="0">
              <a:solidFill>
                <a:srgbClr val="FC4D4D"/>
              </a:solidFill>
              <a:latin typeface="Century Gothic"/>
              <a:cs typeface="Century Gothic"/>
            </a:endParaRPr>
          </a:p>
        </p:txBody>
      </p:sp>
      <p:pic>
        <p:nvPicPr>
          <p:cNvPr id="3584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524000"/>
            <a:ext cx="12382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524000"/>
            <a:ext cx="12382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 descr="C:\Users\1\Desktop\Августовская конференция2024\фото\исп\Cq1gt6Kuot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124200"/>
            <a:ext cx="4241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2" descr="C:\Users\1\Desktop\Августовская конференция2024\фото\TIQiF6l_ws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1828800"/>
            <a:ext cx="320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781800" cy="1036638"/>
          </a:xfrm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Патриотическое воспитание школьников</a:t>
            </a:r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7A2B9E-66A9-41C1-8F80-FFA594F1959F}" type="slidenum">
              <a:rPr lang="zh-CN" altLang="en-US" smtClean="0">
                <a:ea typeface="宋体" pitchFamily="2" charset="-122"/>
              </a:rPr>
              <a:pPr/>
              <a:t>34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0" descr="C:\Users\1\Desktop\Августовская конференция2024\фото\2pETqcBJyo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752600"/>
            <a:ext cx="254317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2" descr="C:\Users\1\Desktop\Августовская конференция2024\фото\17168794833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572000"/>
            <a:ext cx="44767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3" descr="C:\Users\1\Desktop\Августовская конференция2024\фото\KeC4ZVVKux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15240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81EB52-3CAB-431C-9C1B-6668C71D611F}" type="slidenum">
              <a:rPr lang="zh-CN" altLang="en-US" smtClean="0">
                <a:ea typeface="宋体" pitchFamily="2" charset="-122"/>
              </a:rPr>
              <a:pPr/>
              <a:t>35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Users\1\Desktop\Августовская конференция2024\фото\5wJ5eSLB-j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28800"/>
            <a:ext cx="27178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0" descr="C:\Users\1\Desktop\Августовская конференция2024\фото\eo4DzCgwbO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828800"/>
            <a:ext cx="4572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2" descr="C:\Users\1\Desktop\Августовская конференция2024\фото\McASssrmOR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114800"/>
            <a:ext cx="19240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3" descr="C:\Users\1\Desktop\Августовская конференция2024\фото\sj6VzVC9yj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4114800"/>
            <a:ext cx="19812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4" descr="C:\Users\1\Desktop\Августовская конференция2024\фото\YPoWpF5seZ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114800"/>
            <a:ext cx="3506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691D61-3A1C-435D-9287-75A7F475D6DC}" type="slidenum">
              <a:rPr lang="zh-CN" altLang="en-US" smtClean="0">
                <a:ea typeface="宋体" pitchFamily="2" charset="-122"/>
              </a:rPr>
              <a:pPr/>
              <a:t>36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1" descr="C:\Users\1\Desktop\Августовская конференция2024\фото\lWYcONYUny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752600"/>
            <a:ext cx="304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C:\Users\1\Desktop\Августовская конференция2024\фото\sW5LxaQez8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76400"/>
            <a:ext cx="441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781800" cy="1036638"/>
          </a:xfrm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Военно-учебные сборы </a:t>
            </a: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36CCE6-DB72-4D51-90F6-CFFC807698F3}" type="slidenum">
              <a:rPr lang="zh-CN" altLang="en-US" smtClean="0">
                <a:ea typeface="宋体" pitchFamily="2" charset="-122"/>
              </a:rPr>
              <a:pPr/>
              <a:t>37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C:\Users\1\Desktop\Августовская конференция2024\фото\UXY30DD_BB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8288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C:\Users\1\Desktop\Августовская конференция2024\фото\17168794833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828800"/>
            <a:ext cx="2895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5" descr="C:\Users\1\Desktop\Августовская конференция2024\фото\17168794835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886200"/>
            <a:ext cx="29416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6" descr="C:\Users\1\Desktop\Августовская конференция2024\фото\17168794834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962400"/>
            <a:ext cx="259080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7" descr="C:\Users\1\Desktop\Августовская конференция2024\фото\17168794835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828800"/>
            <a:ext cx="232568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8" descr="C:\Users\1\Desktop\Августовская конференция2024\фото\171687948354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32004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9" descr="C:\Users\1\Desktop\Августовская конференция2024\фото\171687948350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3200" y="4648200"/>
            <a:ext cx="22098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752600" y="0"/>
            <a:ext cx="7391400" cy="1341438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Муниципальный туристический слет 2024</a:t>
            </a:r>
            <a:endParaRPr lang="ru-RU" sz="2400" b="1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5013325"/>
            <a:ext cx="5553075" cy="719138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 descr="C:\Users\1\Desktop\Августовская конференция2024\фото\IMG_20240618_1548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981200"/>
            <a:ext cx="2184400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2" descr="C:\Users\1\Desktop\Августовская конференция2024\фото\IMG_20240618_1622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057400"/>
            <a:ext cx="23352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3" descr="C:\Users\1\Desktop\Августовская конференция2024\фото\IMG_20240618_2153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981200"/>
            <a:ext cx="235267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 descr="C:\Users\1\Desktop\Августовская конференция2024\фото\OFPmqjbfdW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752600"/>
            <a:ext cx="29337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C:\Users\1\Desktop\Августовская конференция2024\фото\eyQv-TD0z8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7526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C:\Users\1\Desktop\Августовская конференция2024\фото\pjWekharim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396240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 descr="C:\Users\1\Desktop\Августовская конференция2024\фото\zpQye5OsB7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403860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Заголовок 10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</p:spPr>
        <p:txBody>
          <a:bodyPr/>
          <a:lstStyle/>
          <a:p>
            <a:r>
              <a:rPr lang="ru-RU" sz="3200" b="1" smtClean="0"/>
              <a:t>Безопасное колесо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ru-RU" altLang="zh-CN" sz="2000" b="1" i="1" smtClean="0">
                <a:latin typeface="Times New Roman" pitchFamily="18" charset="0"/>
                <a:cs typeface="Times New Roman" pitchFamily="18" charset="0"/>
              </a:rPr>
              <a:t>ЦЕЛИ И ЗАДАЧИ МУНИЦИПАЛЬНОЙ СИСТЕМЫ ОБРАЗОВАНИЯ</a:t>
            </a:r>
            <a:r>
              <a:rPr lang="ru-RU" altLang="zh-CN" sz="2000" b="1" smtClean="0"/>
              <a:t>.</a:t>
            </a:r>
            <a:endParaRPr lang="ru-RU" sz="2000" smtClean="0"/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228600" y="1600200"/>
            <a:ext cx="86868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539750" algn="l"/>
              </a:tabLst>
            </a:pP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Современное общество нуждается в образовательных услугах высокого качества. В округе создана сеть образовательных учреждений, которая учитывает возрастные и индивидуальные особенности детей и подростков, потребности семьи и общества, обеспечивает современное качество образования и его реальную доступность для всех слоев населения. В данное время образование переживает активный этап развития: идет обновление структуры образовательных учреждений, содержания образования, принципов финансирования, системы управления, развивается инновационная деятельность образовательных учреждений.</a:t>
            </a: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539750" algn="l"/>
              </a:tabLst>
            </a:pP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Целью деятельности системы образования является </a:t>
            </a:r>
            <a:r>
              <a:rPr lang="ru-RU" altLang="zh-CN" sz="1400" b="1">
                <a:latin typeface="Times New Roman" pitchFamily="18" charset="0"/>
                <a:cs typeface="Times New Roman" pitchFamily="18" charset="0"/>
              </a:rPr>
              <a:t>«Формирование современной системы качественного доступного образования с учетом запросов населения, перспектив развития экономики округа и муниципального рынка труда»</a:t>
            </a: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539750" algn="l"/>
              </a:tabLst>
            </a:pP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В связи с этим главными задачами, на решение которых направлена работа системы, являются:</a:t>
            </a:r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Достижение качества образовательных результатов обучающихся;</a:t>
            </a:r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Обеспечение качества условий предоставления образовательных услуг;</a:t>
            </a:r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Совершенствование управления муниципальной системой образования.</a:t>
            </a: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539750" algn="l"/>
              </a:tabLst>
            </a:pPr>
            <a:r>
              <a:rPr lang="ru-RU" altLang="zh-CN" sz="1400">
                <a:latin typeface="Times New Roman" pitchFamily="18" charset="0"/>
                <a:cs typeface="Times New Roman" pitchFamily="18" charset="0"/>
              </a:rPr>
              <a:t>Основными документами, определяющими  стратегию развития муниципальной системы образования, являются Национальный проект «Образование», Государственная программа Тверской области «Развитие образования Тверской области» на 2019 - 2024 годы, федеральные программы и проекты в области образования, Муниципальная программа Жарковского муниципального округа Тверской области «Развитие системы образования Жарковского муниципального округа на 2021-2025 г.г.»</a:t>
            </a: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539750" algn="l"/>
              </a:tabLst>
            </a:pP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3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/>
          <a:p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Живая классика 2024</a:t>
            </a:r>
          </a:p>
        </p:txBody>
      </p:sp>
      <p:sp>
        <p:nvSpPr>
          <p:cNvPr id="4301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D6F7AE-BA28-4380-986B-0A236C11BFE0}" type="slidenum">
              <a:rPr lang="zh-CN" altLang="en-US" smtClean="0">
                <a:ea typeface="宋体" pitchFamily="2" charset="-122"/>
              </a:rPr>
              <a:pPr/>
              <a:t>40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9" descr="C:\Users\1\Desktop\Августовская конференция2024\фото\kf_SD80ppS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76400"/>
            <a:ext cx="5410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4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553200" cy="1036638"/>
          </a:xfrm>
        </p:spPr>
        <p:txBody>
          <a:bodyPr/>
          <a:lstStyle/>
          <a:p>
            <a:r>
              <a:rPr lang="ru-RU" sz="2600" b="1" smtClean="0">
                <a:latin typeface="Times New Roman" pitchFamily="18" charset="0"/>
                <a:cs typeface="Times New Roman" pitchFamily="18" charset="0"/>
              </a:rPr>
              <a:t>Летняя оздоровительная кампания 2024</a:t>
            </a:r>
          </a:p>
        </p:txBody>
      </p:sp>
      <p:sp>
        <p:nvSpPr>
          <p:cNvPr id="44035" name="Содержимое 25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200400" cy="1066800"/>
          </a:xfrm>
        </p:spPr>
        <p:txBody>
          <a:bodyPr/>
          <a:lstStyle/>
          <a:p>
            <a:r>
              <a:rPr lang="ru-RU" sz="1800" smtClean="0"/>
              <a:t>1 смена – 250  детей</a:t>
            </a:r>
          </a:p>
          <a:p>
            <a:r>
              <a:rPr lang="ru-RU" sz="1800" smtClean="0"/>
              <a:t>2 смена – 55 детей</a:t>
            </a:r>
          </a:p>
          <a:p>
            <a:r>
              <a:rPr lang="ru-RU" sz="1800" smtClean="0"/>
              <a:t>3 смена – 30 детей</a:t>
            </a:r>
            <a:endParaRPr lang="ru-RU" smtClean="0"/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 descr="C:\Users\1\Desktop\Августовская конференция2024\фото\c64PuZeUpc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971800"/>
            <a:ext cx="3124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9" descr="C:\Users\1\Desktop\Августовская конференция2024\фото\nrKxst8Pf0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6002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8" descr="C:\Users\1\Desktop\Августовская конференция2024\фото\Clojw7PG3B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4191000"/>
            <a:ext cx="34290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24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791200" cy="1036638"/>
          </a:xfrm>
        </p:spPr>
        <p:txBody>
          <a:bodyPr/>
          <a:lstStyle/>
          <a:p>
            <a:r>
              <a:rPr lang="ru-RU" sz="2800" smtClean="0"/>
              <a:t>    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Палаточный лагерь 2024</a:t>
            </a:r>
          </a:p>
        </p:txBody>
      </p:sp>
      <p:sp>
        <p:nvSpPr>
          <p:cNvPr id="45059" name="Содержимое 25"/>
          <p:cNvSpPr>
            <a:spLocks noGrp="1"/>
          </p:cNvSpPr>
          <p:nvPr>
            <p:ph sz="half" idx="1"/>
          </p:nvPr>
        </p:nvSpPr>
        <p:spPr>
          <a:xfrm>
            <a:off x="1752600" y="1676400"/>
            <a:ext cx="6019800" cy="3810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МУДО «Спортивная школа  – 15  детей</a:t>
            </a:r>
          </a:p>
          <a:p>
            <a:endParaRPr lang="ru-RU" smtClean="0"/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C:\Users\1\Desktop\Августовская конференция2024\фото\5lm2tkPskO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33600"/>
            <a:ext cx="274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" descr="C:\Users\1\Desktop\Августовская конференция2024\фото\DvquaHvU7f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2514600"/>
            <a:ext cx="4419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4" descr="C:\Users\1\Desktop\Августовская конференция2024\фото\IJwp43mUpf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724400"/>
            <a:ext cx="27432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Летняя занятость школьников </a:t>
            </a:r>
          </a:p>
        </p:txBody>
      </p:sp>
      <p:sp>
        <p:nvSpPr>
          <p:cNvPr id="46083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b="1" smtClean="0"/>
              <a:t>ЛЕТО  2024 </a:t>
            </a:r>
          </a:p>
          <a:p>
            <a:pPr>
              <a:buFontTx/>
              <a:buNone/>
            </a:pPr>
            <a:r>
              <a:rPr lang="ru-RU" sz="1800" smtClean="0"/>
              <a:t>      Временным трудоустройством несовершеннолетних граждан в возрасте от 14 до 18 лет в свободное от учебы время в летний период было охвачено 48 детей (МОУ «Жарковская СОШ №1» - 38 детей, МОУ «Королевщинская СОШ» - 10 детей) .</a:t>
            </a:r>
            <a:br>
              <a:rPr lang="ru-RU" sz="1800" smtClean="0"/>
            </a:br>
            <a:endParaRPr lang="ru-RU" sz="1800" smtClean="0"/>
          </a:p>
          <a:p>
            <a:pPr>
              <a:buFontTx/>
              <a:buNone/>
            </a:pPr>
            <a:r>
              <a:rPr lang="ru-RU" sz="1800" b="1" smtClean="0"/>
              <a:t>       </a:t>
            </a:r>
          </a:p>
          <a:p>
            <a:pPr>
              <a:buFontTx/>
              <a:buNone/>
            </a:pPr>
            <a:r>
              <a:rPr lang="ru-RU" sz="1800" smtClean="0"/>
              <a:t>      Лагерь труда и отдыха при     МОУ «Жарковская СОШ №1» -10 чел.</a:t>
            </a:r>
          </a:p>
          <a:p>
            <a:pPr>
              <a:buFontTx/>
              <a:buNone/>
            </a:pPr>
            <a:endParaRPr lang="ru-RU" sz="1800" smtClean="0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C:\Users\1\Desktop\Августовская конференция2024\фото\YyNwuZldLH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981200"/>
            <a:ext cx="3886200" cy="40386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24"/>
          <p:cNvSpPr>
            <a:spLocks noGrp="1"/>
          </p:cNvSpPr>
          <p:nvPr>
            <p:ph type="title"/>
          </p:nvPr>
        </p:nvSpPr>
        <p:spPr>
          <a:xfrm>
            <a:off x="1600200" y="381000"/>
            <a:ext cx="7010400" cy="1036638"/>
          </a:xfrm>
        </p:spPr>
        <p:txBody>
          <a:bodyPr/>
          <a:lstStyle/>
          <a:p>
            <a:r>
              <a:rPr lang="ru-RU" sz="2800" smtClean="0"/>
              <a:t>    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Содружество ОРЛЯТ РОССИИ 2024</a:t>
            </a:r>
          </a:p>
        </p:txBody>
      </p:sp>
      <p:sp>
        <p:nvSpPr>
          <p:cNvPr id="47107" name="Содержимое 25"/>
          <p:cNvSpPr>
            <a:spLocks noGrp="1"/>
          </p:cNvSpPr>
          <p:nvPr>
            <p:ph sz="half" idx="1"/>
          </p:nvPr>
        </p:nvSpPr>
        <p:spPr>
          <a:xfrm>
            <a:off x="2667000" y="1676400"/>
            <a:ext cx="5105400" cy="38100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МОУ «Королевщинская СОШ»  – 10  детей</a:t>
            </a:r>
          </a:p>
          <a:p>
            <a:endParaRPr lang="ru-RU" smtClean="0"/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 descr="C:\Users\1\Desktop\Августовская конференция2024\фото\44endiMr8j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00"/>
            <a:ext cx="22002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 descr="C:\Users\1\Desktop\Августовская конференция2024\фото\aaiKqF4aED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724400"/>
            <a:ext cx="22494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4" descr="C:\Users\1\Desktop\Августовская конференция2024\фото\mPFwBLGXxN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362200"/>
            <a:ext cx="33528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5" descr="C:\Users\1\Desktop\Августовская конференция2024\фото\uyBKdIL-3W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4648200"/>
            <a:ext cx="32004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6" descr="C:\Users\1\Desktop\Августовская конференция2024\фото\Qnx9n99lAS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2286000"/>
            <a:ext cx="17256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24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791200" cy="1036638"/>
          </a:xfrm>
        </p:spPr>
        <p:txBody>
          <a:bodyPr/>
          <a:lstStyle/>
          <a:p>
            <a:r>
              <a:rPr lang="ru-RU" sz="2800" smtClean="0"/>
              <a:t>    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АРТЕК   2024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 descr="C:\Users\1\Desktop\Августовская конференция2024\фото\Brt_hYkz6X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38" y="2057400"/>
            <a:ext cx="465296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C:\Users\1\Desktop\Августовская конференция2024\фото\IMG-20240730-WA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2057400"/>
            <a:ext cx="312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7" descr="C:\Users\1\Desktop\Августовская конференция2024\фото\IMG-20240730-WA0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42672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Инициативы, нововведения, проекты </a:t>
            </a:r>
          </a:p>
        </p:txBody>
      </p:sp>
      <p:sp>
        <p:nvSpPr>
          <p:cNvPr id="49155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smtClean="0"/>
              <a:t>Изменения в учебных программах.</a:t>
            </a:r>
            <a:endParaRPr lang="ru-RU" sz="1800" smtClean="0"/>
          </a:p>
          <a:p>
            <a:pPr>
              <a:buFontTx/>
              <a:buNone/>
            </a:pPr>
            <a:r>
              <a:rPr lang="ru-RU" sz="1800" smtClean="0"/>
              <a:t>• Предмет «Основы безопасности жизнедеятельности» переименован в «Основы безопасности и защита Родины» для учеников среднего и старшего звена. Новый курс будет включать знания по действиям в ЧС, оказанию первой помощи, а также практические занятия по тактике, огневой, инженерной, военно-медицинской и технической подготовке. Кабинеты подготовлены  для занятий.  Преподаватели прошли курсы повышения квалификации.</a:t>
            </a:r>
          </a:p>
          <a:p>
            <a:r>
              <a:rPr lang="ru-RU" sz="1800" b="1" smtClean="0"/>
              <a:t>Уроки труда</a:t>
            </a:r>
            <a:endParaRPr lang="ru-RU" sz="1800" smtClean="0"/>
          </a:p>
          <a:p>
            <a:pPr>
              <a:buFontTx/>
              <a:buNone/>
            </a:pPr>
            <a:r>
              <a:rPr lang="ru-RU" sz="1800" smtClean="0"/>
              <a:t> С 1 сентября 2024 года введен обязательный предмет «Труд (технология)» для учащихся с 1-го по 9-й классы. Это позволит детям приобрести не только новые навыки, но и развить социально-бытовые умения, необходимые для успешного будущего.</a:t>
            </a:r>
          </a:p>
          <a:p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3C870A-A187-485C-A0A0-5A70E609E675}" type="slidenum">
              <a:rPr lang="zh-CN" altLang="en-US" smtClean="0">
                <a:ea typeface="宋体" pitchFamily="2" charset="-122"/>
              </a:rPr>
              <a:pPr/>
              <a:t>46</a:t>
            </a:fld>
            <a:endParaRPr lang="en-US" smtClean="0">
              <a:ea typeface="宋体" pitchFamily="2" charset="-122"/>
            </a:endParaRPr>
          </a:p>
        </p:txBody>
      </p:sp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4454525" y="74613"/>
            <a:ext cx="234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 sz="1400"/>
              <a:t> </a:t>
            </a:r>
            <a:endParaRPr lang="ru-RU"/>
          </a:p>
        </p:txBody>
      </p:sp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Инициативы, нововведения, проекты </a:t>
            </a:r>
            <a:endParaRPr lang="ru-RU" sz="2800" smtClean="0"/>
          </a:p>
        </p:txBody>
      </p:sp>
      <p:sp>
        <p:nvSpPr>
          <p:cNvPr id="50179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smtClean="0"/>
              <a:t>Государственный флаг РФ должен быть постоянно вывешен на зданиях всех образовательных организаций или установлен постоянно на их территориях (01.09.2024)</a:t>
            </a:r>
            <a:endParaRPr lang="ru-RU" sz="1800" smtClean="0"/>
          </a:p>
          <a:p>
            <a:r>
              <a:rPr lang="ru-RU" sz="1800" b="1" smtClean="0"/>
              <a:t>Запрет на телефоны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• Использование смартфонов и других гаджетов с функцией звонков и интернета во время уроков официально запрещено.</a:t>
            </a:r>
          </a:p>
          <a:p>
            <a:r>
              <a:rPr lang="ru-RU" sz="1800" b="1" smtClean="0"/>
              <a:t>Защита учителей.</a:t>
            </a:r>
            <a:endParaRPr lang="ru-RU" sz="1800" smtClean="0"/>
          </a:p>
          <a:p>
            <a:r>
              <a:rPr lang="ru-RU" sz="1800" smtClean="0"/>
              <a:t>• В Закон «Об образовании» добавлен пункт, защищающий честь и достоинство учителей. Считается, что теперь у школ появится административный инструмент, позволяющий наказывать учеников и их родителей за дерзость и нападки на педагогов..</a:t>
            </a:r>
          </a:p>
          <a:p>
            <a:endParaRPr lang="ru-RU" sz="180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F0406F-2ACD-4EB5-996E-1C9B29446C74}" type="slidenum">
              <a:rPr lang="zh-CN" altLang="en-US" smtClean="0">
                <a:ea typeface="宋体" pitchFamily="2" charset="-122"/>
              </a:rPr>
              <a:pPr/>
              <a:t>47</a:t>
            </a:fld>
            <a:endParaRPr lang="en-US" smtClean="0">
              <a:ea typeface="宋体" pitchFamily="2" charset="-122"/>
            </a:endParaRPr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52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873750"/>
          </a:xfrm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На основании проведенного анализа состояния и результатов деятельности системы             </a:t>
            </a:r>
          </a:p>
          <a:p>
            <a:pPr marL="0" indent="0">
              <a:buFontTx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образования Жарковского муниципального округа можно сделать вывод о стабилизации ситуации и наметившейся тенденции к развитию муниципальной системы образования. Это подтверждается следующими факторами: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реструктуризации сети образовательных организаций  без значительных социальных потерь;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низкий процент потерь (отсев учащихся без основного общего образования) в системе образования;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изменение критериев оценки качества образования и формирование ее системы через ЕГЭ, ОГЭ, мониторинг образовательных достижений обучающихся,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неучебных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достижений;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дальнейшее обновление материально-технической базы образовательных организаций;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активизация информатизации образования;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кабинетов здоровья;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усовершенствование  НСОТ, стимулирующего фонда.</a:t>
            </a:r>
          </a:p>
          <a:p>
            <a:pPr>
              <a:buFontTx/>
              <a:buNone/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Основные проблемы: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Финансирование образовательных организаций в соответствии с нормативно 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подушевым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принципом.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Выравнивание до 1 коэффициента адаптации для муниципального образования.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Увеличение средней наполняемости класса до 5  человек в сельской местности.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Организация профильного обучения на старшей ступени.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Сопротивление родительской общественности в связи с направлением социального заказа на комфортные условия обучения (отсутствие ребенка рядом с родителями). </a:t>
            </a:r>
          </a:p>
          <a:p>
            <a:pPr>
              <a:buFontTx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Tx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4" name="Picture 2" descr="C:\Users\user\Desktop\e7b05266d27c4a614a88120b9f80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01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8389938" cy="3048000"/>
          </a:xfrm>
        </p:spPr>
        <p:txBody>
          <a:bodyPr>
            <a:no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МОУ «Жарковская средняя общеобразовательная школа»</a:t>
            </a:r>
          </a:p>
          <a:p>
            <a:pPr marL="342900" indent="-342900">
              <a:buFontTx/>
              <a:buAutoNum type="arabicPeriod"/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Иванова Д.И., МОУ "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Жарковская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СОШ №1"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КВН-игра -Безопасные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дороги.pdf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(76 КБ)</a:t>
            </a:r>
          </a:p>
          <a:p>
            <a:pPr>
              <a:defRPr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Ходченкова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Г.М., МОУ "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Жарковская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СОШ №1"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Исследовательский проект Похрусти, но потом не грусти!.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pdf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(1 035 КБ)</a:t>
            </a: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Денисов М.А., МОУ "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Жарковская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СОШ №1"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Мастер-класс по физической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культуре.pptx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(103 КБ)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Задания для школьного этапа олимпиады школьников по физической культуре для 9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6"/>
              </a:rPr>
              <a:t>класса.docx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(21 КБ)</a:t>
            </a:r>
          </a:p>
          <a:p>
            <a:pPr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2. МОУ «Щучейская основная общеобразовательная школа»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Иванов Е.С., МОУ "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Щучейская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ООШ"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Рим и его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соседи.pptx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(13 380 КБ)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0"/>
            <a:ext cx="7772400" cy="141277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lang="ru-RU" sz="2800" dirty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Публичные доклады образовательных      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организаций  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2700" y="0"/>
            <a:ext cx="1308100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365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90575" y="120650"/>
            <a:ext cx="8229600" cy="14398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Информационная карта 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муниципальной системы </a:t>
            </a:r>
            <a:r>
              <a:rPr lang="ru-RU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</a:br>
            <a:endParaRPr lang="ru-RU" sz="3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172" name="Picture 2" descr="C:\Users\Елена\Desktop\Новый точечный рисунок (2) - копия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722438"/>
            <a:ext cx="4919663" cy="5211762"/>
          </a:xfrm>
          <a:noFill/>
        </p:spPr>
      </p:pic>
      <p:sp>
        <p:nvSpPr>
          <p:cNvPr id="7" name="Содержимое 4"/>
          <p:cNvSpPr txBox="1">
            <a:spLocks/>
          </p:cNvSpPr>
          <p:nvPr/>
        </p:nvSpPr>
        <p:spPr bwMode="auto">
          <a:xfrm>
            <a:off x="4343400" y="1449388"/>
            <a:ext cx="4610100" cy="52562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SimHei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Hei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Hei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Hei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500" kern="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500" kern="0" dirty="0" smtClean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500" kern="0" dirty="0">
                <a:solidFill>
                  <a:srgbClr val="FFFF00"/>
                </a:solidFill>
              </a:rPr>
              <a:t> </a:t>
            </a:r>
            <a:r>
              <a:rPr lang="ru-RU" sz="1500" kern="0" dirty="0" smtClean="0">
                <a:solidFill>
                  <a:srgbClr val="FFFF00"/>
                </a:solidFill>
              </a:rPr>
              <a:t>               -</a:t>
            </a:r>
            <a:r>
              <a:rPr 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sz="16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Жарковская</a:t>
            </a:r>
            <a:r>
              <a:rPr 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№1»</a:t>
            </a:r>
          </a:p>
          <a:p>
            <a:pPr marL="0" indent="0">
              <a:buFontTx/>
              <a:buNone/>
              <a:defRPr/>
            </a:pPr>
            <a:endParaRPr lang="ru-RU" sz="1000" kern="0" dirty="0"/>
          </a:p>
          <a:p>
            <a:pPr marL="0" indent="0">
              <a:buFontTx/>
              <a:buNone/>
              <a:defRPr/>
            </a:pPr>
            <a:r>
              <a:rPr lang="ru-RU" sz="1500" kern="0" dirty="0" smtClean="0"/>
              <a:t>                    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«Солнышко»</a:t>
            </a:r>
          </a:p>
          <a:p>
            <a:pPr marL="0" indent="0">
              <a:buFontTx/>
              <a:buNone/>
              <a:defRPr/>
            </a:pPr>
            <a:endParaRPr lang="ru-RU" sz="1000" kern="0" dirty="0"/>
          </a:p>
          <a:p>
            <a:pPr marL="0" indent="0">
              <a:buFontTx/>
              <a:buNone/>
              <a:defRPr/>
            </a:pPr>
            <a:r>
              <a:rPr lang="ru-RU" sz="1500" kern="0" dirty="0" smtClean="0"/>
              <a:t>                   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МОУДО «Жарковский Дом детского </a:t>
            </a:r>
          </a:p>
          <a:p>
            <a:pPr marL="0" indent="0">
              <a:buFontTx/>
              <a:buNone/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творчества»</a:t>
            </a:r>
          </a:p>
          <a:p>
            <a:pPr marL="0" indent="0">
              <a:buFontTx/>
              <a:buNone/>
              <a:defRPr/>
            </a:pPr>
            <a:r>
              <a:rPr lang="ru-RU" sz="1500" kern="0" dirty="0"/>
              <a:t> </a:t>
            </a:r>
            <a:r>
              <a:rPr lang="ru-RU" sz="1500" kern="0" dirty="0" smtClean="0"/>
              <a:t>                  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МУДО «ДЮСШ»</a:t>
            </a:r>
          </a:p>
          <a:p>
            <a:pPr marL="0" indent="0">
              <a:buFontTx/>
              <a:buNone/>
              <a:defRPr/>
            </a:pPr>
            <a:endParaRPr lang="ru-RU" sz="1500" kern="0" dirty="0"/>
          </a:p>
          <a:p>
            <a:pPr marL="0" indent="0">
              <a:buFontTx/>
              <a:buNone/>
              <a:defRPr/>
            </a:pPr>
            <a:endParaRPr lang="ru-RU" sz="1500" kern="0" dirty="0" smtClean="0"/>
          </a:p>
          <a:p>
            <a:pPr marL="0" indent="0">
              <a:buFontTx/>
              <a:buNone/>
              <a:defRPr/>
            </a:pPr>
            <a:r>
              <a:rPr lang="ru-RU" sz="1500" kern="0" dirty="0"/>
              <a:t> </a:t>
            </a:r>
            <a:r>
              <a:rPr lang="ru-RU" sz="1500" kern="0" dirty="0" smtClean="0"/>
              <a:t>                 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sz="15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Щучейская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  <a:p>
            <a:pPr marL="0" indent="0">
              <a:buFontTx/>
              <a:buNone/>
              <a:defRPr/>
            </a:pPr>
            <a:endParaRPr lang="ru-RU" sz="1500" kern="0" dirty="0"/>
          </a:p>
          <a:p>
            <a:pPr marL="0" indent="0">
              <a:buFontTx/>
              <a:buNone/>
              <a:defRPr/>
            </a:pPr>
            <a:endParaRPr lang="ru-RU" sz="1500" kern="0" dirty="0" smtClean="0"/>
          </a:p>
          <a:p>
            <a:pPr marL="0" indent="0">
              <a:buFontTx/>
              <a:buNone/>
              <a:defRPr/>
            </a:pPr>
            <a:r>
              <a:rPr lang="ru-RU" sz="1500" kern="0" dirty="0"/>
              <a:t> </a:t>
            </a:r>
            <a:r>
              <a:rPr lang="ru-RU" sz="1500" kern="0" dirty="0" smtClean="0"/>
              <a:t>                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sz="15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Королевщинская</a:t>
            </a:r>
            <a:r>
              <a:rPr lang="ru-RU" sz="15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15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40537" y="3510707"/>
            <a:ext cx="25519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4654" y="4648168"/>
            <a:ext cx="25519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10613" y="4201239"/>
            <a:ext cx="25519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27345" y="4543080"/>
            <a:ext cx="25519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78058" y="1628775"/>
            <a:ext cx="486594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1- </a:t>
            </a:r>
            <a:r>
              <a:rPr lang="ru-RU" sz="1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поселок городского типа Жарковский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3756928"/>
            <a:ext cx="486594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2- </a:t>
            </a:r>
            <a:r>
              <a:rPr lang="ru-RU" sz="15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Щучейское</a:t>
            </a:r>
            <a:r>
              <a:rPr lang="ru-RU" sz="1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сельское поселение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79894" y="4725777"/>
            <a:ext cx="486594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3- </a:t>
            </a:r>
            <a:r>
              <a:rPr lang="ru-RU" sz="15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Новоселковское</a:t>
            </a:r>
            <a:r>
              <a:rPr lang="ru-RU" sz="1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сельское поселение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78058" y="5714940"/>
            <a:ext cx="486594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4- </a:t>
            </a:r>
            <a:r>
              <a:rPr lang="ru-RU" sz="15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Жарковское</a:t>
            </a:r>
            <a:r>
              <a:rPr lang="ru-RU" sz="1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сельское поселение</a:t>
            </a:r>
          </a:p>
        </p:txBody>
      </p:sp>
      <p:pic>
        <p:nvPicPr>
          <p:cNvPr id="7182" name="Рисунок 22" descr="https://library.kissclipart.com/20180830/gyw/kissclipart-icon-png-school-clipart-school-clip-art-7f71fb2e91e4e28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7600" y="5157788"/>
            <a:ext cx="3079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Рисунок 23" descr="https://library.kissclipart.com/20180830/gyw/kissclipart-icon-png-school-clipart-school-clip-art-7f71fb2e91e4e28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6650" y="2049463"/>
            <a:ext cx="263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Рисунок 24" descr="https://library.kissclipart.com/20180830/gyw/kissclipart-icon-png-school-clipart-school-clip-art-7f71fb2e91e4e28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6650" y="4324350"/>
            <a:ext cx="295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Рисунок 25" descr="https://lh6.ggpht.com/pPMqa1UsVqtQAYoNkyL8SXK0z_fOLKgnss7LtytPsYw3a07-38W71C01zxp8ilOOKz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5375" y="2438400"/>
            <a:ext cx="3333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Рисунок 26" descr="https://userscontent2.emaze.com/images/8d8ff797-01a1-416e-83c0-cfe95f1931c4/c354dc76f8acda78595fa03681fec3d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8863" y="2935288"/>
            <a:ext cx="5302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320178" y="4658814"/>
            <a:ext cx="8563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щучье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37727" y="4125612"/>
            <a:ext cx="1200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новоселки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90792" y="2359583"/>
            <a:ext cx="12731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r>
              <a:rPr lang="ru-RU" sz="1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зеленьково</a:t>
            </a:r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190" name="Номер слайда 2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87413" y="188913"/>
            <a:ext cx="8229600" cy="1143000"/>
          </a:xfrm>
        </p:spPr>
        <p:txBody>
          <a:bodyPr/>
          <a:lstStyle/>
          <a:p>
            <a:r>
              <a:rPr lang="ru-RU" altLang="ru-RU" sz="29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Отрасль образования </a:t>
            </a:r>
            <a:br>
              <a:rPr lang="ru-RU" altLang="ru-RU" sz="29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9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Жарковский район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325438" y="1295400"/>
            <a:ext cx="8229600" cy="48577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200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6350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62200" y="1752600"/>
          <a:ext cx="5310188" cy="3657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86207"/>
                <a:gridCol w="1923981"/>
              </a:tblGrid>
              <a:tr h="365799">
                <a:tc>
                  <a:txBody>
                    <a:bodyPr/>
                    <a:lstStyle/>
                    <a:p>
                      <a:pPr algn="l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noFill/>
                  </a:tcPr>
                </a:tc>
              </a:tr>
            </a:tbl>
          </a:graphicData>
        </a:graphic>
      </p:graphicFrame>
      <p:pic>
        <p:nvPicPr>
          <p:cNvPr id="8202" name="Picture 2" descr="C:\Users\User\Desktop\Для презентации\487403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2" descr="C:\Users\User\Downloads\IMG_20170823_1544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113" y="4608513"/>
            <a:ext cx="2579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Рисунок 9" descr="F:\ПРИЕМКА ШКОЛ\DSC014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5014913"/>
            <a:ext cx="23764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Рисунок 10" descr="F:\ПРИЕМКА ШКОЛ\DSC014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4663" y="5105400"/>
            <a:ext cx="2303462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Номер слайда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>
              <a:ea typeface="宋体" pitchFamily="2" charset="-122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362200" y="1752600"/>
          <a:ext cx="5310188" cy="25606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86207"/>
                <a:gridCol w="1923981"/>
              </a:tblGrid>
              <a:tr h="365799">
                <a:tc>
                  <a:txBody>
                    <a:bodyPr/>
                    <a:lstStyle/>
                    <a:p>
                      <a:pPr algn="l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noFill/>
                  </a:tcPr>
                </a:tc>
              </a:tr>
              <a:tr h="701136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отрасли «Образования»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114 600 671 ,00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noFill/>
                  </a:tcPr>
                </a:tc>
              </a:tr>
              <a:tr h="39628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80 294 305,00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solidFill>
                      <a:srgbClr val="99FF66"/>
                    </a:solidFill>
                  </a:tcPr>
                </a:tc>
              </a:tr>
              <a:tr h="39628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образование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855 200, 00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solidFill>
                      <a:srgbClr val="99FF66"/>
                    </a:solidFill>
                  </a:tcPr>
                </a:tc>
              </a:tr>
              <a:tr h="70113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13 256 546,00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887413" y="188913"/>
            <a:ext cx="8229600" cy="1143000"/>
          </a:xfrm>
        </p:spPr>
        <p:txBody>
          <a:bodyPr/>
          <a:lstStyle/>
          <a:p>
            <a:r>
              <a:rPr lang="ru-RU" altLang="ru-RU" sz="29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Общая характеристика </a:t>
            </a:r>
            <a:br>
              <a:rPr lang="ru-RU" altLang="ru-RU" sz="29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9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муниципальной системы образования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325438" y="1295400"/>
            <a:ext cx="8229600" cy="48577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200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Всего 6 муниципальных образовательных организаций: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43000" y="1752600"/>
          <a:ext cx="7696200" cy="29259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86328"/>
                <a:gridCol w="1924050"/>
                <a:gridCol w="2385822"/>
              </a:tblGrid>
              <a:tr h="731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43" marR="91443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noFill/>
                  </a:tcPr>
                </a:tc>
              </a:tr>
              <a:tr h="3352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noFill/>
                  </a:tcPr>
                </a:tc>
              </a:tr>
              <a:tr h="3352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pic>
        <p:nvPicPr>
          <p:cNvPr id="9246" name="Picture 2" descr="C:\Users\User\Desktop\Для презентации\487403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7" name="Picture 2" descr="C:\Users\User\Downloads\IMG_20170823_1544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113" y="4608513"/>
            <a:ext cx="2579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8" name="Рисунок 9" descr="F:\ПРИЕМКА ШКОЛ\DSC014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5014913"/>
            <a:ext cx="23764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Рисунок 10" descr="F:\ПРИЕМКА ШКОЛ\DSC014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4663" y="5105400"/>
            <a:ext cx="2303462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0" name="Номер слайда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>
              <a:ea typeface="宋体" pitchFamily="2" charset="-12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143000" y="1828800"/>
          <a:ext cx="7696200" cy="27432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86328"/>
                <a:gridCol w="1924050"/>
                <a:gridCol w="2385822"/>
              </a:tblGrid>
              <a:tr h="731541">
                <a:tc>
                  <a:txBody>
                    <a:bodyPr/>
                    <a:lstStyle/>
                    <a:p>
                      <a:pPr algn="l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Прирост/сокращение контингента 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2022-2023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noFill/>
                  </a:tcPr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сад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Дошкольные группы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noFill/>
                  </a:tcPr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Дом детского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творчества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Детско-юношеская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спортивная школа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11" marB="45711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08" marB="45708"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900" b="1" smtClean="0">
                <a:latin typeface="Times New Roman" pitchFamily="18" charset="0"/>
                <a:cs typeface="Times New Roman" pitchFamily="18" charset="0"/>
              </a:rPr>
              <a:t>Кадровый состав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553" cy="4048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209"/>
                <a:gridCol w="1274344"/>
              </a:tblGrid>
              <a:tr h="6656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</a:t>
                      </a:r>
                      <a:endParaRPr lang="ru-RU" sz="14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02" marR="48102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педагогов </a:t>
                      </a:r>
                      <a:endParaRPr lang="ru-RU" sz="14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02" marR="48102" marT="45708" marB="45708"/>
                </a:tc>
              </a:tr>
              <a:tr h="134855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работники образовательных организаций, реализующих программы общего образования</a:t>
                      </a:r>
                      <a:endParaRPr lang="ru-RU" sz="1400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организаций, реализующие программы дошкольного образования</a:t>
                      </a:r>
                      <a:endParaRPr lang="ru-RU" sz="1400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02" marR="48102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02" marR="48102" marT="45708" marB="45708"/>
                </a:tc>
              </a:tr>
              <a:tr h="1100131">
                <a:tc>
                  <a:txBody>
                    <a:bodyPr/>
                    <a:lstStyle/>
                    <a:p>
                      <a:endParaRPr lang="ru-RU" sz="1400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организаций, реализующие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 дополнительного образования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8102" marR="48102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02" marR="48102" marT="45708" marB="45708"/>
                </a:tc>
              </a:tr>
            </a:tbl>
          </a:graphicData>
        </a:graphic>
      </p:graphicFrame>
      <p:sp>
        <p:nvSpPr>
          <p:cNvPr id="10257" name="Содержимое 7"/>
          <p:cNvSpPr>
            <a:spLocks noGrp="1"/>
          </p:cNvSpPr>
          <p:nvPr>
            <p:ph sz="half" idx="2"/>
          </p:nvPr>
        </p:nvSpPr>
        <p:spPr>
          <a:xfrm>
            <a:off x="4800600" y="2286000"/>
            <a:ext cx="4038600" cy="3200400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     Количество работников общеобразовательных организаций  - 128</a:t>
            </a:r>
          </a:p>
          <a:p>
            <a:pPr>
              <a:buFontTx/>
              <a:buNone/>
            </a:pPr>
            <a:endParaRPr lang="ru-RU" sz="16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      Количество работников образовательных организаций дошкольного образования – 24</a:t>
            </a:r>
          </a:p>
          <a:p>
            <a:pPr>
              <a:buFontTx/>
              <a:buNone/>
            </a:pPr>
            <a:endParaRPr lang="ru-RU" sz="16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     Количество работников образовательных организаций дополнительного образования - 16</a:t>
            </a:r>
          </a:p>
        </p:txBody>
      </p:sp>
      <p:pic>
        <p:nvPicPr>
          <p:cNvPr id="102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1493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23925"/>
          </a:xfrm>
        </p:spPr>
        <p:txBody>
          <a:bodyPr/>
          <a:lstStyle/>
          <a:p>
            <a:r>
              <a:rPr lang="ru-RU" altLang="ru-RU" sz="2900" b="1" smtClean="0">
                <a:latin typeface="Times New Roman" pitchFamily="18" charset="0"/>
                <a:cs typeface="Times New Roman" pitchFamily="18" charset="0"/>
              </a:rPr>
              <a:t>Средняя заработная плата</a:t>
            </a:r>
            <a:br>
              <a:rPr lang="ru-RU" altLang="ru-RU" sz="2900" b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29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"/>
            <a:ext cx="1149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09600" y="4191000"/>
            <a:ext cx="8229600" cy="533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SimHei" pitchFamily="49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SimHei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SimHei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SimHei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SimHei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黑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黑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黑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黑体" charset="-122"/>
              </a:defRPr>
            </a:lvl9pPr>
          </a:lstStyle>
          <a:p>
            <a:pPr>
              <a:defRPr/>
            </a:pPr>
            <a:endParaRPr lang="ru-RU" altLang="ru-RU" sz="2900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>
              <a:ea typeface="宋体" pitchFamily="2" charset="-122"/>
            </a:endParaRPr>
          </a:p>
        </p:txBody>
      </p:sp>
      <p:sp>
        <p:nvSpPr>
          <p:cNvPr id="11270" name="Содержимое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07.05.2012 №597 «О мероприятиях по реализации государственной политики» в части повышения оплаты труда педагогических работников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219200" y="2209800"/>
          <a:ext cx="7239000" cy="188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48373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07" marB="45707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заработная плата педагогических работников списочного состава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07" marB="45707"/>
                </a:tc>
              </a:tr>
              <a:tr h="51828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Муниципальные дошкольные</a:t>
                      </a:r>
                      <a:r>
                        <a:rPr lang="ru-RU" sz="1200" b="1" baseline="0" dirty="0" smtClean="0"/>
                        <a:t> образовательные организации</a:t>
                      </a:r>
                      <a:endParaRPr lang="ru-RU" sz="1200" b="1" dirty="0"/>
                    </a:p>
                  </a:txBody>
                  <a:tcPr marL="91442" marR="91442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</a:t>
                      </a:r>
                      <a:r>
                        <a:rPr lang="ru-RU" sz="1400" b="1" baseline="0" dirty="0" smtClean="0"/>
                        <a:t> 872,0</a:t>
                      </a:r>
                      <a:endParaRPr lang="ru-RU" sz="1400" b="1" dirty="0"/>
                    </a:p>
                  </a:txBody>
                  <a:tcPr marL="91442" marR="91442" marT="45707" marB="45707"/>
                </a:tc>
              </a:tr>
              <a:tr h="365656"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L="91442" marR="91442" marT="45707" marB="4570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 marL="91442" marR="91442" marT="45707" marB="45707"/>
                </a:tc>
              </a:tr>
              <a:tr h="51828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Муниципальные общеобразовательные</a:t>
                      </a:r>
                      <a:r>
                        <a:rPr lang="ru-RU" sz="1200" b="1" baseline="0" dirty="0" smtClean="0"/>
                        <a:t> организации</a:t>
                      </a:r>
                      <a:endParaRPr lang="ru-RU" sz="1200" b="1" dirty="0"/>
                    </a:p>
                  </a:txBody>
                  <a:tcPr marL="91442" marR="91442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47</a:t>
                      </a:r>
                      <a:r>
                        <a:rPr lang="ru-RU" sz="1400" b="1" baseline="0" dirty="0" smtClean="0"/>
                        <a:t> 860,0</a:t>
                      </a:r>
                      <a:endParaRPr lang="ru-RU" sz="1400" b="1" dirty="0"/>
                    </a:p>
                  </a:txBody>
                  <a:tcPr marL="91442" marR="91442" marT="45707" marB="45707"/>
                </a:tc>
              </a:tr>
            </a:tbl>
          </a:graphicData>
        </a:graphic>
      </p:graphicFrame>
      <p:sp>
        <p:nvSpPr>
          <p:cNvPr id="11288" name="Прямоугольник 8"/>
          <p:cNvSpPr>
            <a:spLocks noChangeArrowheads="1"/>
          </p:cNvSpPr>
          <p:nvPr/>
        </p:nvSpPr>
        <p:spPr bwMode="auto">
          <a:xfrm>
            <a:off x="990600" y="4191000"/>
            <a:ext cx="7467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01.05.2012 № 761 «О национальной стратегии действий в интересах детей на 2012 -2017 годы» в части повышения оплаты труда педагогических работников муниципальных организаций дополнительного образования 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295400" y="4953000"/>
          <a:ext cx="7162800" cy="118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3581400"/>
              </a:tblGrid>
              <a:tr h="731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32" marB="4573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заработная плата педагогических работников списочного состава</a:t>
                      </a: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800" dirty="0"/>
                    </a:p>
                  </a:txBody>
                  <a:tcPr marL="91442" marR="91442" marT="45732" marB="45732"/>
                </a:tc>
              </a:tr>
              <a:tr h="45732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Муниципальные организации дополнительного образования</a:t>
                      </a:r>
                      <a:endParaRPr lang="ru-RU" sz="1200" b="1" dirty="0"/>
                    </a:p>
                  </a:txBody>
                  <a:tcPr marL="91442" marR="91442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48</a:t>
                      </a:r>
                      <a:r>
                        <a:rPr lang="ru-RU" sz="1400" b="1" baseline="0" dirty="0" smtClean="0"/>
                        <a:t> 870,0</a:t>
                      </a:r>
                      <a:endParaRPr lang="ru-RU" sz="1400" b="1" dirty="0"/>
                    </a:p>
                  </a:txBody>
                  <a:tcPr marL="91442" marR="91442" marT="45732" marB="4573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a6e6c876f4012b83be4c51041281c672a3f68a8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5678</TotalTime>
  <Pages>0</Pages>
  <Words>2290</Words>
  <Characters>0</Characters>
  <Application>Microsoft Office PowerPoint</Application>
  <DocSecurity>0</DocSecurity>
  <PresentationFormat>Экран (4:3)</PresentationFormat>
  <Lines>0</Lines>
  <Paragraphs>516</Paragraphs>
  <Slides>49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9" baseType="lpstr">
      <vt:lpstr>Arial</vt:lpstr>
      <vt:lpstr>宋体</vt:lpstr>
      <vt:lpstr>SimHei</vt:lpstr>
      <vt:lpstr>Calibri</vt:lpstr>
      <vt:lpstr>Times New Roman</vt:lpstr>
      <vt:lpstr>Times New Roman Bold</vt:lpstr>
      <vt:lpstr>Times</vt:lpstr>
      <vt:lpstr>Century Gothic</vt:lpstr>
      <vt:lpstr>MS PGothic</vt:lpstr>
      <vt:lpstr>默认设计模板</vt:lpstr>
      <vt:lpstr>Слайд 1</vt:lpstr>
      <vt:lpstr>Слайд 2</vt:lpstr>
      <vt:lpstr>Слайд 3</vt:lpstr>
      <vt:lpstr>ЦЕЛИ И ЗАДАЧИ МУНИЦИПАЛЬНОЙ СИСТЕМЫ ОБРАЗОВАНИЯ.</vt:lpstr>
      <vt:lpstr>Информационная карта  муниципальной системы образования  </vt:lpstr>
      <vt:lpstr> Отрасль образования   Жарковский район</vt:lpstr>
      <vt:lpstr>Общая характеристика  муниципальной системы образования</vt:lpstr>
      <vt:lpstr>     Кадровый состав</vt:lpstr>
      <vt:lpstr>Средняя заработная плата </vt:lpstr>
      <vt:lpstr>        Дошкольное образование </vt:lpstr>
      <vt:lpstr>          </vt:lpstr>
      <vt:lpstr>Всероссийская  олимпиада школьников</vt:lpstr>
      <vt:lpstr>Выпускники 9 классов</vt:lpstr>
      <vt:lpstr>ОГЭ </vt:lpstr>
      <vt:lpstr>Выпускники 11 классов</vt:lpstr>
      <vt:lpstr>Трудоустройство выпускников</vt:lpstr>
      <vt:lpstr>  Дополнительное образование</vt:lpstr>
      <vt:lpstr>Слайд 18</vt:lpstr>
      <vt:lpstr>Подвоз обучающихся</vt:lpstr>
      <vt:lpstr>Питание школьников </vt:lpstr>
      <vt:lpstr>Подготовка к НУГ</vt:lpstr>
      <vt:lpstr>Слайд 22</vt:lpstr>
      <vt:lpstr>Слайд 23</vt:lpstr>
      <vt:lpstr>Слайд 24</vt:lpstr>
      <vt:lpstr>Безопасность</vt:lpstr>
      <vt:lpstr>Слайд 26</vt:lpstr>
      <vt:lpstr>Слайд 27</vt:lpstr>
      <vt:lpstr>СОВЕТНИК ДИРЕКТОРА ПО ВОСПИТАНИЮ</vt:lpstr>
      <vt:lpstr>Слайд 29</vt:lpstr>
      <vt:lpstr>Слайд 30</vt:lpstr>
      <vt:lpstr>Слайд 31</vt:lpstr>
      <vt:lpstr>Нас пригласили во Дворец</vt:lpstr>
      <vt:lpstr>Слайд 33</vt:lpstr>
      <vt:lpstr>Патриотическое воспитание школьников</vt:lpstr>
      <vt:lpstr>Слайд 35</vt:lpstr>
      <vt:lpstr>Слайд 36</vt:lpstr>
      <vt:lpstr>Военно-учебные сборы </vt:lpstr>
      <vt:lpstr>Муниципальный туристический слет 2024</vt:lpstr>
      <vt:lpstr>Безопасное колесо 2024</vt:lpstr>
      <vt:lpstr>Живая классика 2024</vt:lpstr>
      <vt:lpstr>Летняя оздоровительная кампания 2024</vt:lpstr>
      <vt:lpstr>     Палаточный лагерь 2024</vt:lpstr>
      <vt:lpstr>Летняя занятость школьников </vt:lpstr>
      <vt:lpstr>     Содружество ОРЛЯТ РОССИИ 2024</vt:lpstr>
      <vt:lpstr>     АРТЕК   2024</vt:lpstr>
      <vt:lpstr>Инициативы, нововведения, проекты </vt:lpstr>
      <vt:lpstr>Инициативы, нововведения, проекты </vt:lpstr>
      <vt:lpstr>ЗАКЛЮЧЕНИЕ </vt:lpstr>
      <vt:lpstr>Слайд 49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User</dc:creator>
  <cp:lastModifiedBy>User</cp:lastModifiedBy>
  <cp:revision>374</cp:revision>
  <cp:lastPrinted>1601-01-01T00:00:00Z</cp:lastPrinted>
  <dcterms:created xsi:type="dcterms:W3CDTF">1601-01-01T00:00:00Z</dcterms:created>
  <dcterms:modified xsi:type="dcterms:W3CDTF">2024-10-29T14:31:40Z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1033-8.1.0.3018</vt:lpwstr>
  </property>
</Properties>
</file>