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4" r:id="rId4"/>
    <p:sldId id="265" r:id="rId5"/>
    <p:sldId id="266" r:id="rId6"/>
    <p:sldId id="262" r:id="rId7"/>
    <p:sldId id="257" r:id="rId8"/>
    <p:sldId id="270" r:id="rId9"/>
    <p:sldId id="267" r:id="rId10"/>
    <p:sldId id="268" r:id="rId11"/>
    <p:sldId id="261" r:id="rId12"/>
    <p:sldId id="269" r:id="rId13"/>
    <p:sldId id="273" r:id="rId14"/>
    <p:sldId id="260" r:id="rId15"/>
    <p:sldId id="274" r:id="rId16"/>
    <p:sldId id="276" r:id="rId17"/>
    <p:sldId id="275" r:id="rId18"/>
    <p:sldId id="277"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14"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11/13/2024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11/13/2024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pPr/>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pPr/>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pPr/>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pPr/>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pPr/>
              <a:t>11/13/2024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pPr/>
              <a:t>‹#›</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pPr/>
              <a:t>11/13/2024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11/13/2024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909A369-7257-45C2-AE92-30E04D916ABE}"/>
              </a:ext>
            </a:extLst>
          </p:cNvPr>
          <p:cNvSpPr>
            <a:spLocks noGrp="1"/>
          </p:cNvSpPr>
          <p:nvPr>
            <p:ph type="ctrTitle"/>
          </p:nvPr>
        </p:nvSpPr>
        <p:spPr>
          <a:xfrm>
            <a:off x="1078523" y="378824"/>
            <a:ext cx="10318418" cy="4415246"/>
          </a:xfrm>
        </p:spPr>
        <p:txBody>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Спорт-это сила, спорт- это жизнь!</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Исследовательский проект по физкультуре:</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3600" dirty="0" smtClean="0"/>
              <a:t>«Основа и польза игры в пионербол</a:t>
            </a:r>
            <a:br>
              <a:rPr lang="ru-RU" sz="3600" dirty="0" smtClean="0"/>
            </a:br>
            <a:r>
              <a:rPr lang="ru-RU" sz="3600" dirty="0" smtClean="0"/>
              <a:t>для младших школьников»</a:t>
            </a:r>
            <a:br>
              <a:rPr lang="ru-RU" sz="3600" dirty="0" smtClean="0"/>
            </a:br>
            <a:r>
              <a:rPr lang="ru-RU" sz="3600" dirty="0" smtClean="0"/>
              <a:t/>
            </a:r>
            <a:br>
              <a:rPr lang="ru-RU" sz="3600" dirty="0" smtClean="0"/>
            </a:br>
            <a:r>
              <a:rPr lang="ru-RU" sz="3600" dirty="0" smtClean="0"/>
              <a:t/>
            </a:r>
            <a:br>
              <a:rPr lang="ru-RU" sz="36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sp>
        <p:nvSpPr>
          <p:cNvPr id="3" name="Подзаголовок 2">
            <a:extLst>
              <a:ext uri="{FF2B5EF4-FFF2-40B4-BE49-F238E27FC236}">
                <a16:creationId xmlns="" xmlns:a16="http://schemas.microsoft.com/office/drawing/2014/main" id="{11487197-A5A2-489E-9AF1-2598A3CCA128}"/>
              </a:ext>
            </a:extLst>
          </p:cNvPr>
          <p:cNvSpPr>
            <a:spLocks noGrp="1"/>
          </p:cNvSpPr>
          <p:nvPr>
            <p:ph type="subTitle" idx="1"/>
          </p:nvPr>
        </p:nvSpPr>
        <p:spPr>
          <a:xfrm>
            <a:off x="2255988" y="5493376"/>
            <a:ext cx="8045373" cy="1364624"/>
          </a:xfrm>
        </p:spPr>
        <p:txBody>
          <a:bodyPr>
            <a:normAutofit/>
          </a:bodyPr>
          <a:lstStyle/>
          <a:p>
            <a:r>
              <a:rPr lang="ru-RU" sz="1400" dirty="0" smtClean="0"/>
              <a:t>Авторы: Гудкова Мария и </a:t>
            </a:r>
            <a:r>
              <a:rPr lang="ru-RU" sz="1400" dirty="0" err="1" smtClean="0"/>
              <a:t>Покрамович</a:t>
            </a:r>
            <a:r>
              <a:rPr lang="ru-RU" sz="1400" dirty="0" smtClean="0"/>
              <a:t> Елизавета, обучающиеся 4б класса МОУ «</a:t>
            </a:r>
            <a:r>
              <a:rPr lang="ru-RU" sz="1400" dirty="0" err="1" smtClean="0"/>
              <a:t>Жарковская</a:t>
            </a:r>
            <a:r>
              <a:rPr lang="ru-RU" sz="1400" dirty="0" smtClean="0"/>
              <a:t> СОШ №1»</a:t>
            </a:r>
          </a:p>
          <a:p>
            <a:r>
              <a:rPr lang="ru-RU" sz="1400" dirty="0" smtClean="0"/>
              <a:t>Руководитель </a:t>
            </a:r>
            <a:r>
              <a:rPr lang="ru-RU" sz="1400" dirty="0" err="1" smtClean="0"/>
              <a:t>Копаева</a:t>
            </a:r>
            <a:r>
              <a:rPr lang="ru-RU" sz="1400" dirty="0" smtClean="0"/>
              <a:t> Светлана Владимировна, учитель физической культуры.</a:t>
            </a:r>
          </a:p>
        </p:txBody>
      </p:sp>
      <p:pic>
        <p:nvPicPr>
          <p:cNvPr id="4" name="Рисунок 3" descr="Новости Щекинского района - МО Щекинский район"/>
          <p:cNvPicPr/>
          <p:nvPr/>
        </p:nvPicPr>
        <p:blipFill>
          <a:blip r:embed="rId2"/>
          <a:srcRect/>
          <a:stretch>
            <a:fillRect/>
          </a:stretch>
        </p:blipFill>
        <p:spPr bwMode="auto">
          <a:xfrm>
            <a:off x="4990011" y="4180114"/>
            <a:ext cx="2468880" cy="1332412"/>
          </a:xfrm>
          <a:prstGeom prst="rect">
            <a:avLst/>
          </a:prstGeom>
          <a:ln>
            <a:noFill/>
          </a:ln>
          <a:effectLst>
            <a:softEdge rad="112500"/>
          </a:effectLst>
        </p:spPr>
      </p:pic>
    </p:spTree>
    <p:extLst>
      <p:ext uri="{BB962C8B-B14F-4D97-AF65-F5344CB8AC3E}">
        <p14:creationId xmlns="" xmlns:p14="http://schemas.microsoft.com/office/powerpoint/2010/main" val="221816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CCDF440-EBB0-416A-94AD-E2362F35FB3C}"/>
              </a:ext>
            </a:extLst>
          </p:cNvPr>
          <p:cNvSpPr>
            <a:spLocks noGrp="1"/>
          </p:cNvSpPr>
          <p:nvPr>
            <p:ph type="title"/>
          </p:nvPr>
        </p:nvSpPr>
        <p:spPr/>
        <p:txBody>
          <a:bodyPr/>
          <a:lstStyle/>
          <a:p>
            <a:r>
              <a:rPr lang="ru-RU" dirty="0" smtClean="0">
                <a:solidFill>
                  <a:srgbClr val="C00000"/>
                </a:solidFill>
              </a:rPr>
              <a:t>                       </a:t>
            </a:r>
            <a:endParaRPr lang="ru-RU" dirty="0">
              <a:solidFill>
                <a:srgbClr val="C00000"/>
              </a:solidFill>
            </a:endParaRPr>
          </a:p>
        </p:txBody>
      </p:sp>
      <p:sp>
        <p:nvSpPr>
          <p:cNvPr id="3" name="Объект 2">
            <a:extLst>
              <a:ext uri="{FF2B5EF4-FFF2-40B4-BE49-F238E27FC236}">
                <a16:creationId xmlns="" xmlns:a16="http://schemas.microsoft.com/office/drawing/2014/main" id="{C21963FE-7119-4F24-AEE5-3146D75B1C1C}"/>
              </a:ext>
            </a:extLst>
          </p:cNvPr>
          <p:cNvSpPr>
            <a:spLocks noGrp="1"/>
          </p:cNvSpPr>
          <p:nvPr>
            <p:ph idx="1"/>
          </p:nvPr>
        </p:nvSpPr>
        <p:spPr>
          <a:xfrm>
            <a:off x="1251678" y="1492133"/>
            <a:ext cx="10178322" cy="4571999"/>
          </a:xfrm>
        </p:spPr>
        <p:txBody>
          <a:bodyPr>
            <a:normAutofit/>
          </a:bodyPr>
          <a:lstStyle/>
          <a:p>
            <a:pPr>
              <a:buNone/>
            </a:pPr>
            <a:r>
              <a:rPr lang="ru-RU" sz="3200" dirty="0" smtClean="0">
                <a:solidFill>
                  <a:srgbClr val="002060"/>
                </a:solidFill>
              </a:rPr>
              <a:t>.</a:t>
            </a:r>
          </a:p>
        </p:txBody>
      </p:sp>
      <p:pic>
        <p:nvPicPr>
          <p:cNvPr id="4" name="Рисунок 3" descr="C:\Users\Школа\Downloads\749f8403d918c959940acbbe5a96b9fc.jpeg"/>
          <p:cNvPicPr/>
          <p:nvPr/>
        </p:nvPicPr>
        <p:blipFill>
          <a:blip r:embed="rId2"/>
          <a:srcRect/>
          <a:stretch>
            <a:fillRect/>
          </a:stretch>
        </p:blipFill>
        <p:spPr bwMode="auto">
          <a:xfrm>
            <a:off x="836022" y="0"/>
            <a:ext cx="11168743" cy="6858000"/>
          </a:xfrm>
          <a:prstGeom prst="rect">
            <a:avLst/>
          </a:prstGeom>
          <a:noFill/>
          <a:ln w="9525">
            <a:noFill/>
            <a:miter lim="800000"/>
            <a:headEnd/>
            <a:tailEnd/>
          </a:ln>
        </p:spPr>
      </p:pic>
    </p:spTree>
    <p:extLst>
      <p:ext uri="{BB962C8B-B14F-4D97-AF65-F5344CB8AC3E}">
        <p14:creationId xmlns="" xmlns:p14="http://schemas.microsoft.com/office/powerpoint/2010/main" val="41699387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Freeform 6">
            <a:extLst>
              <a:ext uri="{FF2B5EF4-FFF2-40B4-BE49-F238E27FC236}">
                <a16:creationId xmlns="" xmlns:a16="http://schemas.microsoft.com/office/drawing/2014/main" id="{C98F4480-8749-4E48-82BB-3A0F2F311E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8" name="Rectangle 22">
            <a:extLst>
              <a:ext uri="{FF2B5EF4-FFF2-40B4-BE49-F238E27FC236}">
                <a16:creationId xmlns="" xmlns:a16="http://schemas.microsoft.com/office/drawing/2014/main" id="{5249F694-12BA-47C4-9FF3-570372F3B9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Рисунок 4" descr="Изображение выглядит как внешний, дорога, спорт&#10;&#10;Автоматически созданное описание">
            <a:extLst>
              <a:ext uri="{FF2B5EF4-FFF2-40B4-BE49-F238E27FC236}">
                <a16:creationId xmlns="" xmlns:a16="http://schemas.microsoft.com/office/drawing/2014/main" id="{0F822AEA-B5EA-4DAE-92AA-13C2FD588EC7}"/>
              </a:ext>
            </a:extLst>
          </p:cNvPr>
          <p:cNvPicPr>
            <a:picLocks noChangeAspect="1"/>
          </p:cNvPicPr>
          <p:nvPr/>
        </p:nvPicPr>
        <p:blipFill rotWithShape="1">
          <a:blip r:embed="rId2"/>
          <a:srcRect l="32182" r="20578" b="-1"/>
          <a:stretch/>
        </p:blipFill>
        <p:spPr>
          <a:xfrm>
            <a:off x="5943600" y="10"/>
            <a:ext cx="6248400" cy="6857990"/>
          </a:xfrm>
          <a:prstGeom prst="rect">
            <a:avLst/>
          </a:prstGeom>
        </p:spPr>
      </p:pic>
      <p:sp>
        <p:nvSpPr>
          <p:cNvPr id="25" name="Freeform 10">
            <a:extLst>
              <a:ext uri="{FF2B5EF4-FFF2-40B4-BE49-F238E27FC236}">
                <a16:creationId xmlns="" xmlns:a16="http://schemas.microsoft.com/office/drawing/2014/main" id="{E1CE536E-134A-4A35-900B-30F927D5B5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Заголовок 1">
            <a:extLst>
              <a:ext uri="{FF2B5EF4-FFF2-40B4-BE49-F238E27FC236}">
                <a16:creationId xmlns="" xmlns:a16="http://schemas.microsoft.com/office/drawing/2014/main" id="{F529A416-8836-4D2C-BB05-46B3DBB782E7}"/>
              </a:ext>
            </a:extLst>
          </p:cNvPr>
          <p:cNvSpPr>
            <a:spLocks noGrp="1"/>
          </p:cNvSpPr>
          <p:nvPr>
            <p:ph type="title"/>
          </p:nvPr>
        </p:nvSpPr>
        <p:spPr>
          <a:xfrm>
            <a:off x="765051" y="382385"/>
            <a:ext cx="6015897" cy="1492132"/>
          </a:xfrm>
        </p:spPr>
        <p:txBody>
          <a:bodyPr vert="horz" lIns="91440" tIns="45720" rIns="91440" bIns="45720" rtlCol="0" anchor="t">
            <a:normAutofit fontScale="90000"/>
          </a:bodyPr>
          <a:lstStyle/>
          <a:p>
            <a:r>
              <a:rPr lang="en-US" dirty="0" err="1" smtClean="0"/>
              <a:t>Правила</a:t>
            </a:r>
            <a:r>
              <a:rPr lang="en-US" dirty="0" smtClean="0"/>
              <a:t> </a:t>
            </a:r>
            <a:r>
              <a:rPr lang="en-US" dirty="0" err="1" smtClean="0"/>
              <a:t>игр</a:t>
            </a:r>
            <a:r>
              <a:rPr lang="ru-RU" dirty="0" err="1" smtClean="0"/>
              <a:t>ы</a:t>
            </a:r>
            <a:r>
              <a:rPr lang="ru-RU" dirty="0" smtClean="0"/>
              <a:t/>
            </a:r>
            <a:br>
              <a:rPr lang="ru-RU" dirty="0" smtClean="0"/>
            </a:br>
            <a:r>
              <a:rPr lang="ru-RU" sz="1800" dirty="0" smtClean="0"/>
              <a:t/>
            </a:r>
            <a:br>
              <a:rPr lang="ru-RU" sz="1800" dirty="0" smtClean="0"/>
            </a:br>
            <a:r>
              <a:rPr lang="ru-RU" sz="1800" dirty="0" smtClean="0"/>
              <a:t>Игроки делятся на 2 команды (по 6 человек и занимают места на площадке по разные стороны сетки.</a:t>
            </a:r>
            <a:r>
              <a:rPr lang="ru-RU" sz="2400" dirty="0" smtClean="0"/>
              <a:t/>
            </a:r>
            <a:br>
              <a:rPr lang="ru-RU" sz="2400" dirty="0" smtClean="0"/>
            </a:br>
            <a:endParaRPr lang="en-US" dirty="0"/>
          </a:p>
        </p:txBody>
      </p:sp>
      <p:sp>
        <p:nvSpPr>
          <p:cNvPr id="27" name="Rectangle 26">
            <a:extLst>
              <a:ext uri="{FF2B5EF4-FFF2-40B4-BE49-F238E27FC236}">
                <a16:creationId xmlns="" xmlns:a16="http://schemas.microsoft.com/office/drawing/2014/main" id="{FA0382D1-1594-4E3D-842E-04E1E5E75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 xmlns:a16="http://schemas.microsoft.com/office/drawing/2014/main" id="{66A3DB01-85CE-43B3-A76F-54A3BEA61888}"/>
              </a:ext>
            </a:extLst>
          </p:cNvPr>
          <p:cNvSpPr txBox="1"/>
          <p:nvPr/>
        </p:nvSpPr>
        <p:spPr>
          <a:xfrm>
            <a:off x="765051" y="1280161"/>
            <a:ext cx="6015897" cy="5355770"/>
          </a:xfrm>
          <a:prstGeom prst="rect">
            <a:avLst/>
          </a:prstGeom>
        </p:spPr>
        <p:txBody>
          <a:bodyPr vert="horz" lIns="91440" tIns="45720" rIns="91440" bIns="45720" rtlCol="0">
            <a:normAutofit fontScale="47500" lnSpcReduction="20000"/>
          </a:bodyPr>
          <a:lstStyle/>
          <a:p>
            <a:pPr indent="-228600" defTabSz="914400">
              <a:lnSpc>
                <a:spcPct val="110000"/>
              </a:lnSpc>
              <a:spcBef>
                <a:spcPts val="700"/>
              </a:spcBef>
              <a:buClr>
                <a:schemeClr val="tx2"/>
              </a:buClr>
            </a:pPr>
            <a:endParaRPr lang="ru-RU" sz="2000" b="1" dirty="0" smtClean="0">
              <a:solidFill>
                <a:schemeClr val="tx1">
                  <a:lumMod val="65000"/>
                  <a:lumOff val="35000"/>
                </a:schemeClr>
              </a:solidFill>
            </a:endParaRPr>
          </a:p>
          <a:p>
            <a:pPr indent="-228600" defTabSz="914400">
              <a:lnSpc>
                <a:spcPct val="110000"/>
              </a:lnSpc>
              <a:spcBef>
                <a:spcPts val="700"/>
              </a:spcBef>
              <a:buClr>
                <a:schemeClr val="tx2"/>
              </a:buClr>
            </a:pPr>
            <a:endParaRPr lang="ru-RU" sz="2000" b="1" dirty="0" smtClean="0">
              <a:solidFill>
                <a:schemeClr val="tx1">
                  <a:lumMod val="65000"/>
                  <a:lumOff val="35000"/>
                </a:schemeClr>
              </a:solidFill>
            </a:endParaRPr>
          </a:p>
          <a:p>
            <a:pPr indent="-228600" defTabSz="914400">
              <a:lnSpc>
                <a:spcPct val="110000"/>
              </a:lnSpc>
              <a:spcBef>
                <a:spcPts val="700"/>
              </a:spcBef>
              <a:buClr>
                <a:schemeClr val="tx2"/>
              </a:buClr>
            </a:pPr>
            <a:endParaRPr lang="ru-RU" sz="2000" b="1" dirty="0" smtClean="0">
              <a:solidFill>
                <a:schemeClr val="tx1">
                  <a:lumMod val="65000"/>
                  <a:lumOff val="35000"/>
                </a:schemeClr>
              </a:solidFill>
            </a:endParaRPr>
          </a:p>
          <a:p>
            <a:pPr indent="-228600" defTabSz="914400">
              <a:lnSpc>
                <a:spcPct val="110000"/>
              </a:lnSpc>
              <a:spcBef>
                <a:spcPts val="700"/>
              </a:spcBef>
              <a:buClr>
                <a:schemeClr val="tx2"/>
              </a:buClr>
            </a:pPr>
            <a:r>
              <a:rPr lang="ru-RU" sz="4400" b="1" dirty="0" smtClean="0"/>
              <a:t>Жребием определяется, какой из команд даётся мяч.</a:t>
            </a:r>
          </a:p>
          <a:p>
            <a:pPr indent="-228600" defTabSz="914400">
              <a:lnSpc>
                <a:spcPct val="110000"/>
              </a:lnSpc>
              <a:spcBef>
                <a:spcPts val="700"/>
              </a:spcBef>
              <a:buClr>
                <a:schemeClr val="tx2"/>
              </a:buClr>
            </a:pPr>
            <a:r>
              <a:rPr lang="ru-RU" sz="4400" b="1" dirty="0" smtClean="0"/>
              <a:t>Подающий игрок находится в 1 зоне, берёт мяч и бросает его на половину команды соперника.</a:t>
            </a:r>
          </a:p>
          <a:p>
            <a:pPr indent="-228600" defTabSz="914400">
              <a:lnSpc>
                <a:spcPct val="110000"/>
              </a:lnSpc>
              <a:spcBef>
                <a:spcPts val="700"/>
              </a:spcBef>
              <a:buClr>
                <a:schemeClr val="tx2"/>
              </a:buClr>
            </a:pPr>
            <a:r>
              <a:rPr lang="ru-RU" sz="4400" b="1" dirty="0" smtClean="0"/>
              <a:t>Все броски в игре проводятся над сеткой.</a:t>
            </a:r>
          </a:p>
          <a:p>
            <a:pPr indent="-228600" defTabSz="914400">
              <a:lnSpc>
                <a:spcPct val="110000"/>
              </a:lnSpc>
              <a:spcBef>
                <a:spcPts val="700"/>
              </a:spcBef>
              <a:buClr>
                <a:schemeClr val="tx2"/>
              </a:buClr>
            </a:pPr>
            <a:r>
              <a:rPr lang="ru-RU" sz="4400" b="1" dirty="0" smtClean="0"/>
              <a:t>Задача игроков команды соперника- поймать мяч и не дать упасть ему на землю, игрок, поймавший мяч, бросает его на половину другой команды или даёт пас своему партнёру по команде.</a:t>
            </a:r>
          </a:p>
          <a:p>
            <a:pPr indent="-228600" defTabSz="914400">
              <a:lnSpc>
                <a:spcPct val="110000"/>
              </a:lnSpc>
              <a:spcBef>
                <a:spcPts val="700"/>
              </a:spcBef>
              <a:buClr>
                <a:schemeClr val="tx2"/>
              </a:buClr>
            </a:pPr>
            <a:r>
              <a:rPr lang="ru-RU" sz="4400" b="1" dirty="0" smtClean="0"/>
              <a:t>Разрешается делать не более трёх пасов.</a:t>
            </a:r>
          </a:p>
          <a:p>
            <a:pPr indent="-228600" defTabSz="914400">
              <a:lnSpc>
                <a:spcPct val="110000"/>
              </a:lnSpc>
              <a:spcBef>
                <a:spcPts val="700"/>
              </a:spcBef>
              <a:buClr>
                <a:schemeClr val="tx2"/>
              </a:buClr>
            </a:pPr>
            <a:r>
              <a:rPr lang="ru-RU" sz="4400" b="1" dirty="0" smtClean="0"/>
              <a:t>Игрок, владеющий мячом, может делать на площадке не более  трёх шагов.</a:t>
            </a:r>
          </a:p>
          <a:p>
            <a:pPr indent="-228600" defTabSz="914400">
              <a:lnSpc>
                <a:spcPct val="110000"/>
              </a:lnSpc>
              <a:spcBef>
                <a:spcPts val="700"/>
              </a:spcBef>
              <a:buClr>
                <a:schemeClr val="tx2"/>
              </a:buClr>
            </a:pPr>
            <a:r>
              <a:rPr lang="ru-RU" sz="4400" b="1" dirty="0" smtClean="0">
                <a:solidFill>
                  <a:schemeClr val="tx1">
                    <a:lumMod val="65000"/>
                    <a:lumOff val="35000"/>
                  </a:schemeClr>
                </a:solidFill>
              </a:rPr>
              <a:t> </a:t>
            </a:r>
          </a:p>
        </p:txBody>
      </p:sp>
    </p:spTree>
    <p:extLst>
      <p:ext uri="{BB962C8B-B14F-4D97-AF65-F5344CB8AC3E}">
        <p14:creationId xmlns="" xmlns:p14="http://schemas.microsoft.com/office/powerpoint/2010/main" val="48067251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CCDF440-EBB0-416A-94AD-E2362F35FB3C}"/>
              </a:ext>
            </a:extLst>
          </p:cNvPr>
          <p:cNvSpPr>
            <a:spLocks noGrp="1"/>
          </p:cNvSpPr>
          <p:nvPr>
            <p:ph type="title"/>
          </p:nvPr>
        </p:nvSpPr>
        <p:spPr/>
        <p:txBody>
          <a:bodyPr/>
          <a:lstStyle/>
          <a:p>
            <a:r>
              <a:rPr lang="ru-RU" dirty="0" smtClean="0">
                <a:solidFill>
                  <a:srgbClr val="C00000"/>
                </a:solidFill>
              </a:rPr>
              <a:t>                 правила игры :</a:t>
            </a:r>
            <a:endParaRPr lang="ru-RU" dirty="0">
              <a:solidFill>
                <a:srgbClr val="C00000"/>
              </a:solidFill>
            </a:endParaRPr>
          </a:p>
        </p:txBody>
      </p:sp>
      <p:sp>
        <p:nvSpPr>
          <p:cNvPr id="3" name="Объект 2">
            <a:extLst>
              <a:ext uri="{FF2B5EF4-FFF2-40B4-BE49-F238E27FC236}">
                <a16:creationId xmlns="" xmlns:a16="http://schemas.microsoft.com/office/drawing/2014/main" id="{C21963FE-7119-4F24-AEE5-3146D75B1C1C}"/>
              </a:ext>
            </a:extLst>
          </p:cNvPr>
          <p:cNvSpPr>
            <a:spLocks noGrp="1"/>
          </p:cNvSpPr>
          <p:nvPr>
            <p:ph idx="1"/>
          </p:nvPr>
        </p:nvSpPr>
        <p:spPr>
          <a:xfrm>
            <a:off x="1251678" y="1492133"/>
            <a:ext cx="10178322" cy="4571999"/>
          </a:xfrm>
        </p:spPr>
        <p:txBody>
          <a:bodyPr>
            <a:normAutofit/>
          </a:bodyPr>
          <a:lstStyle/>
          <a:p>
            <a:pPr>
              <a:buNone/>
            </a:pPr>
            <a:r>
              <a:rPr lang="ru-RU" sz="2400" dirty="0" smtClean="0">
                <a:solidFill>
                  <a:srgbClr val="C00000"/>
                </a:solidFill>
              </a:rPr>
              <a:t>После каждой  выигранной подачи (заработанного командой очка)  игроки меняются местами, перемещаясь по площадке по часовой стрелке. В том числе меняется и подающий игрок команды.</a:t>
            </a:r>
          </a:p>
          <a:p>
            <a:pPr>
              <a:buNone/>
            </a:pPr>
            <a:r>
              <a:rPr lang="ru-RU" sz="2400" dirty="0" smtClean="0">
                <a:solidFill>
                  <a:srgbClr val="C00000"/>
                </a:solidFill>
              </a:rPr>
              <a:t>Каждая партия в пионербол проходит до 15 или 25 очков, набранных одной из команд. Если команды набрали равное количество очков (баланс), то партия продолжается до тех пор, пока одна из команд не добьётся разницы в два очка</a:t>
            </a:r>
            <a:r>
              <a:rPr lang="ru-RU" sz="2400" dirty="0" smtClean="0">
                <a:solidFill>
                  <a:srgbClr val="C00000"/>
                </a:solidFill>
              </a:rPr>
              <a:t>.</a:t>
            </a:r>
          </a:p>
          <a:p>
            <a:pPr>
              <a:buNone/>
            </a:pPr>
            <a:r>
              <a:rPr lang="ru-RU" sz="2400" dirty="0" smtClean="0">
                <a:solidFill>
                  <a:srgbClr val="C00000"/>
                </a:solidFill>
              </a:rPr>
              <a:t>Результат игры всегда определяется в сторону одной из команд.</a:t>
            </a:r>
          </a:p>
          <a:p>
            <a:pPr>
              <a:buNone/>
            </a:pPr>
            <a:r>
              <a:rPr lang="ru-RU" sz="2400" dirty="0" smtClean="0">
                <a:solidFill>
                  <a:srgbClr val="C00000"/>
                </a:solidFill>
              </a:rPr>
              <a:t>После каждой выигранной партии команды меняются сторонами, право первой подачи.</a:t>
            </a:r>
            <a:endParaRPr lang="ru-RU" sz="2400" dirty="0" smtClean="0">
              <a:solidFill>
                <a:srgbClr val="C00000"/>
              </a:solidFill>
            </a:endParaRPr>
          </a:p>
        </p:txBody>
      </p:sp>
    </p:spTree>
    <p:extLst>
      <p:ext uri="{BB962C8B-B14F-4D97-AF65-F5344CB8AC3E}">
        <p14:creationId xmlns="" xmlns:p14="http://schemas.microsoft.com/office/powerpoint/2010/main" val="41699387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609600"/>
            <a:ext cx="11074400" cy="1277112"/>
          </a:xfrm>
        </p:spPr>
        <p:txBody>
          <a:bodyPr>
            <a:normAutofit fontScale="90000"/>
          </a:bodyPr>
          <a:lstStyle/>
          <a:p>
            <a:pPr algn="ctr"/>
            <a:r>
              <a:rPr lang="ru-RU" sz="4000" b="1" dirty="0">
                <a:solidFill>
                  <a:srgbClr val="C00000"/>
                </a:solidFill>
                <a:latin typeface="Times New Roman" panose="02020603050405020304" pitchFamily="18" charset="0"/>
                <a:cs typeface="Times New Roman" panose="02020603050405020304" pitchFamily="18" charset="0"/>
              </a:rPr>
              <a:t>Правила зачисления очков в пионерболе</a:t>
            </a:r>
            <a:r>
              <a:rPr lang="ru-RU" dirty="0"/>
              <a:t/>
            </a:r>
            <a:br>
              <a:rPr lang="ru-RU" dirty="0"/>
            </a:br>
            <a:endParaRPr lang="ru-RU" dirty="0"/>
          </a:p>
        </p:txBody>
      </p:sp>
      <p:sp>
        <p:nvSpPr>
          <p:cNvPr id="3" name="Прямоугольник 2"/>
          <p:cNvSpPr/>
          <p:nvPr/>
        </p:nvSpPr>
        <p:spPr>
          <a:xfrm>
            <a:off x="1524000" y="1859340"/>
            <a:ext cx="10160000" cy="3108543"/>
          </a:xfrm>
          <a:prstGeom prst="rect">
            <a:avLst/>
          </a:prstGeom>
        </p:spPr>
        <p:txBody>
          <a:bodyPr wrap="square">
            <a:spAutoFit/>
          </a:bodyPr>
          <a:lstStyle/>
          <a:p>
            <a:pPr algn="just"/>
            <a:r>
              <a:rPr lang="ru-RU" sz="2800" b="1" dirty="0">
                <a:solidFill>
                  <a:srgbClr val="C00000"/>
                </a:solidFill>
                <a:latin typeface="Times New Roman" panose="02020603050405020304" pitchFamily="18" charset="0"/>
                <a:cs typeface="Times New Roman" panose="02020603050405020304" pitchFamily="18" charset="0"/>
              </a:rPr>
              <a:t>Команда получает очко если:</a:t>
            </a:r>
          </a:p>
          <a:p>
            <a:pPr algn="just">
              <a:buFont typeface="+mj-lt"/>
              <a:buAutoNum type="arabicPeriod"/>
            </a:pPr>
            <a:r>
              <a:rPr lang="ru-RU" sz="2800" b="1" dirty="0">
                <a:solidFill>
                  <a:srgbClr val="C00000"/>
                </a:solidFill>
                <a:latin typeface="Times New Roman" panose="02020603050405020304" pitchFamily="18" charset="0"/>
                <a:cs typeface="Times New Roman" panose="02020603050405020304" pitchFamily="18" charset="0"/>
              </a:rPr>
              <a:t>Соперник попал мячом в сетку.</a:t>
            </a:r>
          </a:p>
          <a:p>
            <a:pPr algn="just">
              <a:buFont typeface="+mj-lt"/>
              <a:buAutoNum type="arabicPeriod"/>
            </a:pPr>
            <a:r>
              <a:rPr lang="ru-RU" sz="2800" b="1" dirty="0">
                <a:solidFill>
                  <a:srgbClr val="C00000"/>
                </a:solidFill>
                <a:latin typeface="Times New Roman" panose="02020603050405020304" pitchFamily="18" charset="0"/>
                <a:cs typeface="Times New Roman" panose="02020603050405020304" pitchFamily="18" charset="0"/>
              </a:rPr>
              <a:t>Не смог поймать мяч и тот приземлился на пол.</a:t>
            </a:r>
          </a:p>
          <a:p>
            <a:pPr algn="just">
              <a:buFont typeface="+mj-lt"/>
              <a:buAutoNum type="arabicPeriod"/>
            </a:pPr>
            <a:r>
              <a:rPr lang="ru-RU" sz="2800" b="1" dirty="0">
                <a:solidFill>
                  <a:srgbClr val="C00000"/>
                </a:solidFill>
                <a:latin typeface="Times New Roman" panose="02020603050405020304" pitchFamily="18" charset="0"/>
                <a:cs typeface="Times New Roman" panose="02020603050405020304" pitchFamily="18" charset="0"/>
              </a:rPr>
              <a:t>Не смог поймать мяч и тот от его тело вышел в аут.</a:t>
            </a:r>
          </a:p>
          <a:p>
            <a:pPr algn="just">
              <a:buFont typeface="+mj-lt"/>
              <a:buAutoNum type="arabicPeriod"/>
            </a:pPr>
            <a:r>
              <a:rPr lang="ru-RU" sz="2800" b="1" dirty="0" err="1">
                <a:solidFill>
                  <a:srgbClr val="C00000"/>
                </a:solidFill>
                <a:latin typeface="Times New Roman" panose="02020603050405020304" pitchFamily="18" charset="0"/>
                <a:cs typeface="Times New Roman" panose="02020603050405020304" pitchFamily="18" charset="0"/>
              </a:rPr>
              <a:t>Пионерболист</a:t>
            </a:r>
            <a:r>
              <a:rPr lang="ru-RU" sz="2800" b="1" dirty="0">
                <a:solidFill>
                  <a:srgbClr val="C00000"/>
                </a:solidFill>
                <a:latin typeface="Times New Roman" panose="02020603050405020304" pitchFamily="18" charset="0"/>
                <a:cs typeface="Times New Roman" panose="02020603050405020304" pitchFamily="18" charset="0"/>
              </a:rPr>
              <a:t> </a:t>
            </a:r>
            <a:r>
              <a:rPr lang="ru-RU" sz="2800" b="1" dirty="0" smtClean="0">
                <a:solidFill>
                  <a:srgbClr val="C00000"/>
                </a:solidFill>
                <a:latin typeface="Times New Roman" panose="02020603050405020304" pitchFamily="18" charset="0"/>
                <a:cs typeface="Times New Roman" panose="02020603050405020304" pitchFamily="18" charset="0"/>
              </a:rPr>
              <a:t> выполнил </a:t>
            </a:r>
            <a:r>
              <a:rPr lang="ru-RU" sz="2800" b="1" dirty="0">
                <a:solidFill>
                  <a:srgbClr val="C00000"/>
                </a:solidFill>
                <a:latin typeface="Times New Roman" panose="02020603050405020304" pitchFamily="18" charset="0"/>
                <a:cs typeface="Times New Roman" panose="02020603050405020304" pitchFamily="18" charset="0"/>
              </a:rPr>
              <a:t>более 3-х шагов</a:t>
            </a:r>
          </a:p>
          <a:p>
            <a:pPr algn="just">
              <a:buFont typeface="+mj-lt"/>
              <a:buAutoNum type="arabicPeriod"/>
            </a:pPr>
            <a:r>
              <a:rPr lang="ru-RU" sz="2800" b="1" dirty="0">
                <a:solidFill>
                  <a:srgbClr val="C00000"/>
                </a:solidFill>
                <a:latin typeface="Times New Roman" panose="02020603050405020304" pitchFamily="18" charset="0"/>
                <a:cs typeface="Times New Roman" panose="02020603050405020304" pitchFamily="18" charset="0"/>
              </a:rPr>
              <a:t>За 1 розыгрыш выполнено более 3-х пасов</a:t>
            </a:r>
          </a:p>
          <a:p>
            <a:pPr algn="just">
              <a:buFont typeface="+mj-lt"/>
              <a:buAutoNum type="arabicPeriod"/>
            </a:pPr>
            <a:r>
              <a:rPr lang="ru-RU" sz="2800" b="1" dirty="0">
                <a:solidFill>
                  <a:srgbClr val="C00000"/>
                </a:solidFill>
                <a:latin typeface="Times New Roman" panose="02020603050405020304" pitchFamily="18" charset="0"/>
                <a:cs typeface="Times New Roman" panose="02020603050405020304" pitchFamily="18" charset="0"/>
              </a:rPr>
              <a:t>Игрок-противник сыграл ногой.</a:t>
            </a:r>
            <a:endParaRPr lang="ru-RU" sz="2800" b="1" i="0" dirty="0">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1079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B68EBEC-5659-41E8-977B-49CE71A106E1}"/>
              </a:ext>
            </a:extLst>
          </p:cNvPr>
          <p:cNvSpPr>
            <a:spLocks noGrp="1"/>
          </p:cNvSpPr>
          <p:nvPr>
            <p:ph type="title"/>
          </p:nvPr>
        </p:nvSpPr>
        <p:spPr>
          <a:xfrm>
            <a:off x="1251678" y="382385"/>
            <a:ext cx="10178322" cy="910838"/>
          </a:xfrm>
        </p:spPr>
        <p:txBody>
          <a:bodyPr/>
          <a:lstStyle/>
          <a:p>
            <a:r>
              <a:rPr lang="ru-RU" dirty="0" smtClean="0">
                <a:solidFill>
                  <a:srgbClr val="C00000"/>
                </a:solidFill>
              </a:rPr>
              <a:t>                 Правила </a:t>
            </a:r>
            <a:r>
              <a:rPr lang="ru-RU" dirty="0">
                <a:solidFill>
                  <a:srgbClr val="C00000"/>
                </a:solidFill>
              </a:rPr>
              <a:t>игры</a:t>
            </a:r>
          </a:p>
        </p:txBody>
      </p:sp>
      <p:sp>
        <p:nvSpPr>
          <p:cNvPr id="3" name="Объект 2">
            <a:extLst>
              <a:ext uri="{FF2B5EF4-FFF2-40B4-BE49-F238E27FC236}">
                <a16:creationId xmlns="" xmlns:a16="http://schemas.microsoft.com/office/drawing/2014/main" id="{2EFC2BBC-0F60-4C67-A296-B665EBEBC834}"/>
              </a:ext>
            </a:extLst>
          </p:cNvPr>
          <p:cNvSpPr>
            <a:spLocks noGrp="1"/>
          </p:cNvSpPr>
          <p:nvPr>
            <p:ph idx="1"/>
          </p:nvPr>
        </p:nvSpPr>
        <p:spPr>
          <a:xfrm>
            <a:off x="1251678" y="1345474"/>
            <a:ext cx="10178322" cy="5068389"/>
          </a:xfrm>
        </p:spPr>
        <p:txBody>
          <a:bodyPr>
            <a:noAutofit/>
          </a:bodyPr>
          <a:lstStyle/>
          <a:p>
            <a:pPr marL="0" indent="0">
              <a:buNone/>
            </a:pPr>
            <a:r>
              <a:rPr lang="ru-RU" sz="2400" dirty="0">
                <a:solidFill>
                  <a:srgbClr val="C00000"/>
                </a:solidFill>
              </a:rPr>
              <a:t>Правила игры в пионербол предусматривают также и некоторые </a:t>
            </a:r>
            <a:r>
              <a:rPr lang="ru-RU" sz="2400" b="1" dirty="0" smtClean="0">
                <a:solidFill>
                  <a:srgbClr val="C00000"/>
                </a:solidFill>
              </a:rPr>
              <a:t>нарушения </a:t>
            </a:r>
            <a:r>
              <a:rPr lang="ru-RU" sz="2400" dirty="0">
                <a:solidFill>
                  <a:srgbClr val="C00000"/>
                </a:solidFill>
              </a:rPr>
              <a:t>для игроков, за которые могут дать очко команде соперников. Нельзя:</a:t>
            </a:r>
          </a:p>
          <a:p>
            <a:r>
              <a:rPr lang="ru-RU" sz="2400" dirty="0">
                <a:solidFill>
                  <a:srgbClr val="C00000"/>
                </a:solidFill>
              </a:rPr>
              <a:t>касаться мяча более 2-х раз подряд одному человеку и более 3-х всей команде</a:t>
            </a:r>
          </a:p>
          <a:p>
            <a:r>
              <a:rPr lang="ru-RU" sz="2400" dirty="0">
                <a:solidFill>
                  <a:srgbClr val="C00000"/>
                </a:solidFill>
              </a:rPr>
              <a:t>подавать мяч, не дождавшись свистка тренера (условного сигнала к началу игры)</a:t>
            </a:r>
          </a:p>
          <a:p>
            <a:r>
              <a:rPr lang="ru-RU" sz="2400" dirty="0">
                <a:solidFill>
                  <a:srgbClr val="C00000"/>
                </a:solidFill>
              </a:rPr>
              <a:t>касаться сетки</a:t>
            </a:r>
          </a:p>
          <a:p>
            <a:r>
              <a:rPr lang="ru-RU" sz="2400" dirty="0">
                <a:solidFill>
                  <a:srgbClr val="C00000"/>
                </a:solidFill>
              </a:rPr>
              <a:t>делать более 3-х шагов с мячом в руках</a:t>
            </a:r>
          </a:p>
          <a:p>
            <a:r>
              <a:rPr lang="ru-RU" sz="2400" dirty="0">
                <a:solidFill>
                  <a:srgbClr val="C00000"/>
                </a:solidFill>
              </a:rPr>
              <a:t>переходить через среднюю линию</a:t>
            </a:r>
          </a:p>
          <a:p>
            <a:r>
              <a:rPr lang="ru-RU" sz="2400" dirty="0">
                <a:solidFill>
                  <a:srgbClr val="C00000"/>
                </a:solidFill>
              </a:rPr>
              <a:t>заступать за линию подачи</a:t>
            </a:r>
          </a:p>
        </p:txBody>
      </p:sp>
    </p:spTree>
    <p:extLst>
      <p:ext uri="{BB962C8B-B14F-4D97-AF65-F5344CB8AC3E}">
        <p14:creationId xmlns="" xmlns:p14="http://schemas.microsoft.com/office/powerpoint/2010/main" val="23381121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B68EBEC-5659-41E8-977B-49CE71A106E1}"/>
              </a:ext>
            </a:extLst>
          </p:cNvPr>
          <p:cNvSpPr>
            <a:spLocks noGrp="1"/>
          </p:cNvSpPr>
          <p:nvPr>
            <p:ph type="title"/>
          </p:nvPr>
        </p:nvSpPr>
        <p:spPr>
          <a:xfrm>
            <a:off x="1251678" y="382385"/>
            <a:ext cx="10178322" cy="950026"/>
          </a:xfrm>
        </p:spPr>
        <p:txBody>
          <a:bodyPr>
            <a:normAutofit/>
          </a:bodyPr>
          <a:lstStyle/>
          <a:p>
            <a:r>
              <a:rPr lang="ru-RU" sz="2800" dirty="0" smtClean="0">
                <a:solidFill>
                  <a:srgbClr val="C00000"/>
                </a:solidFill>
                <a:latin typeface="+mn-lt"/>
              </a:rPr>
              <a:t>Основными направлениями деятельности учебно-спортивной работы являются:</a:t>
            </a:r>
            <a:r>
              <a:rPr lang="ru-RU" sz="2000" dirty="0" smtClean="0">
                <a:solidFill>
                  <a:srgbClr val="C00000"/>
                </a:solidFill>
              </a:rPr>
              <a:t>             </a:t>
            </a:r>
            <a:endParaRPr lang="ru-RU" sz="2000" dirty="0">
              <a:solidFill>
                <a:srgbClr val="C00000"/>
              </a:solidFill>
            </a:endParaRPr>
          </a:p>
        </p:txBody>
      </p:sp>
      <p:sp>
        <p:nvSpPr>
          <p:cNvPr id="5" name="Содержимое 4"/>
          <p:cNvSpPr>
            <a:spLocks noGrp="1"/>
          </p:cNvSpPr>
          <p:nvPr>
            <p:ph idx="1"/>
          </p:nvPr>
        </p:nvSpPr>
        <p:spPr>
          <a:xfrm>
            <a:off x="1251678" y="1567543"/>
            <a:ext cx="10178322" cy="4990011"/>
          </a:xfrm>
        </p:spPr>
        <p:txBody>
          <a:bodyPr>
            <a:normAutofit fontScale="70000" lnSpcReduction="20000"/>
          </a:bodyPr>
          <a:lstStyle/>
          <a:p>
            <a:endParaRPr lang="ru-RU" dirty="0" smtClean="0">
              <a:solidFill>
                <a:srgbClr val="C00000"/>
              </a:solidFill>
            </a:endParaRPr>
          </a:p>
          <a:p>
            <a:pPr lvl="0"/>
            <a:r>
              <a:rPr lang="ru-RU" sz="3400" dirty="0" smtClean="0">
                <a:solidFill>
                  <a:srgbClr val="C00000"/>
                </a:solidFill>
              </a:rPr>
              <a:t>укрепление здоровья, повышение физической подготовленности и формирование двигательного опыта;</a:t>
            </a:r>
          </a:p>
          <a:p>
            <a:pPr lvl="0"/>
            <a:r>
              <a:rPr lang="ru-RU" sz="3400" dirty="0" smtClean="0">
                <a:solidFill>
                  <a:srgbClr val="C00000"/>
                </a:solidFill>
              </a:rPr>
              <a:t>воспитание активности и самостоятельности в двигательной деятельности;</a:t>
            </a:r>
          </a:p>
          <a:p>
            <a:pPr lvl="0"/>
            <a:r>
              <a:rPr lang="ru-RU" sz="3400" dirty="0" smtClean="0">
                <a:solidFill>
                  <a:srgbClr val="C00000"/>
                </a:solidFill>
              </a:rPr>
              <a:t>развитие физических качеств: силы, быстроты, выносливости, ловкости;</a:t>
            </a:r>
          </a:p>
          <a:p>
            <a:pPr lvl="0"/>
            <a:r>
              <a:rPr lang="ru-RU" sz="3400" dirty="0" smtClean="0">
                <a:solidFill>
                  <a:srgbClr val="C00000"/>
                </a:solidFill>
              </a:rPr>
              <a:t>воспитание культуры общения со сверстниками и сотрудничества в условиях учебной, игровой и спортивной деятельности;</a:t>
            </a:r>
          </a:p>
          <a:p>
            <a:pPr lvl="0"/>
            <a:r>
              <a:rPr lang="ru-RU" sz="3400" dirty="0" smtClean="0">
                <a:solidFill>
                  <a:srgbClr val="C00000"/>
                </a:solidFill>
              </a:rPr>
              <a:t>участие в соревнованиях</a:t>
            </a:r>
            <a:r>
              <a:rPr lang="ru-RU" sz="3400" dirty="0" smtClean="0">
                <a:solidFill>
                  <a:srgbClr val="C00000"/>
                </a:solidFill>
              </a:rPr>
              <a:t>.</a:t>
            </a:r>
            <a:endParaRPr lang="ru-RU" sz="3400" dirty="0" smtClean="0">
              <a:solidFill>
                <a:srgbClr val="C00000"/>
              </a:solidFill>
            </a:endParaRPr>
          </a:p>
          <a:p>
            <a:r>
              <a:rPr lang="ru-RU" sz="3400" dirty="0" smtClean="0">
                <a:solidFill>
                  <a:srgbClr val="C00000"/>
                </a:solidFill>
              </a:rPr>
              <a:t>В </a:t>
            </a:r>
            <a:r>
              <a:rPr lang="ru-RU" sz="3400" dirty="0" smtClean="0">
                <a:solidFill>
                  <a:srgbClr val="C00000"/>
                </a:solidFill>
              </a:rPr>
              <a:t>рамках исследования мы провели опрос среди учеников 4-х классов, который подтвердил, что почти все ученики любят играть в пионербол</a:t>
            </a:r>
            <a:endParaRPr lang="ru-RU" sz="3400" dirty="0"/>
          </a:p>
        </p:txBody>
      </p:sp>
    </p:spTree>
    <p:extLst>
      <p:ext uri="{BB962C8B-B14F-4D97-AF65-F5344CB8AC3E}">
        <p14:creationId xmlns="" xmlns:p14="http://schemas.microsoft.com/office/powerpoint/2010/main" val="23381121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B68EBEC-5659-41E8-977B-49CE71A106E1}"/>
              </a:ext>
            </a:extLst>
          </p:cNvPr>
          <p:cNvSpPr>
            <a:spLocks noGrp="1"/>
          </p:cNvSpPr>
          <p:nvPr>
            <p:ph type="title"/>
          </p:nvPr>
        </p:nvSpPr>
        <p:spPr>
          <a:xfrm>
            <a:off x="1251678" y="382385"/>
            <a:ext cx="10178322" cy="910838"/>
          </a:xfrm>
        </p:spPr>
        <p:txBody>
          <a:bodyPr/>
          <a:lstStyle/>
          <a:p>
            <a:r>
              <a:rPr lang="ru-RU" dirty="0" smtClean="0">
                <a:solidFill>
                  <a:srgbClr val="C00000"/>
                </a:solidFill>
              </a:rPr>
              <a:t>                 Правила </a:t>
            </a:r>
            <a:r>
              <a:rPr lang="ru-RU" dirty="0">
                <a:solidFill>
                  <a:srgbClr val="C00000"/>
                </a:solidFill>
              </a:rPr>
              <a:t>игры</a:t>
            </a:r>
          </a:p>
        </p:txBody>
      </p:sp>
      <p:sp>
        <p:nvSpPr>
          <p:cNvPr id="3" name="Объект 2">
            <a:extLst>
              <a:ext uri="{FF2B5EF4-FFF2-40B4-BE49-F238E27FC236}">
                <a16:creationId xmlns="" xmlns:a16="http://schemas.microsoft.com/office/drawing/2014/main" id="{2EFC2BBC-0F60-4C67-A296-B665EBEBC834}"/>
              </a:ext>
            </a:extLst>
          </p:cNvPr>
          <p:cNvSpPr>
            <a:spLocks noGrp="1"/>
          </p:cNvSpPr>
          <p:nvPr>
            <p:ph idx="1"/>
          </p:nvPr>
        </p:nvSpPr>
        <p:spPr>
          <a:xfrm>
            <a:off x="1251678" y="1345474"/>
            <a:ext cx="10178322" cy="5068389"/>
          </a:xfrm>
        </p:spPr>
        <p:txBody>
          <a:bodyPr>
            <a:noAutofit/>
          </a:bodyPr>
          <a:lstStyle/>
          <a:p>
            <a:pPr marL="0" indent="0">
              <a:buNone/>
            </a:pPr>
            <a:r>
              <a:rPr lang="ru-RU" sz="2400" dirty="0">
                <a:solidFill>
                  <a:srgbClr val="C00000"/>
                </a:solidFill>
              </a:rPr>
              <a:t>Правила игры в пионербол предусматривают также и некоторые </a:t>
            </a:r>
            <a:r>
              <a:rPr lang="ru-RU" sz="2400" b="1" dirty="0" smtClean="0">
                <a:solidFill>
                  <a:srgbClr val="C00000"/>
                </a:solidFill>
              </a:rPr>
              <a:t>нарушения </a:t>
            </a:r>
            <a:r>
              <a:rPr lang="ru-RU" sz="2400" dirty="0">
                <a:solidFill>
                  <a:srgbClr val="C00000"/>
                </a:solidFill>
              </a:rPr>
              <a:t>для игроков, за которые могут дать очко команде соперников. Нельзя:</a:t>
            </a:r>
          </a:p>
          <a:p>
            <a:r>
              <a:rPr lang="ru-RU" sz="2400" dirty="0">
                <a:solidFill>
                  <a:srgbClr val="C00000"/>
                </a:solidFill>
              </a:rPr>
              <a:t>касаться мяча более 2-х раз подряд одному человеку и более 3-х всей команде</a:t>
            </a:r>
          </a:p>
          <a:p>
            <a:r>
              <a:rPr lang="ru-RU" sz="2400" dirty="0">
                <a:solidFill>
                  <a:srgbClr val="C00000"/>
                </a:solidFill>
              </a:rPr>
              <a:t>подавать мяч, не дождавшись свистка тренера (условного сигнала к началу игры)</a:t>
            </a:r>
          </a:p>
          <a:p>
            <a:r>
              <a:rPr lang="ru-RU" sz="2400" dirty="0">
                <a:solidFill>
                  <a:srgbClr val="C00000"/>
                </a:solidFill>
              </a:rPr>
              <a:t>касаться сетки</a:t>
            </a:r>
          </a:p>
          <a:p>
            <a:r>
              <a:rPr lang="ru-RU" sz="2400" dirty="0">
                <a:solidFill>
                  <a:srgbClr val="C00000"/>
                </a:solidFill>
              </a:rPr>
              <a:t>делать более 3-х шагов с мячом в руках</a:t>
            </a:r>
          </a:p>
          <a:p>
            <a:r>
              <a:rPr lang="ru-RU" sz="2400" dirty="0">
                <a:solidFill>
                  <a:srgbClr val="C00000"/>
                </a:solidFill>
              </a:rPr>
              <a:t>переходить через среднюю линию</a:t>
            </a:r>
          </a:p>
          <a:p>
            <a:r>
              <a:rPr lang="ru-RU" sz="2400" dirty="0">
                <a:solidFill>
                  <a:srgbClr val="C00000"/>
                </a:solidFill>
              </a:rPr>
              <a:t>заступать за линию подачи</a:t>
            </a:r>
          </a:p>
        </p:txBody>
      </p:sp>
    </p:spTree>
    <p:extLst>
      <p:ext uri="{BB962C8B-B14F-4D97-AF65-F5344CB8AC3E}">
        <p14:creationId xmlns="" xmlns:p14="http://schemas.microsoft.com/office/powerpoint/2010/main" val="23381121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B68EBEC-5659-41E8-977B-49CE71A106E1}"/>
              </a:ext>
            </a:extLst>
          </p:cNvPr>
          <p:cNvSpPr>
            <a:spLocks noGrp="1"/>
          </p:cNvSpPr>
          <p:nvPr>
            <p:ph type="title"/>
          </p:nvPr>
        </p:nvSpPr>
        <p:spPr>
          <a:xfrm>
            <a:off x="1251678" y="382385"/>
            <a:ext cx="10178322" cy="910838"/>
          </a:xfrm>
        </p:spPr>
        <p:txBody>
          <a:bodyPr/>
          <a:lstStyle/>
          <a:p>
            <a:r>
              <a:rPr lang="ru-RU" dirty="0" smtClean="0">
                <a:solidFill>
                  <a:srgbClr val="C00000"/>
                </a:solidFill>
              </a:rPr>
              <a:t>                 Правила </a:t>
            </a:r>
            <a:r>
              <a:rPr lang="ru-RU" dirty="0">
                <a:solidFill>
                  <a:srgbClr val="C00000"/>
                </a:solidFill>
              </a:rPr>
              <a:t>игры</a:t>
            </a:r>
          </a:p>
        </p:txBody>
      </p:sp>
      <p:sp>
        <p:nvSpPr>
          <p:cNvPr id="3" name="Объект 2">
            <a:extLst>
              <a:ext uri="{FF2B5EF4-FFF2-40B4-BE49-F238E27FC236}">
                <a16:creationId xmlns="" xmlns:a16="http://schemas.microsoft.com/office/drawing/2014/main" id="{2EFC2BBC-0F60-4C67-A296-B665EBEBC834}"/>
              </a:ext>
            </a:extLst>
          </p:cNvPr>
          <p:cNvSpPr>
            <a:spLocks noGrp="1"/>
          </p:cNvSpPr>
          <p:nvPr>
            <p:ph idx="1"/>
          </p:nvPr>
        </p:nvSpPr>
        <p:spPr>
          <a:xfrm>
            <a:off x="1251678" y="1345474"/>
            <a:ext cx="10178322" cy="5068389"/>
          </a:xfrm>
        </p:spPr>
        <p:txBody>
          <a:bodyPr>
            <a:noAutofit/>
          </a:bodyPr>
          <a:lstStyle/>
          <a:p>
            <a:pPr marL="0" indent="0">
              <a:buNone/>
            </a:pPr>
            <a:r>
              <a:rPr lang="ru-RU" sz="2400" dirty="0">
                <a:solidFill>
                  <a:srgbClr val="C00000"/>
                </a:solidFill>
              </a:rPr>
              <a:t>Правила игры в пионербол предусматривают также и некоторые </a:t>
            </a:r>
            <a:r>
              <a:rPr lang="ru-RU" sz="2400" b="1" dirty="0" smtClean="0">
                <a:solidFill>
                  <a:srgbClr val="C00000"/>
                </a:solidFill>
              </a:rPr>
              <a:t>нарушения </a:t>
            </a:r>
            <a:r>
              <a:rPr lang="ru-RU" sz="2400" dirty="0">
                <a:solidFill>
                  <a:srgbClr val="C00000"/>
                </a:solidFill>
              </a:rPr>
              <a:t>для игроков, за которые могут дать очко команде соперников. Нельзя:</a:t>
            </a:r>
          </a:p>
          <a:p>
            <a:r>
              <a:rPr lang="ru-RU" sz="2400" dirty="0">
                <a:solidFill>
                  <a:srgbClr val="C00000"/>
                </a:solidFill>
              </a:rPr>
              <a:t>касаться мяча более 2-х раз подряд одному человеку и более 3-х всей команде</a:t>
            </a:r>
          </a:p>
          <a:p>
            <a:r>
              <a:rPr lang="ru-RU" sz="2400" dirty="0">
                <a:solidFill>
                  <a:srgbClr val="C00000"/>
                </a:solidFill>
              </a:rPr>
              <a:t>подавать мяч, не дождавшись свистка тренера (условного сигнала к началу игры)</a:t>
            </a:r>
          </a:p>
          <a:p>
            <a:r>
              <a:rPr lang="ru-RU" sz="2400" dirty="0">
                <a:solidFill>
                  <a:srgbClr val="C00000"/>
                </a:solidFill>
              </a:rPr>
              <a:t>касаться сетки</a:t>
            </a:r>
          </a:p>
          <a:p>
            <a:r>
              <a:rPr lang="ru-RU" sz="2400" dirty="0">
                <a:solidFill>
                  <a:srgbClr val="C00000"/>
                </a:solidFill>
              </a:rPr>
              <a:t>делать более 3-х шагов с мячом в руках</a:t>
            </a:r>
          </a:p>
          <a:p>
            <a:r>
              <a:rPr lang="ru-RU" sz="2400" dirty="0">
                <a:solidFill>
                  <a:srgbClr val="C00000"/>
                </a:solidFill>
              </a:rPr>
              <a:t>переходить через среднюю линию</a:t>
            </a:r>
          </a:p>
          <a:p>
            <a:r>
              <a:rPr lang="ru-RU" sz="2400" dirty="0">
                <a:solidFill>
                  <a:srgbClr val="C00000"/>
                </a:solidFill>
              </a:rPr>
              <a:t>заступать за линию подачи</a:t>
            </a:r>
          </a:p>
        </p:txBody>
      </p:sp>
    </p:spTree>
    <p:extLst>
      <p:ext uri="{BB962C8B-B14F-4D97-AF65-F5344CB8AC3E}">
        <p14:creationId xmlns="" xmlns:p14="http://schemas.microsoft.com/office/powerpoint/2010/main" val="23381121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352698"/>
            <a:ext cx="10178322" cy="6230982"/>
          </a:xfrm>
        </p:spPr>
        <p:txBody>
          <a:bodyPr>
            <a:normAutofit/>
          </a:bodyPr>
          <a:lstStyle/>
          <a:p>
            <a:r>
              <a:rPr lang="ru-RU" sz="2000" dirty="0" smtClean="0"/>
              <a:t>                          Основные достоинства игры в пионербол:</a:t>
            </a:r>
            <a:br>
              <a:rPr lang="ru-RU" sz="2000" dirty="0" smtClean="0"/>
            </a:br>
            <a:r>
              <a:rPr lang="ru-RU" sz="1600" b="1" dirty="0" smtClean="0">
                <a:latin typeface="+mn-lt"/>
              </a:rPr>
              <a:t> Регулярная игра в пионербол показывает закаливающее действие на организм</a:t>
            </a:r>
            <a:r>
              <a:rPr lang="ru-RU" sz="1600" dirty="0" smtClean="0">
                <a:latin typeface="+mn-lt"/>
              </a:rPr>
              <a:t>, повышает выносливость организма. Укрепляет </a:t>
            </a:r>
            <a:r>
              <a:rPr lang="ru-RU" sz="1600" dirty="0" err="1" smtClean="0">
                <a:latin typeface="+mn-lt"/>
              </a:rPr>
              <a:t>сердечно-сосудистую</a:t>
            </a:r>
            <a:r>
              <a:rPr lang="ru-RU" sz="1600" dirty="0" smtClean="0">
                <a:latin typeface="+mn-lt"/>
              </a:rPr>
              <a:t> систему и улучшает кровообращение. Положительно влияет на дыхательную систему.</a:t>
            </a:r>
            <a:r>
              <a:rPr lang="ru-RU" sz="2000" dirty="0" smtClean="0"/>
              <a:t/>
            </a:r>
            <a:br>
              <a:rPr lang="ru-RU" sz="2000" dirty="0" smtClean="0"/>
            </a:br>
            <a:r>
              <a:rPr lang="ru-RU" sz="2000" dirty="0" smtClean="0"/>
              <a:t> </a:t>
            </a:r>
            <a:r>
              <a:rPr lang="ru-RU" sz="1400" dirty="0" smtClean="0">
                <a:latin typeface="+mn-lt"/>
              </a:rPr>
              <a:t>Тренирует мышцы глаз, расширяет поле зрения. Пионербол положительно влияет на нервную систему, улучшает настроение, помогает бороться со стрессами и депрессиями. Пионербол тренирует ловкость, точность движений, подвижность и гибкость</a:t>
            </a:r>
            <a:r>
              <a:rPr lang="ru-RU" sz="1400" dirty="0" smtClean="0">
                <a:latin typeface="+mn-lt"/>
              </a:rPr>
              <a:t>.</a:t>
            </a:r>
            <a:br>
              <a:rPr lang="ru-RU" sz="1400" dirty="0" smtClean="0">
                <a:latin typeface="+mn-lt"/>
              </a:rPr>
            </a:br>
            <a:r>
              <a:rPr lang="ru-RU" sz="1400" dirty="0" smtClean="0">
                <a:latin typeface="+mn-lt"/>
              </a:rPr>
              <a:t/>
            </a:r>
            <a:br>
              <a:rPr lang="ru-RU" sz="1400" dirty="0" smtClean="0">
                <a:latin typeface="+mn-lt"/>
              </a:rPr>
            </a:br>
            <a:r>
              <a:rPr lang="ru-RU" sz="1400" dirty="0" smtClean="0"/>
              <a:t> </a:t>
            </a:r>
            <a:r>
              <a:rPr lang="ru-RU" sz="1400" dirty="0" smtClean="0">
                <a:latin typeface="+mn-lt"/>
              </a:rPr>
              <a:t>Помогают человеку преодолеть комплексы, раскрепоститься, найти общий язык </a:t>
            </a:r>
            <a:r>
              <a:rPr lang="ru-RU" sz="1400" dirty="0" smtClean="0">
                <a:latin typeface="+mn-lt"/>
              </a:rPr>
              <a:t>сверстникам. </a:t>
            </a:r>
            <a:r>
              <a:rPr lang="ru-RU" sz="1400" dirty="0" smtClean="0">
                <a:latin typeface="+mn-lt"/>
              </a:rPr>
              <a:t>Пионербол и другие командные виды спорта воспитывают чувство ответственности перед коллективом, умение работать в команде и доверять окружающим. Развивают привычку регулярно заниматься спортом и вести здоровый образ жизни.</a:t>
            </a:r>
            <a:br>
              <a:rPr lang="ru-RU" sz="1400" dirty="0" smtClean="0">
                <a:latin typeface="+mn-lt"/>
              </a:rPr>
            </a:br>
            <a:endParaRPr lang="ru-RU" sz="1400" dirty="0">
              <a:latin typeface="+mn-lt"/>
            </a:endParaRPr>
          </a:p>
        </p:txBody>
      </p:sp>
      <p:pic>
        <p:nvPicPr>
          <p:cNvPr id="3" name="Рисунок 2"/>
          <p:cNvPicPr/>
          <p:nvPr/>
        </p:nvPicPr>
        <p:blipFill>
          <a:blip r:embed="rId2"/>
          <a:stretch>
            <a:fillRect/>
          </a:stretch>
        </p:blipFill>
        <p:spPr>
          <a:xfrm>
            <a:off x="1123406" y="3749039"/>
            <a:ext cx="10267405" cy="282157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297680" y="2714620"/>
            <a:ext cx="7458891" cy="150019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000" b="1" i="1" u="sng" strike="noStrike" kern="1200" cap="none" spc="0" normalizeH="0" baseline="0" noProof="0" dirty="0" smtClean="0">
                <a:ln>
                  <a:noFill/>
                </a:ln>
                <a:solidFill>
                  <a:srgbClr val="FFC000"/>
                </a:solidFill>
                <a:effectLst/>
                <a:uLnTx/>
                <a:uFillTx/>
                <a:latin typeface="+mj-lt"/>
                <a:ea typeface="+mj-ea"/>
                <a:cs typeface="+mj-cs"/>
              </a:rPr>
              <a:t>        Спасибо за внимание!</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5000" b="1" i="1" u="sng" dirty="0" smtClean="0">
                <a:solidFill>
                  <a:srgbClr val="FFC000"/>
                </a:solidFill>
                <a:latin typeface="+mj-lt"/>
                <a:ea typeface="+mj-ea"/>
                <a:cs typeface="+mj-cs"/>
              </a:rPr>
              <a:t>Удачи</a:t>
            </a:r>
            <a:endParaRPr kumimoji="0" lang="ru-RU" sz="5000" b="1" i="1" u="sng" strike="noStrike" kern="1200" cap="none" spc="0" normalizeH="0" baseline="0" noProof="0" dirty="0">
              <a:ln>
                <a:noFill/>
              </a:ln>
              <a:solidFill>
                <a:srgbClr val="FFC000"/>
              </a:solidFill>
              <a:effectLst/>
              <a:uLnTx/>
              <a:uFillTx/>
              <a:latin typeface="+mj-lt"/>
              <a:ea typeface="+mj-ea"/>
              <a:cs typeface="+mj-cs"/>
            </a:endParaRPr>
          </a:p>
        </p:txBody>
      </p:sp>
      <p:pic>
        <p:nvPicPr>
          <p:cNvPr id="5" name="Picture 2" descr="C:\Users\Lika Olegovna\Desktop\gallery_169_32651.jpg"/>
          <p:cNvPicPr>
            <a:picLocks noChangeAspect="1" noChangeArrowheads="1"/>
          </p:cNvPicPr>
          <p:nvPr/>
        </p:nvPicPr>
        <p:blipFill>
          <a:blip r:embed="rId2" cstate="print"/>
          <a:srcRect r="2308" b="6400"/>
          <a:stretch>
            <a:fillRect/>
          </a:stretch>
        </p:blipFill>
        <p:spPr bwMode="auto">
          <a:xfrm>
            <a:off x="1123405" y="1600200"/>
            <a:ext cx="3161211" cy="4257492"/>
          </a:xfrm>
          <a:prstGeom prst="rect">
            <a:avLst/>
          </a:prstGeom>
          <a:noFill/>
        </p:spPr>
      </p:pic>
      <p:sp>
        <p:nvSpPr>
          <p:cNvPr id="2" name="Прямоугольник 1"/>
          <p:cNvSpPr/>
          <p:nvPr/>
        </p:nvSpPr>
        <p:spPr>
          <a:xfrm>
            <a:off x="4368800" y="533401"/>
            <a:ext cx="7518400" cy="1569660"/>
          </a:xfrm>
          <a:prstGeom prst="rect">
            <a:avLst/>
          </a:prstGeom>
        </p:spPr>
        <p:txBody>
          <a:bodyPr wrap="square">
            <a:spAutoFit/>
          </a:bodyPr>
          <a:lstStyle/>
          <a:p>
            <a:r>
              <a:rPr lang="ru-RU" sz="3200" b="1" i="1" dirty="0">
                <a:solidFill>
                  <a:srgbClr val="A50021"/>
                </a:solidFill>
                <a:latin typeface="Times New Roman" panose="02020603050405020304" pitchFamily="18" charset="0"/>
                <a:cs typeface="Times New Roman" panose="02020603050405020304" pitchFamily="18" charset="0"/>
              </a:rPr>
              <a:t>Победа — не всегда означает быть первым, победа — это когда ты стал лучше чем был.</a:t>
            </a:r>
            <a:endParaRPr lang="ru-RU" sz="3200" b="1" dirty="0">
              <a:solidFill>
                <a:srgbClr val="A5002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CCDF440-EBB0-416A-94AD-E2362F35FB3C}"/>
              </a:ext>
            </a:extLst>
          </p:cNvPr>
          <p:cNvSpPr>
            <a:spLocks noGrp="1"/>
          </p:cNvSpPr>
          <p:nvPr>
            <p:ph type="title"/>
          </p:nvPr>
        </p:nvSpPr>
        <p:spPr/>
        <p:txBody>
          <a:bodyPr/>
          <a:lstStyle/>
          <a:p>
            <a:r>
              <a:rPr lang="ru-RU" dirty="0" smtClean="0">
                <a:solidFill>
                  <a:srgbClr val="C00000"/>
                </a:solidFill>
              </a:rPr>
              <a:t>                       Оглавление</a:t>
            </a:r>
            <a:endParaRPr lang="ru-RU" dirty="0">
              <a:solidFill>
                <a:srgbClr val="C00000"/>
              </a:solidFill>
            </a:endParaRPr>
          </a:p>
        </p:txBody>
      </p:sp>
      <p:sp>
        <p:nvSpPr>
          <p:cNvPr id="3" name="Объект 2">
            <a:extLst>
              <a:ext uri="{FF2B5EF4-FFF2-40B4-BE49-F238E27FC236}">
                <a16:creationId xmlns="" xmlns:a16="http://schemas.microsoft.com/office/drawing/2014/main" id="{C21963FE-7119-4F24-AEE5-3146D75B1C1C}"/>
              </a:ext>
            </a:extLst>
          </p:cNvPr>
          <p:cNvSpPr>
            <a:spLocks noGrp="1"/>
          </p:cNvSpPr>
          <p:nvPr>
            <p:ph idx="1"/>
          </p:nvPr>
        </p:nvSpPr>
        <p:spPr>
          <a:xfrm>
            <a:off x="1251678" y="1492133"/>
            <a:ext cx="10178322" cy="4571999"/>
          </a:xfrm>
        </p:spPr>
        <p:txBody>
          <a:bodyPr/>
          <a:lstStyle/>
          <a:p>
            <a:endParaRPr lang="ru-RU" dirty="0" smtClean="0">
              <a:solidFill>
                <a:srgbClr val="002060"/>
              </a:solidFill>
            </a:endParaRPr>
          </a:p>
          <a:p>
            <a:r>
              <a:rPr lang="ru-RU" sz="2800" dirty="0" smtClean="0">
                <a:solidFill>
                  <a:srgbClr val="002060"/>
                </a:solidFill>
              </a:rPr>
              <a:t>Введение</a:t>
            </a:r>
          </a:p>
          <a:p>
            <a:r>
              <a:rPr lang="ru-RU" dirty="0" smtClean="0">
                <a:solidFill>
                  <a:srgbClr val="002060"/>
                </a:solidFill>
              </a:rPr>
              <a:t> </a:t>
            </a:r>
            <a:r>
              <a:rPr lang="ru-RU" sz="2400" dirty="0" smtClean="0">
                <a:solidFill>
                  <a:srgbClr val="002060"/>
                </a:solidFill>
              </a:rPr>
              <a:t>Что такое пионербол</a:t>
            </a:r>
          </a:p>
          <a:p>
            <a:r>
              <a:rPr lang="ru-RU" sz="2400" dirty="0" smtClean="0">
                <a:solidFill>
                  <a:srgbClr val="002060"/>
                </a:solidFill>
              </a:rPr>
              <a:t>История возникновения игры «Пионербол»</a:t>
            </a:r>
          </a:p>
          <a:p>
            <a:r>
              <a:rPr lang="ru-RU" sz="2400" dirty="0" smtClean="0">
                <a:solidFill>
                  <a:srgbClr val="002060"/>
                </a:solidFill>
              </a:rPr>
              <a:t>Правила игры в пионербол</a:t>
            </a:r>
          </a:p>
          <a:p>
            <a:r>
              <a:rPr lang="ru-RU" sz="2400" dirty="0" smtClean="0">
                <a:solidFill>
                  <a:srgbClr val="002060"/>
                </a:solidFill>
              </a:rPr>
              <a:t>Подготовка к игре в пионербол и общая физическая подготовка</a:t>
            </a:r>
          </a:p>
          <a:p>
            <a:r>
              <a:rPr lang="ru-RU" sz="2400" dirty="0" smtClean="0">
                <a:solidFill>
                  <a:srgbClr val="002060"/>
                </a:solidFill>
              </a:rPr>
              <a:t>Польза игры в пионербол для младших школьников</a:t>
            </a:r>
          </a:p>
          <a:p>
            <a:r>
              <a:rPr lang="ru-RU" sz="2400" dirty="0" smtClean="0">
                <a:solidFill>
                  <a:srgbClr val="002060"/>
                </a:solidFill>
              </a:rPr>
              <a:t>Пионербол как учебно-спортивная деятельность</a:t>
            </a:r>
          </a:p>
          <a:p>
            <a:endParaRPr lang="ru-RU" dirty="0">
              <a:solidFill>
                <a:srgbClr val="002060"/>
              </a:solidFill>
            </a:endParaRPr>
          </a:p>
        </p:txBody>
      </p:sp>
    </p:spTree>
    <p:extLst>
      <p:ext uri="{BB962C8B-B14F-4D97-AF65-F5344CB8AC3E}">
        <p14:creationId xmlns="" xmlns:p14="http://schemas.microsoft.com/office/powerpoint/2010/main" val="41699387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CCDF440-EBB0-416A-94AD-E2362F35FB3C}"/>
              </a:ext>
            </a:extLst>
          </p:cNvPr>
          <p:cNvSpPr>
            <a:spLocks noGrp="1"/>
          </p:cNvSpPr>
          <p:nvPr>
            <p:ph type="title"/>
          </p:nvPr>
        </p:nvSpPr>
        <p:spPr/>
        <p:txBody>
          <a:bodyPr/>
          <a:lstStyle/>
          <a:p>
            <a:r>
              <a:rPr lang="ru-RU" dirty="0" smtClean="0">
                <a:solidFill>
                  <a:srgbClr val="C00000"/>
                </a:solidFill>
              </a:rPr>
              <a:t>                       Цель проекта:</a:t>
            </a:r>
            <a:endParaRPr lang="ru-RU" dirty="0">
              <a:solidFill>
                <a:srgbClr val="C00000"/>
              </a:solidFill>
            </a:endParaRPr>
          </a:p>
        </p:txBody>
      </p:sp>
      <p:sp>
        <p:nvSpPr>
          <p:cNvPr id="3" name="Объект 2">
            <a:extLst>
              <a:ext uri="{FF2B5EF4-FFF2-40B4-BE49-F238E27FC236}">
                <a16:creationId xmlns="" xmlns:a16="http://schemas.microsoft.com/office/drawing/2014/main" id="{C21963FE-7119-4F24-AEE5-3146D75B1C1C}"/>
              </a:ext>
            </a:extLst>
          </p:cNvPr>
          <p:cNvSpPr>
            <a:spLocks noGrp="1"/>
          </p:cNvSpPr>
          <p:nvPr>
            <p:ph idx="1"/>
          </p:nvPr>
        </p:nvSpPr>
        <p:spPr>
          <a:xfrm>
            <a:off x="1251678" y="1492133"/>
            <a:ext cx="10178322" cy="4571999"/>
          </a:xfrm>
        </p:spPr>
        <p:txBody>
          <a:bodyPr>
            <a:normAutofit/>
          </a:bodyPr>
          <a:lstStyle/>
          <a:p>
            <a:pPr>
              <a:buNone/>
            </a:pPr>
            <a:r>
              <a:rPr lang="ru-RU" sz="3200" dirty="0" smtClean="0">
                <a:solidFill>
                  <a:srgbClr val="002060"/>
                </a:solidFill>
              </a:rPr>
              <a:t>Выяснить, каковы основные правила и  упражнения для подготовки к игре в пионербол.</a:t>
            </a:r>
          </a:p>
          <a:p>
            <a:pPr>
              <a:buNone/>
            </a:pPr>
            <a:r>
              <a:rPr lang="ru-RU" sz="3200" dirty="0" smtClean="0">
                <a:solidFill>
                  <a:srgbClr val="002060"/>
                </a:solidFill>
              </a:rPr>
              <a:t>Какие достоинства имеет данная игра.</a:t>
            </a:r>
          </a:p>
        </p:txBody>
      </p:sp>
    </p:spTree>
    <p:extLst>
      <p:ext uri="{BB962C8B-B14F-4D97-AF65-F5344CB8AC3E}">
        <p14:creationId xmlns="" xmlns:p14="http://schemas.microsoft.com/office/powerpoint/2010/main" val="41699387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CCDF440-EBB0-416A-94AD-E2362F35FB3C}"/>
              </a:ext>
            </a:extLst>
          </p:cNvPr>
          <p:cNvSpPr>
            <a:spLocks noGrp="1"/>
          </p:cNvSpPr>
          <p:nvPr>
            <p:ph type="title"/>
          </p:nvPr>
        </p:nvSpPr>
        <p:spPr/>
        <p:txBody>
          <a:bodyPr/>
          <a:lstStyle/>
          <a:p>
            <a:r>
              <a:rPr lang="ru-RU" dirty="0" smtClean="0">
                <a:solidFill>
                  <a:srgbClr val="C00000"/>
                </a:solidFill>
              </a:rPr>
              <a:t>                       Задачи:</a:t>
            </a:r>
            <a:endParaRPr lang="ru-RU" dirty="0">
              <a:solidFill>
                <a:srgbClr val="C00000"/>
              </a:solidFill>
            </a:endParaRPr>
          </a:p>
        </p:txBody>
      </p:sp>
      <p:sp>
        <p:nvSpPr>
          <p:cNvPr id="3" name="Объект 2">
            <a:extLst>
              <a:ext uri="{FF2B5EF4-FFF2-40B4-BE49-F238E27FC236}">
                <a16:creationId xmlns="" xmlns:a16="http://schemas.microsoft.com/office/drawing/2014/main" id="{C21963FE-7119-4F24-AEE5-3146D75B1C1C}"/>
              </a:ext>
            </a:extLst>
          </p:cNvPr>
          <p:cNvSpPr>
            <a:spLocks noGrp="1"/>
          </p:cNvSpPr>
          <p:nvPr>
            <p:ph idx="1"/>
          </p:nvPr>
        </p:nvSpPr>
        <p:spPr>
          <a:xfrm>
            <a:off x="1251678" y="1492133"/>
            <a:ext cx="10178322" cy="4571999"/>
          </a:xfrm>
        </p:spPr>
        <p:txBody>
          <a:bodyPr>
            <a:normAutofit/>
          </a:bodyPr>
          <a:lstStyle/>
          <a:p>
            <a:pPr>
              <a:buNone/>
            </a:pPr>
            <a:endParaRPr lang="ru-RU" sz="3200" dirty="0" smtClean="0">
              <a:solidFill>
                <a:srgbClr val="002060"/>
              </a:solidFill>
            </a:endParaRPr>
          </a:p>
          <a:p>
            <a:pPr>
              <a:buNone/>
            </a:pPr>
            <a:r>
              <a:rPr lang="ru-RU" sz="3200" dirty="0" smtClean="0">
                <a:solidFill>
                  <a:srgbClr val="002060"/>
                </a:solidFill>
              </a:rPr>
              <a:t>Подобрать и проанализировать литературу по заданной теме используя интернет-ресурсы и книги.</a:t>
            </a:r>
          </a:p>
          <a:p>
            <a:pPr>
              <a:buNone/>
            </a:pPr>
            <a:r>
              <a:rPr lang="ru-RU" sz="3200" dirty="0" smtClean="0">
                <a:solidFill>
                  <a:srgbClr val="002060"/>
                </a:solidFill>
              </a:rPr>
              <a:t>Определить какие существуют подготовительные упражнения.</a:t>
            </a:r>
          </a:p>
          <a:p>
            <a:pPr>
              <a:buNone/>
            </a:pPr>
            <a:r>
              <a:rPr lang="ru-RU" sz="3200" dirty="0" smtClean="0">
                <a:solidFill>
                  <a:srgbClr val="002060"/>
                </a:solidFill>
              </a:rPr>
              <a:t>Узнать  какие основные физические качества развивает игра.</a:t>
            </a:r>
          </a:p>
        </p:txBody>
      </p:sp>
    </p:spTree>
    <p:extLst>
      <p:ext uri="{BB962C8B-B14F-4D97-AF65-F5344CB8AC3E}">
        <p14:creationId xmlns="" xmlns:p14="http://schemas.microsoft.com/office/powerpoint/2010/main" val="41699387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CCDF440-EBB0-416A-94AD-E2362F35FB3C}"/>
              </a:ext>
            </a:extLst>
          </p:cNvPr>
          <p:cNvSpPr>
            <a:spLocks noGrp="1"/>
          </p:cNvSpPr>
          <p:nvPr>
            <p:ph type="title"/>
          </p:nvPr>
        </p:nvSpPr>
        <p:spPr/>
        <p:txBody>
          <a:bodyPr/>
          <a:lstStyle/>
          <a:p>
            <a:r>
              <a:rPr lang="ru-RU" dirty="0" smtClean="0">
                <a:solidFill>
                  <a:srgbClr val="C00000"/>
                </a:solidFill>
              </a:rPr>
              <a:t>                  Актуальность:</a:t>
            </a:r>
            <a:endParaRPr lang="ru-RU" dirty="0">
              <a:solidFill>
                <a:srgbClr val="C00000"/>
              </a:solidFill>
            </a:endParaRPr>
          </a:p>
        </p:txBody>
      </p:sp>
      <p:sp>
        <p:nvSpPr>
          <p:cNvPr id="3" name="Объект 2">
            <a:extLst>
              <a:ext uri="{FF2B5EF4-FFF2-40B4-BE49-F238E27FC236}">
                <a16:creationId xmlns="" xmlns:a16="http://schemas.microsoft.com/office/drawing/2014/main" id="{C21963FE-7119-4F24-AEE5-3146D75B1C1C}"/>
              </a:ext>
            </a:extLst>
          </p:cNvPr>
          <p:cNvSpPr>
            <a:spLocks noGrp="1"/>
          </p:cNvSpPr>
          <p:nvPr>
            <p:ph idx="1"/>
          </p:nvPr>
        </p:nvSpPr>
        <p:spPr>
          <a:xfrm>
            <a:off x="1251678" y="1492133"/>
            <a:ext cx="10178322" cy="4571999"/>
          </a:xfrm>
        </p:spPr>
        <p:txBody>
          <a:bodyPr>
            <a:normAutofit/>
          </a:bodyPr>
          <a:lstStyle/>
          <a:p>
            <a:pPr>
              <a:buNone/>
            </a:pPr>
            <a:r>
              <a:rPr lang="ru-RU" sz="3200" dirty="0" smtClean="0">
                <a:solidFill>
                  <a:srgbClr val="002060"/>
                </a:solidFill>
              </a:rPr>
              <a:t>Пионербол- это увлекательная массовая спортивная игра. Она проста, эмоциональна и отличается высоким оздоровительным эффектом. Чтобы играть в пионербол, нужно быстро бегать, мгновенно изменять движения по направлению и скорости, высоко прыгать, обладать силой, ловкостью, выносливостью.</a:t>
            </a:r>
          </a:p>
          <a:p>
            <a:pPr>
              <a:buNone/>
            </a:pPr>
            <a:r>
              <a:rPr lang="ru-RU" sz="3200" dirty="0" smtClean="0">
                <a:solidFill>
                  <a:srgbClr val="002060"/>
                </a:solidFill>
              </a:rPr>
              <a:t>Игра развивает мгновенную реакцию на зрительные и слуховые сигналы.</a:t>
            </a:r>
          </a:p>
        </p:txBody>
      </p:sp>
    </p:spTree>
    <p:extLst>
      <p:ext uri="{BB962C8B-B14F-4D97-AF65-F5344CB8AC3E}">
        <p14:creationId xmlns="" xmlns:p14="http://schemas.microsoft.com/office/powerpoint/2010/main" val="41699387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BB8E886-878F-44DE-A589-A2F2A41E83C0}"/>
              </a:ext>
            </a:extLst>
          </p:cNvPr>
          <p:cNvSpPr>
            <a:spLocks noGrp="1"/>
          </p:cNvSpPr>
          <p:nvPr>
            <p:ph type="title"/>
          </p:nvPr>
        </p:nvSpPr>
        <p:spPr/>
        <p:txBody>
          <a:bodyPr/>
          <a:lstStyle/>
          <a:p>
            <a:r>
              <a:rPr lang="ru-RU" dirty="0" smtClean="0">
                <a:solidFill>
                  <a:srgbClr val="C00000"/>
                </a:solidFill>
              </a:rPr>
              <a:t>       История игры в пионербол</a:t>
            </a:r>
            <a:endParaRPr lang="ru-RU" dirty="0">
              <a:solidFill>
                <a:srgbClr val="C00000"/>
              </a:solidFill>
            </a:endParaRPr>
          </a:p>
        </p:txBody>
      </p:sp>
      <p:sp>
        <p:nvSpPr>
          <p:cNvPr id="3" name="Объект 2">
            <a:extLst>
              <a:ext uri="{FF2B5EF4-FFF2-40B4-BE49-F238E27FC236}">
                <a16:creationId xmlns="" xmlns:a16="http://schemas.microsoft.com/office/drawing/2014/main" id="{F5D957CD-23FA-46C5-8C70-CED8A2207468}"/>
              </a:ext>
            </a:extLst>
          </p:cNvPr>
          <p:cNvSpPr>
            <a:spLocks noGrp="1"/>
          </p:cNvSpPr>
          <p:nvPr>
            <p:ph idx="1"/>
          </p:nvPr>
        </p:nvSpPr>
        <p:spPr>
          <a:xfrm>
            <a:off x="4976949" y="1214847"/>
            <a:ext cx="6518366" cy="4970800"/>
          </a:xfrm>
        </p:spPr>
        <p:txBody>
          <a:bodyPr>
            <a:noAutofit/>
          </a:bodyPr>
          <a:lstStyle/>
          <a:p>
            <a:r>
              <a:rPr lang="ru-RU" sz="2400" b="1" dirty="0" smtClean="0">
                <a:solidFill>
                  <a:srgbClr val="C00000"/>
                </a:solidFill>
              </a:rPr>
              <a:t>Пионербол- это спортивная игра с мячом, в которой команды соревнуются на площадке, разделённой сеткой</a:t>
            </a:r>
            <a:r>
              <a:rPr lang="ru-RU" sz="2400" b="1" dirty="0" smtClean="0">
                <a:solidFill>
                  <a:srgbClr val="C00000"/>
                </a:solidFill>
              </a:rPr>
              <a:t>.</a:t>
            </a:r>
            <a:r>
              <a:rPr lang="ru-RU" sz="2400" dirty="0" smtClean="0">
                <a:solidFill>
                  <a:srgbClr val="C00000"/>
                </a:solidFill>
              </a:rPr>
              <a:t> </a:t>
            </a:r>
            <a:r>
              <a:rPr lang="ru-RU" sz="2400" dirty="0" smtClean="0">
                <a:solidFill>
                  <a:srgbClr val="C00000"/>
                </a:solidFill>
              </a:rPr>
              <a:t>                                                                                                           История </a:t>
            </a:r>
            <a:r>
              <a:rPr lang="ru-RU" sz="2400" dirty="0" smtClean="0">
                <a:solidFill>
                  <a:srgbClr val="C00000"/>
                </a:solidFill>
              </a:rPr>
              <a:t>возникновения игры уходит во времена СССР, </a:t>
            </a:r>
            <a:r>
              <a:rPr lang="ru-RU" sz="2400" dirty="0" smtClean="0">
                <a:solidFill>
                  <a:srgbClr val="C00000"/>
                </a:solidFill>
              </a:rPr>
              <a:t>в 30-годы. Название игры произошло от слова пионер. Пионерами называли школьников, </a:t>
            </a:r>
            <a:r>
              <a:rPr lang="ru-RU" sz="2400" dirty="0" smtClean="0">
                <a:solidFill>
                  <a:srgbClr val="C00000"/>
                </a:solidFill>
              </a:rPr>
              <a:t>которые </a:t>
            </a:r>
            <a:r>
              <a:rPr lang="ru-RU" sz="2400" dirty="0" smtClean="0">
                <a:solidFill>
                  <a:srgbClr val="C00000"/>
                </a:solidFill>
              </a:rPr>
              <a:t>состояли в детской пионерской организации. И дети в летних пионерских лагерях  играли в пионербол. Кто придумал эту игру до сих пор неизвестно. А в </a:t>
            </a:r>
            <a:r>
              <a:rPr lang="ru-RU" sz="2400" dirty="0" smtClean="0">
                <a:solidFill>
                  <a:srgbClr val="C00000"/>
                </a:solidFill>
              </a:rPr>
              <a:t>1973 </a:t>
            </a:r>
            <a:r>
              <a:rPr lang="ru-RU" sz="2400" dirty="0" smtClean="0">
                <a:solidFill>
                  <a:srgbClr val="C00000"/>
                </a:solidFill>
              </a:rPr>
              <a:t>году в эту игру стали играть  </a:t>
            </a:r>
            <a:r>
              <a:rPr lang="ru-RU" sz="2400" dirty="0" smtClean="0">
                <a:solidFill>
                  <a:srgbClr val="C00000"/>
                </a:solidFill>
              </a:rPr>
              <a:t>на уроках физической </a:t>
            </a:r>
            <a:r>
              <a:rPr lang="ru-RU" sz="2400" dirty="0" smtClean="0">
                <a:solidFill>
                  <a:srgbClr val="C00000"/>
                </a:solidFill>
              </a:rPr>
              <a:t>культуры.</a:t>
            </a:r>
            <a:endParaRPr lang="ru-RU" sz="2400" dirty="0" smtClean="0">
              <a:solidFill>
                <a:srgbClr val="C00000"/>
              </a:solidFill>
            </a:endParaRPr>
          </a:p>
          <a:p>
            <a:pPr>
              <a:buNone/>
            </a:pPr>
            <a:endParaRPr lang="ru-RU" dirty="0" smtClean="0">
              <a:solidFill>
                <a:srgbClr val="FF0000"/>
              </a:solidFill>
              <a:latin typeface="Times New Roman" pitchFamily="18" charset="0"/>
              <a:cs typeface="Times New Roman" pitchFamily="18" charset="0"/>
            </a:endParaRPr>
          </a:p>
          <a:p>
            <a:pPr>
              <a:buNone/>
            </a:pPr>
            <a:endParaRPr lang="ru-RU" dirty="0">
              <a:solidFill>
                <a:schemeClr val="tx1"/>
              </a:solidFill>
            </a:endParaRPr>
          </a:p>
        </p:txBody>
      </p:sp>
      <p:sp>
        <p:nvSpPr>
          <p:cNvPr id="4" name="Прямоугольник 3"/>
          <p:cNvSpPr/>
          <p:nvPr/>
        </p:nvSpPr>
        <p:spPr>
          <a:xfrm flipV="1">
            <a:off x="4140926" y="3631472"/>
            <a:ext cx="3082834" cy="369332"/>
          </a:xfrm>
          <a:prstGeom prst="rect">
            <a:avLst/>
          </a:prstGeom>
        </p:spPr>
        <p:txBody>
          <a:bodyPr wrap="square">
            <a:spAutoFit/>
          </a:bodyPr>
          <a:lstStyle/>
          <a:p>
            <a:endParaRPr lang="ru-RU" dirty="0"/>
          </a:p>
        </p:txBody>
      </p:sp>
      <p:pic>
        <p:nvPicPr>
          <p:cNvPr id="1026" name="Picture 2" descr="C:\Users\user\Documents\926432as-960.jpg"/>
          <p:cNvPicPr>
            <a:picLocks noChangeAspect="1" noChangeArrowheads="1"/>
          </p:cNvPicPr>
          <p:nvPr/>
        </p:nvPicPr>
        <p:blipFill>
          <a:blip r:embed="rId2"/>
          <a:srcRect/>
          <a:stretch>
            <a:fillRect/>
          </a:stretch>
        </p:blipFill>
        <p:spPr bwMode="auto">
          <a:xfrm>
            <a:off x="966652" y="1489167"/>
            <a:ext cx="3775164" cy="4428308"/>
          </a:xfrm>
          <a:prstGeom prst="rect">
            <a:avLst/>
          </a:prstGeom>
          <a:noFill/>
        </p:spPr>
      </p:pic>
    </p:spTree>
    <p:extLst>
      <p:ext uri="{BB962C8B-B14F-4D97-AF65-F5344CB8AC3E}">
        <p14:creationId xmlns="" xmlns:p14="http://schemas.microsoft.com/office/powerpoint/2010/main" val="20872716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 xmlns:a16="http://schemas.microsoft.com/office/drawing/2014/main" id="{C98F4480-8749-4E48-82BB-3A0F2F311E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 xmlns:a16="http://schemas.microsoft.com/office/drawing/2014/main" id="{5249F694-12BA-47C4-9FF3-570372F3B9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 xmlns:a16="http://schemas.microsoft.com/office/drawing/2014/main" id="{DFA515F9-9062-4806-B18A-A2EF66EC29D2}"/>
              </a:ext>
            </a:extLst>
          </p:cNvPr>
          <p:cNvSpPr txBox="1"/>
          <p:nvPr/>
        </p:nvSpPr>
        <p:spPr>
          <a:xfrm>
            <a:off x="1251678" y="483327"/>
            <a:ext cx="4363595" cy="5396266"/>
          </a:xfrm>
          <a:prstGeom prst="rect">
            <a:avLst/>
          </a:prstGeom>
        </p:spPr>
        <p:txBody>
          <a:bodyPr vert="horz" lIns="91440" tIns="45720" rIns="91440" bIns="45720" rtlCol="0">
            <a:normAutofit fontScale="92500"/>
          </a:bodyPr>
          <a:lstStyle/>
          <a:p>
            <a:pPr indent="-228600" defTabSz="914400">
              <a:lnSpc>
                <a:spcPct val="110000"/>
              </a:lnSpc>
              <a:spcBef>
                <a:spcPts val="700"/>
              </a:spcBef>
              <a:buClr>
                <a:schemeClr val="tx2"/>
              </a:buClr>
            </a:pPr>
            <a:endParaRPr lang="ru-RU" sz="2000" b="1" dirty="0" smtClean="0"/>
          </a:p>
          <a:p>
            <a:pPr indent="-228600" defTabSz="914400">
              <a:lnSpc>
                <a:spcPct val="110000"/>
              </a:lnSpc>
              <a:spcBef>
                <a:spcPts val="700"/>
              </a:spcBef>
              <a:buClr>
                <a:schemeClr val="tx2"/>
              </a:buClr>
            </a:pPr>
            <a:r>
              <a:rPr lang="ru-RU" sz="2800" b="1" dirty="0" smtClean="0">
                <a:solidFill>
                  <a:srgbClr val="C00000"/>
                </a:solidFill>
              </a:rPr>
              <a:t>Пионербол- спортивная командная  игра с мячом, схожая по правилам с волейболом, в которой соревнуются две команды. </a:t>
            </a:r>
          </a:p>
          <a:p>
            <a:pPr indent="-228600" defTabSz="914400">
              <a:lnSpc>
                <a:spcPct val="110000"/>
              </a:lnSpc>
              <a:spcBef>
                <a:spcPts val="700"/>
              </a:spcBef>
              <a:buClr>
                <a:schemeClr val="tx2"/>
              </a:buClr>
            </a:pPr>
            <a:r>
              <a:rPr lang="ru-RU" sz="2800" b="1" dirty="0" smtClean="0">
                <a:solidFill>
                  <a:srgbClr val="C00000"/>
                </a:solidFill>
              </a:rPr>
              <a:t>Основное  отличие пионербола от  волейбола в том, что вместо отбивания мяча, игроки ловят его, что значительно упрощает игру.</a:t>
            </a:r>
          </a:p>
          <a:p>
            <a:pPr indent="-228600" defTabSz="914400">
              <a:lnSpc>
                <a:spcPct val="110000"/>
              </a:lnSpc>
              <a:spcBef>
                <a:spcPts val="700"/>
              </a:spcBef>
              <a:buClr>
                <a:schemeClr val="tx2"/>
              </a:buClr>
            </a:pPr>
            <a:endParaRPr lang="ru-RU" sz="2800" b="1" dirty="0" smtClean="0">
              <a:solidFill>
                <a:srgbClr val="C00000"/>
              </a:solidFill>
            </a:endParaRPr>
          </a:p>
        </p:txBody>
      </p:sp>
      <p:pic>
        <p:nvPicPr>
          <p:cNvPr id="4" name="Рисунок 3" descr="Изображение выглядит как внешний, катается на лыжах, группа&#10;&#10;Автоматически созданное описание">
            <a:extLst>
              <a:ext uri="{FF2B5EF4-FFF2-40B4-BE49-F238E27FC236}">
                <a16:creationId xmlns="" xmlns:a16="http://schemas.microsoft.com/office/drawing/2014/main" id="{D0722D64-D389-4621-940C-577EF3A9C293}"/>
              </a:ext>
            </a:extLst>
          </p:cNvPr>
          <p:cNvPicPr>
            <a:picLocks noChangeAspect="1"/>
          </p:cNvPicPr>
          <p:nvPr/>
        </p:nvPicPr>
        <p:blipFill rotWithShape="1">
          <a:blip r:embed="rId2"/>
          <a:srcRect l="14918" r="12995" b="1"/>
          <a:stretch/>
        </p:blipFill>
        <p:spPr>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 xmlns:p14="http://schemas.microsoft.com/office/powerpoint/2010/main" val="30134983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027" y="264819"/>
            <a:ext cx="10178322" cy="793272"/>
          </a:xfrm>
        </p:spPr>
        <p:txBody>
          <a:bodyPr>
            <a:normAutofit fontScale="90000"/>
          </a:bodyPr>
          <a:lstStyle/>
          <a:p>
            <a:r>
              <a:rPr lang="ru-RU" dirty="0" smtClean="0"/>
              <a:t>              </a:t>
            </a:r>
            <a:r>
              <a:rPr lang="ru-RU" dirty="0" smtClean="0"/>
              <a:t>     </a:t>
            </a:r>
            <a:r>
              <a:rPr lang="ru-RU" dirty="0" smtClean="0">
                <a:solidFill>
                  <a:srgbClr val="C00000"/>
                </a:solidFill>
              </a:rPr>
              <a:t>инвентарь для игры</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t>
            </a:r>
            <a:r>
              <a:rPr lang="ru-RU" dirty="0" smtClean="0">
                <a:solidFill>
                  <a:srgbClr val="C00000"/>
                </a:solidFill>
              </a:rPr>
              <a:t>  </a:t>
            </a:r>
            <a:r>
              <a:rPr lang="ru-RU" sz="3600" dirty="0" smtClean="0">
                <a:solidFill>
                  <a:srgbClr val="C00000"/>
                </a:solidFill>
              </a:rPr>
              <a:t>Волейбольный мяч:</a:t>
            </a:r>
            <a:br>
              <a:rPr lang="ru-RU" sz="3600" dirty="0" smtClean="0">
                <a:solidFill>
                  <a:srgbClr val="C00000"/>
                </a:solidFill>
              </a:rPr>
            </a:br>
            <a:r>
              <a:rPr lang="ru-RU" sz="3600" dirty="0" smtClean="0">
                <a:solidFill>
                  <a:srgbClr val="C00000"/>
                </a:solidFill>
              </a:rPr>
              <a:t>        Мяч может разноцветный или  белый, длина</a:t>
            </a:r>
            <a:br>
              <a:rPr lang="ru-RU" sz="3600" dirty="0" smtClean="0">
                <a:solidFill>
                  <a:srgbClr val="C00000"/>
                </a:solidFill>
              </a:rPr>
            </a:br>
            <a:r>
              <a:rPr lang="ru-RU" sz="3600" dirty="0" smtClean="0">
                <a:solidFill>
                  <a:srgbClr val="C00000"/>
                </a:solidFill>
              </a:rPr>
              <a:t>        окружности 65-67 см., вес 260-280 грамм</a:t>
            </a:r>
            <a:r>
              <a:rPr lang="ru-RU" sz="3600" dirty="0" smtClean="0">
                <a:solidFill>
                  <a:srgbClr val="C00000"/>
                </a:solidFill>
              </a:rPr>
              <a:t>.</a:t>
            </a:r>
            <a:br>
              <a:rPr lang="ru-RU" sz="3600" dirty="0" smtClean="0">
                <a:solidFill>
                  <a:srgbClr val="C00000"/>
                </a:solidFill>
              </a:rPr>
            </a:br>
            <a:r>
              <a:rPr lang="ru-RU" sz="3600" dirty="0" smtClean="0">
                <a:solidFill>
                  <a:srgbClr val="C00000"/>
                </a:solidFill>
              </a:rPr>
              <a:t/>
            </a:r>
            <a:br>
              <a:rPr lang="ru-RU" sz="3600" dirty="0" smtClean="0">
                <a:solidFill>
                  <a:srgbClr val="C00000"/>
                </a:solidFill>
              </a:rPr>
            </a:br>
            <a:r>
              <a:rPr lang="ru-RU" sz="3600" dirty="0" smtClean="0">
                <a:solidFill>
                  <a:srgbClr val="C00000"/>
                </a:solidFill>
              </a:rPr>
              <a:t>                               Волейбольная сетка:</a:t>
            </a:r>
            <a:br>
              <a:rPr lang="ru-RU" sz="3600" dirty="0" smtClean="0">
                <a:solidFill>
                  <a:srgbClr val="C00000"/>
                </a:solidFill>
              </a:rPr>
            </a:br>
            <a:r>
              <a:rPr lang="ru-RU" sz="3600" dirty="0" smtClean="0">
                <a:solidFill>
                  <a:srgbClr val="C00000"/>
                </a:solidFill>
              </a:rPr>
              <a:t>        Обычная волейбольная сетка  с </a:t>
            </a:r>
            <a:br>
              <a:rPr lang="ru-RU" sz="3600" dirty="0" smtClean="0">
                <a:solidFill>
                  <a:srgbClr val="C00000"/>
                </a:solidFill>
              </a:rPr>
            </a:br>
            <a:r>
              <a:rPr lang="ru-RU" sz="3600" dirty="0" smtClean="0">
                <a:solidFill>
                  <a:srgbClr val="C00000"/>
                </a:solidFill>
              </a:rPr>
              <a:t>        </a:t>
            </a:r>
            <a:r>
              <a:rPr lang="ru-RU" sz="3600" dirty="0" err="1" smtClean="0">
                <a:solidFill>
                  <a:srgbClr val="C00000"/>
                </a:solidFill>
              </a:rPr>
              <a:t>троссом</a:t>
            </a:r>
            <a:r>
              <a:rPr lang="ru-RU" sz="3600" dirty="0" smtClean="0">
                <a:solidFill>
                  <a:srgbClr val="C00000"/>
                </a:solidFill>
              </a:rPr>
              <a:t>, которая подвешивается  на высоте</a:t>
            </a:r>
            <a:br>
              <a:rPr lang="ru-RU" sz="3600" dirty="0" smtClean="0">
                <a:solidFill>
                  <a:srgbClr val="C00000"/>
                </a:solidFill>
              </a:rPr>
            </a:br>
            <a:r>
              <a:rPr lang="ru-RU" sz="3600" dirty="0" smtClean="0">
                <a:solidFill>
                  <a:srgbClr val="C00000"/>
                </a:solidFill>
              </a:rPr>
              <a:t>        215 см.</a:t>
            </a:r>
            <a:br>
              <a:rPr lang="ru-RU" sz="3600" dirty="0" smtClean="0">
                <a:solidFill>
                  <a:srgbClr val="C00000"/>
                </a:solidFill>
              </a:rPr>
            </a:br>
            <a:endParaRPr lang="ru-RU" dirty="0">
              <a:solidFill>
                <a:srgbClr val="C00000"/>
              </a:solidFill>
            </a:endParaRPr>
          </a:p>
        </p:txBody>
      </p:sp>
      <p:pic>
        <p:nvPicPr>
          <p:cNvPr id="3" name="Рисунок 2" descr="Картинка Волейбольный мяч » Волейбол » Спорт » Картинки 24 - скачать  картинки бесплатно"/>
          <p:cNvPicPr/>
          <p:nvPr/>
        </p:nvPicPr>
        <p:blipFill>
          <a:blip r:embed="rId2" cstate="hqprint">
            <a:extLst>
              <a:ext uri="{28A0092B-C50C-407E-A947-70E740481C1C}">
                <a14:useLocalDpi xmlns:a14="http://schemas.microsoft.com/office/drawing/2010/main" xmlns="" xmlns:pic="http://schemas.openxmlformats.org/drawingml/2006/picture" xmlns:lc="http://schemas.openxmlformats.org/drawingml/2006/lockedCanvas" val="0"/>
              </a:ext>
            </a:extLst>
          </a:blip>
          <a:srcRect/>
          <a:stretch>
            <a:fillRect/>
          </a:stretch>
        </p:blipFill>
        <p:spPr bwMode="auto">
          <a:xfrm>
            <a:off x="9716452" y="697233"/>
            <a:ext cx="2085975" cy="1387919"/>
          </a:xfrm>
          <a:prstGeom prst="rect">
            <a:avLst/>
          </a:prstGeom>
          <a:noFill/>
          <a:extLst>
            <a:ext uri="{909E8E84-426E-40DD-AFC4-6F175D3DCCD1}">
              <a14:hiddenFill xmlns:a14="http://schemas.microsoft.com/office/drawing/2010/main" xmlns="" xmlns:pic="http://schemas.openxmlformats.org/drawingml/2006/picture" xmlns:lc="http://schemas.openxmlformats.org/drawingml/2006/lockedCanvas">
                <a:solidFill>
                  <a:srgbClr val="FFFFFF"/>
                </a:solidFill>
              </a14:hiddenFill>
            </a:ext>
          </a:extLst>
        </p:spPr>
      </p:pic>
      <p:pic>
        <p:nvPicPr>
          <p:cNvPr id="4" name="Рисунок 3"/>
          <p:cNvPicPr/>
          <p:nvPr/>
        </p:nvPicPr>
        <p:blipFill>
          <a:blip r:embed="rId3"/>
          <a:srcRect/>
          <a:stretch>
            <a:fillRect/>
          </a:stretch>
        </p:blipFill>
        <p:spPr bwMode="auto">
          <a:xfrm>
            <a:off x="4490357" y="5105128"/>
            <a:ext cx="1905000" cy="14287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CCDF440-EBB0-416A-94AD-E2362F35FB3C}"/>
              </a:ext>
            </a:extLst>
          </p:cNvPr>
          <p:cNvSpPr>
            <a:spLocks noGrp="1"/>
          </p:cNvSpPr>
          <p:nvPr>
            <p:ph type="title"/>
          </p:nvPr>
        </p:nvSpPr>
        <p:spPr>
          <a:xfrm>
            <a:off x="1251678" y="382385"/>
            <a:ext cx="10178322" cy="910838"/>
          </a:xfrm>
        </p:spPr>
        <p:txBody>
          <a:bodyPr>
            <a:normAutofit fontScale="90000"/>
          </a:bodyPr>
          <a:lstStyle/>
          <a:p>
            <a:r>
              <a:rPr lang="ru-RU" dirty="0" smtClean="0">
                <a:solidFill>
                  <a:srgbClr val="C00000"/>
                </a:solidFill>
              </a:rPr>
              <a:t>  Подготовка  к игре  в пионербол</a:t>
            </a:r>
            <a:br>
              <a:rPr lang="ru-RU" dirty="0" smtClean="0">
                <a:solidFill>
                  <a:srgbClr val="C00000"/>
                </a:solidFill>
              </a:rPr>
            </a:b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Объект 2">
            <a:extLst>
              <a:ext uri="{FF2B5EF4-FFF2-40B4-BE49-F238E27FC236}">
                <a16:creationId xmlns="" xmlns:a16="http://schemas.microsoft.com/office/drawing/2014/main" id="{C21963FE-7119-4F24-AEE5-3146D75B1C1C}"/>
              </a:ext>
            </a:extLst>
          </p:cNvPr>
          <p:cNvSpPr>
            <a:spLocks noGrp="1"/>
          </p:cNvSpPr>
          <p:nvPr>
            <p:ph idx="1"/>
          </p:nvPr>
        </p:nvSpPr>
        <p:spPr>
          <a:xfrm>
            <a:off x="914400" y="1479070"/>
            <a:ext cx="10985863" cy="4571999"/>
          </a:xfrm>
        </p:spPr>
        <p:txBody>
          <a:bodyPr>
            <a:noAutofit/>
          </a:bodyPr>
          <a:lstStyle/>
          <a:p>
            <a:pPr>
              <a:buNone/>
            </a:pPr>
            <a:r>
              <a:rPr lang="ru-RU" dirty="0" smtClean="0">
                <a:solidFill>
                  <a:srgbClr val="002060"/>
                </a:solidFill>
              </a:rPr>
              <a:t>1 .</a:t>
            </a:r>
            <a:r>
              <a:rPr lang="ru-RU" b="1" dirty="0" smtClean="0">
                <a:solidFill>
                  <a:srgbClr val="C00000"/>
                </a:solidFill>
              </a:rPr>
              <a:t>Упражнения развития навыков быстроты </a:t>
            </a:r>
            <a:r>
              <a:rPr lang="ru-RU" dirty="0" smtClean="0">
                <a:solidFill>
                  <a:srgbClr val="C00000"/>
                </a:solidFill>
              </a:rPr>
              <a:t>(бег по сигналу на 5,10,15 м, бег приставными шагами, бег с остановками с изменением направления, повороты в беге, челночный бег.</a:t>
            </a:r>
          </a:p>
          <a:p>
            <a:pPr>
              <a:buNone/>
            </a:pPr>
            <a:r>
              <a:rPr lang="ru-RU" b="1" dirty="0" smtClean="0">
                <a:solidFill>
                  <a:srgbClr val="C00000"/>
                </a:solidFill>
              </a:rPr>
              <a:t>2.Упражнения для развития качеств при приёме, передачах и подачи</a:t>
            </a:r>
          </a:p>
          <a:p>
            <a:pPr>
              <a:buNone/>
            </a:pPr>
            <a:r>
              <a:rPr lang="ru-RU" b="1" dirty="0" smtClean="0">
                <a:solidFill>
                  <a:srgbClr val="C00000"/>
                </a:solidFill>
              </a:rPr>
              <a:t>     мяча</a:t>
            </a:r>
            <a:r>
              <a:rPr lang="ru-RU" dirty="0" smtClean="0">
                <a:solidFill>
                  <a:srgbClr val="C00000"/>
                </a:solidFill>
              </a:rPr>
              <a:t>( сгибание и разгибание рук, круговые вращения кистями,</a:t>
            </a:r>
          </a:p>
          <a:p>
            <a:pPr>
              <a:buNone/>
            </a:pPr>
            <a:r>
              <a:rPr lang="ru-RU" dirty="0" smtClean="0">
                <a:solidFill>
                  <a:srgbClr val="C00000"/>
                </a:solidFill>
              </a:rPr>
              <a:t>     сжимание и разжимание пальцев рук, можно опираясь на стену, передвижение на руках, </a:t>
            </a:r>
          </a:p>
          <a:p>
            <a:pPr>
              <a:buNone/>
            </a:pPr>
            <a:r>
              <a:rPr lang="ru-RU" dirty="0" smtClean="0">
                <a:solidFill>
                  <a:srgbClr val="C00000"/>
                </a:solidFill>
              </a:rPr>
              <a:t>     броски мяча в парах, из-за головы, круговые вращения руками, броски через сетку точно в заданную зону, активное вращение кистей, броски набивного мяча.</a:t>
            </a:r>
          </a:p>
          <a:p>
            <a:pPr>
              <a:buNone/>
            </a:pPr>
            <a:r>
              <a:rPr lang="ru-RU" b="1" dirty="0" smtClean="0">
                <a:solidFill>
                  <a:srgbClr val="C00000"/>
                </a:solidFill>
              </a:rPr>
              <a:t>3.Упражнения с мячом </a:t>
            </a:r>
            <a:r>
              <a:rPr lang="ru-RU" dirty="0" smtClean="0">
                <a:solidFill>
                  <a:srgbClr val="C00000"/>
                </a:solidFill>
              </a:rPr>
              <a:t>(приём мяча на месте и после перемещения, в падении.</a:t>
            </a:r>
          </a:p>
          <a:p>
            <a:pPr>
              <a:buNone/>
            </a:pPr>
            <a:r>
              <a:rPr lang="ru-RU" dirty="0" smtClean="0">
                <a:solidFill>
                  <a:srgbClr val="C00000"/>
                </a:solidFill>
              </a:rPr>
              <a:t>4. </a:t>
            </a:r>
            <a:r>
              <a:rPr lang="ru-RU" b="1" dirty="0" smtClean="0">
                <a:solidFill>
                  <a:srgbClr val="C00000"/>
                </a:solidFill>
              </a:rPr>
              <a:t>Упражнения для развития качеств необходимых при технике защиты </a:t>
            </a:r>
            <a:r>
              <a:rPr lang="ru-RU" dirty="0" smtClean="0">
                <a:solidFill>
                  <a:srgbClr val="C00000"/>
                </a:solidFill>
              </a:rPr>
              <a:t>(перемещения и стойки</a:t>
            </a:r>
          </a:p>
          <a:p>
            <a:pPr>
              <a:buNone/>
            </a:pPr>
            <a:r>
              <a:rPr lang="ru-RU" dirty="0" smtClean="0">
                <a:solidFill>
                  <a:srgbClr val="C00000"/>
                </a:solidFill>
              </a:rPr>
              <a:t>       </a:t>
            </a:r>
            <a:r>
              <a:rPr lang="ru-RU" dirty="0" err="1" smtClean="0">
                <a:solidFill>
                  <a:srgbClr val="C00000"/>
                </a:solidFill>
              </a:rPr>
              <a:t>бег,ходьба,приставной</a:t>
            </a:r>
            <a:r>
              <a:rPr lang="ru-RU" dirty="0" smtClean="0">
                <a:solidFill>
                  <a:srgbClr val="C00000"/>
                </a:solidFill>
              </a:rPr>
              <a:t> шаг вперёд, в </a:t>
            </a:r>
            <a:r>
              <a:rPr lang="ru-RU" dirty="0" err="1" smtClean="0">
                <a:solidFill>
                  <a:srgbClr val="C00000"/>
                </a:solidFill>
              </a:rPr>
              <a:t>стороны,остановки</a:t>
            </a:r>
            <a:r>
              <a:rPr lang="ru-RU" dirty="0" smtClean="0">
                <a:solidFill>
                  <a:srgbClr val="C00000"/>
                </a:solidFill>
              </a:rPr>
              <a:t>, выпады, </a:t>
            </a:r>
            <a:r>
              <a:rPr lang="ru-RU" dirty="0" err="1" smtClean="0">
                <a:solidFill>
                  <a:srgbClr val="C00000"/>
                </a:solidFill>
              </a:rPr>
              <a:t>скачк</a:t>
            </a:r>
            <a:r>
              <a:rPr lang="ru-RU" dirty="0" smtClean="0">
                <a:solidFill>
                  <a:srgbClr val="C00000"/>
                </a:solidFill>
              </a:rPr>
              <a:t> и, подвижные игры</a:t>
            </a:r>
          </a:p>
          <a:p>
            <a:pPr>
              <a:buNone/>
            </a:pPr>
            <a:r>
              <a:rPr lang="ru-RU" dirty="0" smtClean="0">
                <a:solidFill>
                  <a:srgbClr val="C00000"/>
                </a:solidFill>
              </a:rPr>
              <a:t>       «День и ночь», «Вызов номеров» и другие.</a:t>
            </a:r>
          </a:p>
        </p:txBody>
      </p:sp>
    </p:spTree>
    <p:extLst>
      <p:ext uri="{BB962C8B-B14F-4D97-AF65-F5344CB8AC3E}">
        <p14:creationId xmlns="" xmlns:p14="http://schemas.microsoft.com/office/powerpoint/2010/main" val="41699387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theme/theme1.xml><?xml version="1.0" encoding="utf-8"?>
<a:theme xmlns:a="http://schemas.openxmlformats.org/drawingml/2006/main" name="Эмблема">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Origin</Template>
  <TotalTime>311</TotalTime>
  <Words>1033</Words>
  <Application>Microsoft Office PowerPoint</Application>
  <PresentationFormat>Произвольный</PresentationFormat>
  <Paragraphs>101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Эмблема</vt:lpstr>
      <vt:lpstr>                  Спорт-это сила, спорт- это жизнь!   Исследовательский проект по физкультуре:    «Основа и польза игры в пионербол для младших школьников»                 </vt:lpstr>
      <vt:lpstr>                       Оглавление</vt:lpstr>
      <vt:lpstr>                       Цель проекта:</vt:lpstr>
      <vt:lpstr>                       Задачи:</vt:lpstr>
      <vt:lpstr>                  Актуальность:</vt:lpstr>
      <vt:lpstr>       История игры в пионербол</vt:lpstr>
      <vt:lpstr>Слайд 7</vt:lpstr>
      <vt:lpstr>                   инвентарь для игры                          Волейбольный мяч:         Мяч может разноцветный или  белый, длина         окружности 65-67 см., вес 260-280 грамм.                                 Волейбольная сетка:         Обычная волейбольная сетка  с          троссом, которая подвешивается  на высоте         215 см. </vt:lpstr>
      <vt:lpstr>  Подготовка  к игре  в пионербол  </vt:lpstr>
      <vt:lpstr>                       </vt:lpstr>
      <vt:lpstr>Правила игры  Игроки делятся на 2 команды (по 6 человек и занимают места на площадке по разные стороны сетки. </vt:lpstr>
      <vt:lpstr>                 правила игры :</vt:lpstr>
      <vt:lpstr>Правила зачисления очков в пионерболе </vt:lpstr>
      <vt:lpstr>                 Правила игры</vt:lpstr>
      <vt:lpstr>Основными направлениями деятельности учебно-спортивной работы являются:             </vt:lpstr>
      <vt:lpstr>                 Правила игры</vt:lpstr>
      <vt:lpstr>                 Правила игры</vt:lpstr>
      <vt:lpstr>                          Основные достоинства игры в пионербол:  Регулярная игра в пионербол показывает закаливающее действие на организм, повышает выносливость организма. Укрепляет сердечно-сосудистую систему и улучшает кровообращение. Положительно влияет на дыхательную систему.  Тренирует мышцы глаз, расширяет поле зрения. Пионербол положительно влияет на нервную систему, улучшает настроение, помогает бороться со стрессами и депрессиями. Пионербол тренирует ловкость, точность движений, подвижность и гибкость.   Помогают человеку преодолеть комплексы, раскрепоститься, найти общий язык сверстникам. Пионербол и другие командные виды спорта воспитывают чувство ответственности перед коллективом, умение работать в команде и доверять окружающим. Развивают привычку регулярно заниматься спортом и вести здоровый образ жизни. </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пионербол</dc:title>
  <dc:creator>САША</dc:creator>
  <cp:lastModifiedBy>Школа</cp:lastModifiedBy>
  <cp:revision>39</cp:revision>
  <dcterms:created xsi:type="dcterms:W3CDTF">2021-01-23T19:59:04Z</dcterms:created>
  <dcterms:modified xsi:type="dcterms:W3CDTF">2024-11-13T12:06:29Z</dcterms:modified>
</cp:coreProperties>
</file>