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4630400" cy="8229600"/>
  <p:notesSz cx="8229600" cy="14630400"/>
  <p:embeddedFontLst>
    <p:embeddedFont>
      <p:font typeface="Sora Light" charset="0"/>
      <p:regular r:id="rId14"/>
    </p:embeddedFont>
    <p:embeddedFont>
      <p:font typeface="Verdana" pitchFamily="34" charset="0"/>
      <p:regular r:id="rId15"/>
      <p:bold r:id="rId16"/>
      <p:italic r:id="rId17"/>
      <p:boldItalic r:id="rId18"/>
    </p:embeddedFont>
    <p:embeddedFont>
      <p:font typeface="Alexandria Semi Bold" charset="-78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48" d="100"/>
          <a:sy n="48" d="100"/>
        </p:scale>
        <p:origin x="-966" y="-44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74CB8-8367-41BD-A460-1E3C7876A831}" type="datetimeFigureOut">
              <a:rPr lang="ru-RU" smtClean="0"/>
              <a:t>15.11.2024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42355-B8A1-47C8-A59D-6ACB832F3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23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7EEF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rugpt.io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hyperlink" Target="https://ai-xm.vip/ai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fourok.ru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gamma.app/" TargetMode="External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hyperlink" Target="https://shedevrum.ai/text-to-image/?utm_source=yandex&amp;utm_medium=search&amp;utm_campaign=KachaemWeb_General&amp;utm_content=none&amp;utm_term=---autotargeting&amp;etext=2202.PWnsSV8YXhVdPx3mYn6lsSN8wpLLEUmRmQ_zUrV-SHcNmS9yRGwnl7_BeEv4ywQHd3p5ZWN6cGR0YnZxZWZscA.d1a2645e0dd31ed48b3c9b22dfe17e5143b75c21&amp;yclid=389222163295397478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223120" y="-412249"/>
            <a:ext cx="10677871" cy="89255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Муниципальная научно-практическая конференция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«Горизонты открытий»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Alexandria Semi Bold" panose="020B0604020202020204" charset="-78"/>
              </a:rPr>
              <a:t>НЕЙРОСЕТИ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6000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Alexandria Semi Bold" panose="020B0604020202020204" charset="-78"/>
              </a:rPr>
              <a:t>В ПОМОЩЬ УЧИТЕЛЮ</a:t>
            </a:r>
            <a:endParaRPr kumimoji="0" lang="ru-RU" sz="60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Verdana" pitchFamily="34" charset="0"/>
              <a:ea typeface="Verdana" pitchFamily="34" charset="0"/>
              <a:cs typeface="Alexandria Semi Bold" panose="020B0604020202020204" charset="-7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                    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Кузьмина </a:t>
            </a: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Ирина </a:t>
            </a: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Александровна,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учитель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начальных классов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МОУ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«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Жарковская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средняя школа №1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п. Жарковский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2024 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3459" y="3419061"/>
            <a:ext cx="4624942" cy="303789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6536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62" y="505654"/>
            <a:ext cx="5121629" cy="28809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9115425" y="1176015"/>
            <a:ext cx="197927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6000" b="1" dirty="0" err="1" smtClean="0">
                <a:solidFill>
                  <a:schemeClr val="accent1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ruGPT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452813"/>
            <a:ext cx="566976" cy="5669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280190" y="42466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Генерация текстов</a:t>
            </a:r>
            <a:endParaRPr lang="en-US" sz="3200" b="1" dirty="0"/>
          </a:p>
        </p:txBody>
      </p:sp>
      <p:sp>
        <p:nvSpPr>
          <p:cNvPr id="7" name="Text 2"/>
          <p:cNvSpPr/>
          <p:nvPr/>
        </p:nvSpPr>
        <p:spPr>
          <a:xfrm>
            <a:off x="6280190" y="4737020"/>
            <a:ext cx="3608070" cy="15133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ru-RU" sz="3600" u="sng" dirty="0" err="1">
                <a:hlinkClick r:id="rId6"/>
              </a:rPr>
              <a:t>ruGPT</a:t>
            </a:r>
            <a:r>
              <a:rPr lang="en-US" sz="28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8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— </a:t>
            </a:r>
            <a:r>
              <a:rPr lang="en-US" sz="2800" dirty="0" err="1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онлайн-сервис</a:t>
            </a:r>
            <a:r>
              <a:rPr lang="ru-RU" sz="28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, который </a:t>
            </a:r>
            <a:r>
              <a:rPr lang="ru-RU" sz="28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г</a:t>
            </a:r>
            <a:r>
              <a:rPr lang="en-US" sz="2800" dirty="0" err="1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енерирует</a:t>
            </a:r>
            <a:r>
              <a:rPr lang="en-US" sz="28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800" dirty="0" err="1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разные</a:t>
            </a:r>
            <a:r>
              <a:rPr lang="en-US" sz="28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800" dirty="0" err="1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типы</a:t>
            </a:r>
            <a:r>
              <a:rPr lang="en-US" sz="28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800" dirty="0" err="1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текстов</a:t>
            </a:r>
            <a:r>
              <a:rPr lang="en-US" sz="28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800" dirty="0" err="1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для</a:t>
            </a:r>
            <a:r>
              <a:rPr lang="en-US" sz="28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800" dirty="0" err="1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образовательных</a:t>
            </a:r>
            <a:r>
              <a:rPr lang="en-US" sz="28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800" dirty="0" err="1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целей</a:t>
            </a:r>
            <a:r>
              <a:rPr lang="en-US" sz="28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.</a:t>
            </a:r>
            <a:endParaRPr lang="en-US" sz="2800" dirty="0" smtClean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8421" y="3452813"/>
            <a:ext cx="566976" cy="56697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0228421" y="4246602"/>
            <a:ext cx="297406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800" b="1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Помощь в написании</a:t>
            </a:r>
            <a:endParaRPr lang="en-US" sz="2800" b="1" dirty="0"/>
          </a:p>
        </p:txBody>
      </p:sp>
      <p:sp>
        <p:nvSpPr>
          <p:cNvPr id="10" name="Text 4"/>
          <p:cNvSpPr/>
          <p:nvPr/>
        </p:nvSpPr>
        <p:spPr>
          <a:xfrm>
            <a:off x="10228421" y="4737021"/>
            <a:ext cx="360818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ruGPT поможет написать статьи, эссе, рефераты, отзывы, стихотворения и многое другое.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2" y="4423767"/>
            <a:ext cx="5121629" cy="31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5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742" y="430565"/>
            <a:ext cx="5076916" cy="289388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077715" y="116872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UVR </a:t>
            </a: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online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988594"/>
            <a:ext cx="566976" cy="5669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280190" y="47823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Удаление вокала</a:t>
            </a:r>
            <a:endParaRPr lang="en-US" sz="3200" b="1" dirty="0"/>
          </a:p>
        </p:txBody>
      </p:sp>
      <p:sp>
        <p:nvSpPr>
          <p:cNvPr id="7" name="Text 2"/>
          <p:cNvSpPr/>
          <p:nvPr/>
        </p:nvSpPr>
        <p:spPr>
          <a:xfrm>
            <a:off x="6280190" y="5272802"/>
            <a:ext cx="360807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Убирает вокал из песни с помощью нейросети.</a:t>
            </a:r>
            <a:endParaRPr lang="en-US" sz="28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8421" y="3988594"/>
            <a:ext cx="566976" cy="56697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0228421" y="47823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b="1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Поиск минусовок</a:t>
            </a:r>
            <a:endParaRPr lang="en-US" sz="3200" b="1" dirty="0"/>
          </a:p>
        </p:txBody>
      </p:sp>
      <p:sp>
        <p:nvSpPr>
          <p:cNvPr id="10" name="Text 4"/>
          <p:cNvSpPr/>
          <p:nvPr/>
        </p:nvSpPr>
        <p:spPr>
          <a:xfrm>
            <a:off x="10228421" y="5272802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 err="1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Помогает</a:t>
            </a:r>
            <a:r>
              <a:rPr lang="en-US" sz="28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ru-RU" sz="28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решить проблему с </a:t>
            </a:r>
            <a:r>
              <a:rPr lang="en-US" sz="28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800" dirty="0" err="1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минусовк</a:t>
            </a:r>
            <a:r>
              <a:rPr lang="ru-RU" sz="2800" dirty="0" err="1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ами</a:t>
            </a:r>
            <a:r>
              <a:rPr lang="en-US" sz="28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8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к песням, когда их сложно найти.</a:t>
            </a:r>
            <a:endParaRPr lang="en-US" sz="28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768842" y="7289812"/>
            <a:ext cx="20377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>
                <a:hlinkClick r:id="rId7"/>
              </a:rPr>
              <a:t>UVR online</a:t>
            </a:r>
            <a:endParaRPr lang="ru-RU" sz="3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2" y="3988594"/>
            <a:ext cx="5076916" cy="370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2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748" y="2664866"/>
            <a:ext cx="4944785" cy="289974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58309" y="1188314"/>
            <a:ext cx="7627382" cy="19671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7700"/>
              </a:lnSpc>
              <a:buNone/>
            </a:pP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Н</a:t>
            </a: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ЕЙРОСЕТИ</a:t>
            </a: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</a:t>
            </a:r>
            <a:endParaRPr lang="ru-RU" sz="6000" b="1" dirty="0" smtClean="0">
              <a:solidFill>
                <a:schemeClr val="accent1">
                  <a:lumMod val="50000"/>
                </a:schemeClr>
              </a:solidFill>
              <a:latin typeface="Alexandria Semi Bold" pitchFamily="34" charset="0"/>
              <a:ea typeface="Alexandria Semi Bold" pitchFamily="34" charset="-122"/>
              <a:cs typeface="Alexandria Semi Bold" pitchFamily="34" charset="-120"/>
            </a:endParaRPr>
          </a:p>
          <a:p>
            <a:pPr marL="0" indent="0" algn="ctr">
              <a:lnSpc>
                <a:spcPts val="7700"/>
              </a:lnSpc>
              <a:buNone/>
            </a:pP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cs typeface="Alexandria Semi Bold" pitchFamily="34" charset="-120"/>
              </a:rPr>
              <a:t>В ОБРАЗОВАНИИ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 1"/>
          <p:cNvSpPr/>
          <p:nvPr/>
        </p:nvSpPr>
        <p:spPr>
          <a:xfrm>
            <a:off x="758309" y="4255889"/>
            <a:ext cx="762738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ru-RU" sz="2000" dirty="0" smtClean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       </a:t>
            </a:r>
            <a:r>
              <a:rPr lang="en-US" sz="2800" dirty="0" smtClean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 </a:t>
            </a: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современном мире цифровые технологии всё больше проникают в сферу образования, и нейросети — не исключение. Они предлагают нам, педагогам, широкий спектр возможностей, которые могут оказаться весьма полезными в нашей деятельности.</a:t>
            </a:r>
            <a:endParaRPr lang="en-US" sz="2800" dirty="0"/>
          </a:p>
        </p:txBody>
      </p:sp>
      <p:sp>
        <p:nvSpPr>
          <p:cNvPr id="6" name="Shape 2"/>
          <p:cNvSpPr/>
          <p:nvPr/>
        </p:nvSpPr>
        <p:spPr>
          <a:xfrm>
            <a:off x="758309" y="5902643"/>
            <a:ext cx="346591" cy="346591"/>
          </a:xfrm>
          <a:prstGeom prst="roundRect">
            <a:avLst>
              <a:gd name="adj" fmla="val 26380043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00564" y="551259"/>
            <a:ext cx="7742873" cy="13168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Alexandria Semi Bold" charset="-78"/>
                <a:ea typeface="Alexandria Semi Bold" pitchFamily="34" charset="-122"/>
                <a:cs typeface="Alexandria Semi Bold" charset="-78"/>
              </a:rPr>
              <a:t>П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charset="-78"/>
              </a:rPr>
              <a:t>ЕРВОЕ  ЗНАКОМСТВО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Alexandria Semi Bold" charset="-78"/>
                <a:ea typeface="Alexandria Semi Bold" pitchFamily="34" charset="-122"/>
                <a:cs typeface="Alexandria Semi Bold" charset="-78"/>
              </a:rPr>
              <a:t> </a:t>
            </a:r>
            <a:endParaRPr lang="ru-RU" sz="4800" b="1" dirty="0" smtClean="0">
              <a:solidFill>
                <a:schemeClr val="accent1">
                  <a:lumMod val="50000"/>
                </a:schemeClr>
              </a:solidFill>
              <a:latin typeface="Alexandria Semi Bold" pitchFamily="34" charset="0"/>
              <a:ea typeface="Alexandria Semi Bold" pitchFamily="34" charset="-122"/>
              <a:cs typeface="Alexandria Semi Bold" charset="-78"/>
            </a:endParaRPr>
          </a:p>
          <a:p>
            <a:pPr marL="0" indent="0" algn="ctr">
              <a:lnSpc>
                <a:spcPts val="5150"/>
              </a:lnSpc>
              <a:buNone/>
            </a:pP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cs typeface="Alexandria Semi Bold" charset="-78"/>
              </a:rPr>
              <a:t>С НЕЙРОСЕТЯМИ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Alexandria Semi Bold" charset="-78"/>
              <a:cs typeface="Alexandria Semi Bold" charset="-78"/>
            </a:endParaRPr>
          </a:p>
        </p:txBody>
      </p:sp>
      <p:sp>
        <p:nvSpPr>
          <p:cNvPr id="5" name="Shape 1"/>
          <p:cNvSpPr/>
          <p:nvPr/>
        </p:nvSpPr>
        <p:spPr>
          <a:xfrm>
            <a:off x="989290" y="2168247"/>
            <a:ext cx="22860" cy="5510093"/>
          </a:xfrm>
          <a:prstGeom prst="roundRect">
            <a:avLst>
              <a:gd name="adj" fmla="val 367753"/>
            </a:avLst>
          </a:prstGeom>
          <a:solidFill>
            <a:srgbClr val="BBC2DC"/>
          </a:solidFill>
          <a:ln/>
        </p:spPr>
      </p:sp>
      <p:sp>
        <p:nvSpPr>
          <p:cNvPr id="6" name="Shape 2"/>
          <p:cNvSpPr/>
          <p:nvPr/>
        </p:nvSpPr>
        <p:spPr>
          <a:xfrm>
            <a:off x="1203008" y="2607112"/>
            <a:ext cx="700564" cy="22860"/>
          </a:xfrm>
          <a:prstGeom prst="roundRect">
            <a:avLst>
              <a:gd name="adj" fmla="val 367753"/>
            </a:avLst>
          </a:prstGeom>
          <a:solidFill>
            <a:srgbClr val="BBC2DC"/>
          </a:solidFill>
          <a:ln/>
        </p:spPr>
      </p:sp>
      <p:sp>
        <p:nvSpPr>
          <p:cNvPr id="7" name="Shape 3"/>
          <p:cNvSpPr/>
          <p:nvPr/>
        </p:nvSpPr>
        <p:spPr>
          <a:xfrm>
            <a:off x="775573" y="2393394"/>
            <a:ext cx="450294" cy="450294"/>
          </a:xfrm>
          <a:prstGeom prst="roundRect">
            <a:avLst>
              <a:gd name="adj" fmla="val 1867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8" name="Text 4"/>
          <p:cNvSpPr/>
          <p:nvPr/>
        </p:nvSpPr>
        <p:spPr>
          <a:xfrm>
            <a:off x="938570" y="2460546"/>
            <a:ext cx="124301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800" b="1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1</a:t>
            </a:r>
            <a:endParaRPr lang="en-US" sz="2800" b="1" dirty="0"/>
          </a:p>
        </p:txBody>
      </p:sp>
      <p:sp>
        <p:nvSpPr>
          <p:cNvPr id="9" name="Text 5"/>
          <p:cNvSpPr/>
          <p:nvPr/>
        </p:nvSpPr>
        <p:spPr>
          <a:xfrm>
            <a:off x="2101572" y="2368391"/>
            <a:ext cx="2633662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3200" b="1" dirty="0"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Первое знакомство</a:t>
            </a:r>
            <a:endParaRPr lang="en-US" sz="3200" b="1" dirty="0"/>
          </a:p>
        </p:txBody>
      </p:sp>
      <p:sp>
        <p:nvSpPr>
          <p:cNvPr id="10" name="Text 6"/>
          <p:cNvSpPr/>
          <p:nvPr/>
        </p:nvSpPr>
        <p:spPr>
          <a:xfrm>
            <a:off x="2101572" y="2817614"/>
            <a:ext cx="6341864" cy="6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Моё первое знакомство с нейросетями состоялось недавно</a:t>
            </a:r>
            <a:r>
              <a:rPr lang="en-US" sz="2800" dirty="0">
                <a:ea typeface="Sora Light" pitchFamily="34" charset="-122"/>
                <a:cs typeface="Sora Light" pitchFamily="34" charset="-120"/>
              </a:rPr>
              <a:t>,</a:t>
            </a: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в </a:t>
            </a:r>
            <a:r>
              <a:rPr lang="en-US" sz="2800" dirty="0">
                <a:latin typeface="+mj-lt"/>
                <a:ea typeface="Sora Light" pitchFamily="34" charset="-122"/>
                <a:cs typeface="Sora Light" pitchFamily="34" charset="-120"/>
              </a:rPr>
              <a:t>2023</a:t>
            </a: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 году.</a:t>
            </a:r>
            <a:endParaRPr lang="en-US" sz="2800" dirty="0"/>
          </a:p>
        </p:txBody>
      </p:sp>
      <p:sp>
        <p:nvSpPr>
          <p:cNvPr id="11" name="Shape 7"/>
          <p:cNvSpPr/>
          <p:nvPr/>
        </p:nvSpPr>
        <p:spPr>
          <a:xfrm>
            <a:off x="1203008" y="4297085"/>
            <a:ext cx="700564" cy="22860"/>
          </a:xfrm>
          <a:prstGeom prst="roundRect">
            <a:avLst>
              <a:gd name="adj" fmla="val 367753"/>
            </a:avLst>
          </a:prstGeom>
          <a:solidFill>
            <a:srgbClr val="BBC2DC"/>
          </a:solidFill>
          <a:ln/>
        </p:spPr>
      </p:sp>
      <p:sp>
        <p:nvSpPr>
          <p:cNvPr id="12" name="Shape 8"/>
          <p:cNvSpPr/>
          <p:nvPr/>
        </p:nvSpPr>
        <p:spPr>
          <a:xfrm>
            <a:off x="775573" y="4083368"/>
            <a:ext cx="450294" cy="450294"/>
          </a:xfrm>
          <a:prstGeom prst="roundRect">
            <a:avLst>
              <a:gd name="adj" fmla="val 1867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3" name="Text 9"/>
          <p:cNvSpPr/>
          <p:nvPr/>
        </p:nvSpPr>
        <p:spPr>
          <a:xfrm>
            <a:off x="906304" y="4150519"/>
            <a:ext cx="188714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800" b="1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2</a:t>
            </a:r>
            <a:endParaRPr lang="en-US" sz="2800" b="1" dirty="0"/>
          </a:p>
        </p:txBody>
      </p:sp>
      <p:sp>
        <p:nvSpPr>
          <p:cNvPr id="14" name="Text 10"/>
          <p:cNvSpPr/>
          <p:nvPr/>
        </p:nvSpPr>
        <p:spPr>
          <a:xfrm>
            <a:off x="2101572" y="4058364"/>
            <a:ext cx="2633662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3200" b="1" dirty="0"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Сложности</a:t>
            </a:r>
            <a:endParaRPr lang="en-US" sz="3200" b="1" dirty="0"/>
          </a:p>
        </p:txBody>
      </p:sp>
      <p:sp>
        <p:nvSpPr>
          <p:cNvPr id="15" name="Text 11"/>
          <p:cNvSpPr/>
          <p:nvPr/>
        </p:nvSpPr>
        <p:spPr>
          <a:xfrm>
            <a:off x="2101572" y="4507587"/>
            <a:ext cx="6341864" cy="960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На практике всё не так просто, нужно уметь правильно формулировать промт (запрос) и чётко понимать, что ты хочешь получить в итоговом варианте.</a:t>
            </a:r>
            <a:endParaRPr lang="en-US" sz="2800" dirty="0"/>
          </a:p>
        </p:txBody>
      </p:sp>
      <p:sp>
        <p:nvSpPr>
          <p:cNvPr id="16" name="Shape 12"/>
          <p:cNvSpPr/>
          <p:nvPr/>
        </p:nvSpPr>
        <p:spPr>
          <a:xfrm>
            <a:off x="1203008" y="6307217"/>
            <a:ext cx="700564" cy="22860"/>
          </a:xfrm>
          <a:prstGeom prst="roundRect">
            <a:avLst>
              <a:gd name="adj" fmla="val 367753"/>
            </a:avLst>
          </a:prstGeom>
          <a:solidFill>
            <a:srgbClr val="BBC2DC"/>
          </a:solidFill>
          <a:ln/>
        </p:spPr>
      </p:sp>
      <p:sp>
        <p:nvSpPr>
          <p:cNvPr id="17" name="Shape 13"/>
          <p:cNvSpPr/>
          <p:nvPr/>
        </p:nvSpPr>
        <p:spPr>
          <a:xfrm>
            <a:off x="775573" y="6093500"/>
            <a:ext cx="450294" cy="450294"/>
          </a:xfrm>
          <a:prstGeom prst="roundRect">
            <a:avLst>
              <a:gd name="adj" fmla="val 1867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8" name="Text 14"/>
          <p:cNvSpPr/>
          <p:nvPr/>
        </p:nvSpPr>
        <p:spPr>
          <a:xfrm>
            <a:off x="906185" y="6160651"/>
            <a:ext cx="189071" cy="3159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800" b="1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3</a:t>
            </a:r>
            <a:endParaRPr lang="en-US" sz="2800" b="1" dirty="0"/>
          </a:p>
        </p:txBody>
      </p:sp>
      <p:sp>
        <p:nvSpPr>
          <p:cNvPr id="19" name="Text 15"/>
          <p:cNvSpPr/>
          <p:nvPr/>
        </p:nvSpPr>
        <p:spPr>
          <a:xfrm>
            <a:off x="2101572" y="6068497"/>
            <a:ext cx="2633662" cy="3292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3200" b="1" dirty="0"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Обучение</a:t>
            </a:r>
            <a:endParaRPr lang="en-US" sz="3200" b="1" dirty="0"/>
          </a:p>
        </p:txBody>
      </p:sp>
      <p:sp>
        <p:nvSpPr>
          <p:cNvPr id="20" name="Text 16"/>
          <p:cNvSpPr/>
          <p:nvPr/>
        </p:nvSpPr>
        <p:spPr>
          <a:xfrm>
            <a:off x="2101572" y="6517719"/>
            <a:ext cx="6341864" cy="9604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Для эффективного использования нейросетей от учителя требуется определённая подготовка и понимание принципов их работы. </a:t>
            </a:r>
            <a:r>
              <a:rPr lang="ru-RU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</a:t>
            </a:r>
            <a:r>
              <a:rPr lang="en-US" sz="2800" dirty="0" err="1" smtClean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рошла</a:t>
            </a:r>
            <a:r>
              <a:rPr lang="en-US" sz="2800" dirty="0" smtClean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обучение на </a:t>
            </a:r>
            <a:r>
              <a:rPr lang="en-US" sz="2800" dirty="0" err="1"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специализированных</a:t>
            </a: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2800" dirty="0" err="1" smtClean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курсах</a:t>
            </a:r>
            <a:r>
              <a:rPr lang="ru-RU" sz="2800" dirty="0" smtClean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r>
              <a:rPr lang="en-US" sz="2400" dirty="0" smtClean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24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3385">
            <a:off x="9129519" y="532912"/>
            <a:ext cx="2518094" cy="177840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4737">
            <a:off x="11668126" y="952782"/>
            <a:ext cx="2723990" cy="188584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285">
            <a:off x="12192850" y="4864337"/>
            <a:ext cx="1935815" cy="273752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786">
            <a:off x="9430365" y="2906796"/>
            <a:ext cx="3257550" cy="23031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1124">
            <a:off x="9205372" y="5558939"/>
            <a:ext cx="2549038" cy="1969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748" y="2196584"/>
            <a:ext cx="4944785" cy="38363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58309" y="1051915"/>
            <a:ext cx="5571589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cs typeface="Alexandria Semi Bold" charset="-78"/>
              </a:rPr>
              <a:t>ЧТО ТАКОЕ НЕЙРОСЕТИ?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Alexandria Semi Bold" charset="-78"/>
              <a:cs typeface="Alexandria Semi Bold" charset="-78"/>
            </a:endParaRPr>
          </a:p>
        </p:txBody>
      </p:sp>
      <p:sp>
        <p:nvSpPr>
          <p:cNvPr id="5" name="Shape 1"/>
          <p:cNvSpPr/>
          <p:nvPr/>
        </p:nvSpPr>
        <p:spPr>
          <a:xfrm>
            <a:off x="758309" y="2952869"/>
            <a:ext cx="3705463" cy="4461722"/>
          </a:xfrm>
          <a:prstGeom prst="roundRect">
            <a:avLst>
              <a:gd name="adj" fmla="val 270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982504" y="3177064"/>
            <a:ext cx="325707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3200" b="1" dirty="0"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Искусственный интеллект</a:t>
            </a:r>
            <a:endParaRPr lang="en-US" sz="3200" b="1" dirty="0"/>
          </a:p>
        </p:txBody>
      </p:sp>
      <p:sp>
        <p:nvSpPr>
          <p:cNvPr id="7" name="Text 3"/>
          <p:cNvSpPr/>
          <p:nvPr/>
        </p:nvSpPr>
        <p:spPr>
          <a:xfrm>
            <a:off x="982504" y="4019431"/>
            <a:ext cx="3257074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Нейросети представляют собой вид искусственного интеллекта, который способен имитировать работу человеческого мозга</a:t>
            </a:r>
            <a:r>
              <a:rPr lang="en-US" sz="2800" dirty="0">
                <a:solidFill>
                  <a:srgbClr val="3B3535"/>
                </a:solidFill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2800" dirty="0"/>
          </a:p>
        </p:txBody>
      </p:sp>
      <p:sp>
        <p:nvSpPr>
          <p:cNvPr id="8" name="Shape 4"/>
          <p:cNvSpPr/>
          <p:nvPr/>
        </p:nvSpPr>
        <p:spPr>
          <a:xfrm>
            <a:off x="4680347" y="2952869"/>
            <a:ext cx="3705463" cy="4461722"/>
          </a:xfrm>
          <a:prstGeom prst="roundRect">
            <a:avLst>
              <a:gd name="adj" fmla="val 2707"/>
            </a:avLst>
          </a:prstGeom>
          <a:solidFill>
            <a:srgbClr val="D5DCF6"/>
          </a:solidFill>
          <a:ln w="7620">
            <a:solidFill>
              <a:srgbClr val="BBC2DC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4904542" y="317706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3200" b="1" dirty="0"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Обучение</a:t>
            </a:r>
            <a:endParaRPr lang="en-US" sz="3200" b="1" dirty="0"/>
          </a:p>
        </p:txBody>
      </p:sp>
      <p:sp>
        <p:nvSpPr>
          <p:cNvPr id="10" name="Text 6"/>
          <p:cNvSpPr/>
          <p:nvPr/>
        </p:nvSpPr>
        <p:spPr>
          <a:xfrm>
            <a:off x="4904542" y="3663196"/>
            <a:ext cx="3257074" cy="2426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Они умеют учиться, как мы, люди. Это позволяет им обучаться на огромных объёмах данных и извлекать из них полезную информацию для выполнения разнообразных задач.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44709" y="902443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600"/>
              </a:lnSpc>
              <a:buNone/>
            </a:pP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В</a:t>
            </a: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ИДЫ НЕЙРОСЕТЕЙ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hape 1"/>
          <p:cNvSpPr/>
          <p:nvPr/>
        </p:nvSpPr>
        <p:spPr>
          <a:xfrm>
            <a:off x="6244709" y="2862382"/>
            <a:ext cx="7627382" cy="3542348"/>
          </a:xfrm>
          <a:prstGeom prst="roundRect">
            <a:avLst>
              <a:gd name="adj" fmla="val 256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6" name="Shape 2"/>
          <p:cNvSpPr/>
          <p:nvPr/>
        </p:nvSpPr>
        <p:spPr>
          <a:xfrm>
            <a:off x="6252329" y="2870002"/>
            <a:ext cx="7612142" cy="6217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7" name="Text 3"/>
          <p:cNvSpPr/>
          <p:nvPr/>
        </p:nvSpPr>
        <p:spPr>
          <a:xfrm>
            <a:off x="6468904" y="3007519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3200" b="1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Рекуррентные</a:t>
            </a:r>
            <a:endParaRPr lang="en-US" sz="3200" b="1" dirty="0"/>
          </a:p>
        </p:txBody>
      </p:sp>
      <p:sp>
        <p:nvSpPr>
          <p:cNvPr id="8" name="Text 4"/>
          <p:cNvSpPr/>
          <p:nvPr/>
        </p:nvSpPr>
        <p:spPr>
          <a:xfrm>
            <a:off x="10278785" y="3007519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Обрабатывают текст и </a:t>
            </a:r>
            <a:r>
              <a:rPr lang="en-US" sz="2800" dirty="0" err="1" smtClean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голос</a:t>
            </a:r>
            <a:r>
              <a:rPr lang="ru-RU" sz="2800" dirty="0" smtClean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2800" dirty="0"/>
          </a:p>
        </p:txBody>
      </p:sp>
      <p:sp>
        <p:nvSpPr>
          <p:cNvPr id="9" name="Shape 5"/>
          <p:cNvSpPr/>
          <p:nvPr/>
        </p:nvSpPr>
        <p:spPr>
          <a:xfrm>
            <a:off x="6252329" y="3491746"/>
            <a:ext cx="7612142" cy="96845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6"/>
          <p:cNvSpPr/>
          <p:nvPr/>
        </p:nvSpPr>
        <p:spPr>
          <a:xfrm>
            <a:off x="6468904" y="3768090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3200" b="1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Свёрточные</a:t>
            </a:r>
            <a:endParaRPr lang="en-US" sz="3200" b="1" dirty="0"/>
          </a:p>
        </p:txBody>
      </p:sp>
      <p:sp>
        <p:nvSpPr>
          <p:cNvPr id="11" name="Text 7"/>
          <p:cNvSpPr/>
          <p:nvPr/>
        </p:nvSpPr>
        <p:spPr>
          <a:xfrm>
            <a:off x="10278785" y="3629263"/>
            <a:ext cx="336911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Обрабатывают изображения и </a:t>
            </a:r>
            <a:r>
              <a:rPr lang="en-US" sz="2800" dirty="0" err="1" smtClean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видео</a:t>
            </a:r>
            <a:r>
              <a:rPr lang="ru-RU" sz="2800" dirty="0" smtClean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2800" dirty="0"/>
          </a:p>
        </p:txBody>
      </p:sp>
      <p:sp>
        <p:nvSpPr>
          <p:cNvPr id="12" name="Shape 8"/>
          <p:cNvSpPr/>
          <p:nvPr/>
        </p:nvSpPr>
        <p:spPr>
          <a:xfrm>
            <a:off x="6252329" y="4460200"/>
            <a:ext cx="7612142" cy="62174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9"/>
          <p:cNvSpPr/>
          <p:nvPr/>
        </p:nvSpPr>
        <p:spPr>
          <a:xfrm>
            <a:off x="6468904" y="4597718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3200" b="1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Генеративные</a:t>
            </a:r>
            <a:endParaRPr lang="en-US" sz="3200" b="1" dirty="0"/>
          </a:p>
        </p:txBody>
      </p:sp>
      <p:sp>
        <p:nvSpPr>
          <p:cNvPr id="14" name="Text 10"/>
          <p:cNvSpPr/>
          <p:nvPr/>
        </p:nvSpPr>
        <p:spPr>
          <a:xfrm>
            <a:off x="10278785" y="4597718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Создают текст, графики, </a:t>
            </a:r>
            <a:endParaRPr lang="ru-RU" sz="2800" dirty="0" smtClean="0"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ru-RU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в</a:t>
            </a:r>
            <a:r>
              <a:rPr lang="en-US" sz="2800" dirty="0" err="1" smtClean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идео</a:t>
            </a:r>
            <a:r>
              <a:rPr lang="ru-RU" sz="2800" dirty="0" smtClean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2800" dirty="0"/>
          </a:p>
        </p:txBody>
      </p:sp>
      <p:sp>
        <p:nvSpPr>
          <p:cNvPr id="15" name="Shape 11"/>
          <p:cNvSpPr/>
          <p:nvPr/>
        </p:nvSpPr>
        <p:spPr>
          <a:xfrm>
            <a:off x="6252329" y="5081945"/>
            <a:ext cx="7612142" cy="131516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6" name="Text 12"/>
          <p:cNvSpPr/>
          <p:nvPr/>
        </p:nvSpPr>
        <p:spPr>
          <a:xfrm>
            <a:off x="6468904" y="5566172"/>
            <a:ext cx="336911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3200" b="1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Мультимодальные</a:t>
            </a:r>
            <a:endParaRPr lang="en-US" sz="3200" b="1" dirty="0"/>
          </a:p>
        </p:txBody>
      </p:sp>
      <p:sp>
        <p:nvSpPr>
          <p:cNvPr id="17" name="Text 13"/>
          <p:cNvSpPr/>
          <p:nvPr/>
        </p:nvSpPr>
        <p:spPr>
          <a:xfrm>
            <a:off x="10278785" y="5566172"/>
            <a:ext cx="336911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Совмещают в себе несколько видов нейросетей и </a:t>
            </a:r>
            <a:r>
              <a:rPr lang="en-US" sz="2800" dirty="0" err="1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моделей</a:t>
            </a: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r>
              <a:rPr lang="en-US" sz="2800" dirty="0" err="1" smtClean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одновременно</a:t>
            </a:r>
            <a:r>
              <a:rPr lang="ru-RU" sz="2800" dirty="0" smtClean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.</a:t>
            </a:r>
            <a:endParaRPr lang="en-US" sz="28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3" t="22709" r="20645"/>
          <a:stretch/>
        </p:blipFill>
        <p:spPr>
          <a:xfrm>
            <a:off x="306729" y="1770664"/>
            <a:ext cx="4872942" cy="4688272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48" y="1712357"/>
            <a:ext cx="4944785" cy="480476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421160" y="446986"/>
            <a:ext cx="7207210" cy="8689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spcBef>
                <a:spcPts val="1200"/>
              </a:spcBef>
              <a:buNone/>
            </a:pP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В</a:t>
            </a: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ОЗМОЖНОСТИ </a:t>
            </a:r>
          </a:p>
          <a:p>
            <a:pPr marL="0" indent="0" algn="ctr">
              <a:lnSpc>
                <a:spcPts val="5600"/>
              </a:lnSpc>
              <a:spcBef>
                <a:spcPts val="1200"/>
              </a:spcBef>
              <a:buNone/>
            </a:pP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НЕЙРОСЕТЕЙ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hape 1"/>
          <p:cNvSpPr/>
          <p:nvPr/>
        </p:nvSpPr>
        <p:spPr>
          <a:xfrm>
            <a:off x="6248067" y="2061924"/>
            <a:ext cx="487442" cy="487442"/>
          </a:xfrm>
          <a:prstGeom prst="roundRect">
            <a:avLst>
              <a:gd name="adj" fmla="val 18669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6" name="Text 2"/>
          <p:cNvSpPr/>
          <p:nvPr/>
        </p:nvSpPr>
        <p:spPr>
          <a:xfrm>
            <a:off x="6461398" y="2141695"/>
            <a:ext cx="134422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1</a:t>
            </a:r>
            <a:endParaRPr lang="en-US" sz="2800" b="1" dirty="0"/>
          </a:p>
        </p:txBody>
      </p:sp>
      <p:sp>
        <p:nvSpPr>
          <p:cNvPr id="7" name="Text 3"/>
          <p:cNvSpPr/>
          <p:nvPr/>
        </p:nvSpPr>
        <p:spPr>
          <a:xfrm>
            <a:off x="6948726" y="206192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3200" b="1" dirty="0"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Текст</a:t>
            </a:r>
            <a:endParaRPr lang="en-US" sz="3200" b="1" dirty="0"/>
          </a:p>
        </p:txBody>
      </p:sp>
      <p:sp>
        <p:nvSpPr>
          <p:cNvPr id="8" name="Text 4"/>
          <p:cNvSpPr/>
          <p:nvPr/>
        </p:nvSpPr>
        <p:spPr>
          <a:xfrm>
            <a:off x="6948726" y="2502620"/>
            <a:ext cx="3001447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Генерация текста: план урока, текст для озвучивания видеоролика и презентации, статья и многое другое.</a:t>
            </a:r>
            <a:endParaRPr lang="en-US" sz="2800" dirty="0"/>
          </a:p>
        </p:txBody>
      </p:sp>
      <p:sp>
        <p:nvSpPr>
          <p:cNvPr id="9" name="Shape 5"/>
          <p:cNvSpPr/>
          <p:nvPr/>
        </p:nvSpPr>
        <p:spPr>
          <a:xfrm>
            <a:off x="10166747" y="2080782"/>
            <a:ext cx="487442" cy="487442"/>
          </a:xfrm>
          <a:prstGeom prst="roundRect">
            <a:avLst>
              <a:gd name="adj" fmla="val 18669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0" name="Text 6"/>
          <p:cNvSpPr/>
          <p:nvPr/>
        </p:nvSpPr>
        <p:spPr>
          <a:xfrm>
            <a:off x="10308312" y="2205198"/>
            <a:ext cx="204192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2</a:t>
            </a:r>
            <a:endParaRPr lang="en-US" sz="2800" b="1" dirty="0"/>
          </a:p>
        </p:txBody>
      </p:sp>
      <p:sp>
        <p:nvSpPr>
          <p:cNvPr id="11" name="Text 7"/>
          <p:cNvSpPr/>
          <p:nvPr/>
        </p:nvSpPr>
        <p:spPr>
          <a:xfrm>
            <a:off x="10882704" y="214638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3200" b="1" dirty="0"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Изображения</a:t>
            </a:r>
            <a:endParaRPr lang="en-US" sz="3200" b="1" dirty="0"/>
          </a:p>
        </p:txBody>
      </p:sp>
      <p:sp>
        <p:nvSpPr>
          <p:cNvPr id="12" name="Text 8"/>
          <p:cNvSpPr/>
          <p:nvPr/>
        </p:nvSpPr>
        <p:spPr>
          <a:xfrm>
            <a:off x="10870763" y="2572619"/>
            <a:ext cx="3302437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Генерация авторских изображений для проектов, презентаций, видеороликов, буклетов и как раздаточный материал к уроку.</a:t>
            </a:r>
            <a:endParaRPr lang="en-US" sz="2800" dirty="0"/>
          </a:p>
        </p:txBody>
      </p:sp>
      <p:sp>
        <p:nvSpPr>
          <p:cNvPr id="13" name="Shape 9"/>
          <p:cNvSpPr/>
          <p:nvPr/>
        </p:nvSpPr>
        <p:spPr>
          <a:xfrm>
            <a:off x="6284888" y="5449169"/>
            <a:ext cx="487442" cy="487442"/>
          </a:xfrm>
          <a:prstGeom prst="roundRect">
            <a:avLst>
              <a:gd name="adj" fmla="val 18669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4" name="Text 10"/>
          <p:cNvSpPr/>
          <p:nvPr/>
        </p:nvSpPr>
        <p:spPr>
          <a:xfrm>
            <a:off x="6476610" y="5521856"/>
            <a:ext cx="204549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3</a:t>
            </a:r>
            <a:endParaRPr lang="en-US" sz="2800" b="1" dirty="0"/>
          </a:p>
        </p:txBody>
      </p:sp>
      <p:sp>
        <p:nvSpPr>
          <p:cNvPr id="15" name="Text 11"/>
          <p:cNvSpPr/>
          <p:nvPr/>
        </p:nvSpPr>
        <p:spPr>
          <a:xfrm>
            <a:off x="6873358" y="5449169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3200" b="1" dirty="0"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Презентации</a:t>
            </a:r>
            <a:endParaRPr lang="en-US" sz="3200" b="1" dirty="0"/>
          </a:p>
        </p:txBody>
      </p:sp>
      <p:sp>
        <p:nvSpPr>
          <p:cNvPr id="16" name="Text 12"/>
          <p:cNvSpPr/>
          <p:nvPr/>
        </p:nvSpPr>
        <p:spPr>
          <a:xfrm>
            <a:off x="6873358" y="5805404"/>
            <a:ext cx="3001447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Генерация </a:t>
            </a:r>
            <a:r>
              <a:rPr lang="en-US" sz="2800" dirty="0" err="1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презентаций</a:t>
            </a: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 </a:t>
            </a:r>
            <a:endParaRPr lang="ru-RU" sz="2800" dirty="0" smtClean="0">
              <a:latin typeface="Sora Light" pitchFamily="34" charset="0"/>
              <a:ea typeface="Sora Light" pitchFamily="34" charset="-122"/>
              <a:cs typeface="Sora Light" pitchFamily="34" charset="-120"/>
            </a:endParaRPr>
          </a:p>
          <a:p>
            <a:pPr marL="0" indent="0">
              <a:lnSpc>
                <a:spcPts val="2700"/>
              </a:lnSpc>
              <a:buNone/>
            </a:pPr>
            <a:r>
              <a:rPr lang="en-US" sz="2800" dirty="0" smtClean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к </a:t>
            </a: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урокам, занятиям, проектам, выступлениям.</a:t>
            </a:r>
            <a:endParaRPr lang="en-US" sz="2800" dirty="0"/>
          </a:p>
        </p:txBody>
      </p:sp>
      <p:sp>
        <p:nvSpPr>
          <p:cNvPr id="17" name="Shape 13"/>
          <p:cNvSpPr/>
          <p:nvPr/>
        </p:nvSpPr>
        <p:spPr>
          <a:xfrm>
            <a:off x="10166747" y="5561683"/>
            <a:ext cx="487442" cy="487442"/>
          </a:xfrm>
          <a:prstGeom prst="roundRect">
            <a:avLst>
              <a:gd name="adj" fmla="val 18669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18" name="Text 14"/>
          <p:cNvSpPr/>
          <p:nvPr/>
        </p:nvSpPr>
        <p:spPr>
          <a:xfrm>
            <a:off x="10308312" y="5634370"/>
            <a:ext cx="206216" cy="342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800" b="1" dirty="0">
                <a:solidFill>
                  <a:srgbClr val="3B3535"/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4</a:t>
            </a:r>
            <a:endParaRPr lang="en-US" sz="2800" b="1" dirty="0"/>
          </a:p>
        </p:txBody>
      </p:sp>
      <p:sp>
        <p:nvSpPr>
          <p:cNvPr id="19" name="Text 15"/>
          <p:cNvSpPr/>
          <p:nvPr/>
        </p:nvSpPr>
        <p:spPr>
          <a:xfrm>
            <a:off x="10923605" y="5514772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3200" b="1" dirty="0"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Видеоролики</a:t>
            </a:r>
            <a:endParaRPr lang="en-US" sz="3200" b="1" dirty="0"/>
          </a:p>
        </p:txBody>
      </p:sp>
      <p:sp>
        <p:nvSpPr>
          <p:cNvPr id="20" name="Text 16"/>
          <p:cNvSpPr/>
          <p:nvPr/>
        </p:nvSpPr>
        <p:spPr>
          <a:xfrm>
            <a:off x="10848239" y="5936611"/>
            <a:ext cx="3001447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0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Генерация учебных видеороликов, озвучка текста, музыка к презентациям, видеороликам.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"/>
            <a:ext cx="5486400" cy="8229600"/>
          </a:xfrm>
          <a:prstGeom prst="rect">
            <a:avLst/>
          </a:prstGeom>
        </p:spPr>
      </p:pic>
      <p:pic>
        <p:nvPicPr>
          <p:cNvPr id="3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4616070"/>
            <a:ext cx="5057656" cy="338781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ext 0"/>
          <p:cNvSpPr/>
          <p:nvPr/>
        </p:nvSpPr>
        <p:spPr>
          <a:xfrm>
            <a:off x="6086594" y="471607"/>
            <a:ext cx="7943612" cy="11279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spcBef>
                <a:spcPts val="1200"/>
              </a:spcBef>
              <a:buNone/>
            </a:pP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Н</a:t>
            </a: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ЕЙРОСЕТИ </a:t>
            </a:r>
          </a:p>
          <a:p>
            <a:pPr marL="0" indent="0" algn="ctr">
              <a:lnSpc>
                <a:spcPts val="4400"/>
              </a:lnSpc>
              <a:spcBef>
                <a:spcPts val="1200"/>
              </a:spcBef>
              <a:buNone/>
            </a:pP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НА </a:t>
            </a: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 «</a:t>
            </a: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ИНФОУРОК</a:t>
            </a: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»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6594" y="1856780"/>
            <a:ext cx="428625" cy="4286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086594" y="2456855"/>
            <a:ext cx="2256473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3200" b="1" dirty="0"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Ассистент-методист</a:t>
            </a:r>
            <a:endParaRPr lang="en-US" sz="3200" b="1" dirty="0"/>
          </a:p>
        </p:txBody>
      </p:sp>
      <p:sp>
        <p:nvSpPr>
          <p:cNvPr id="7" name="Text 2"/>
          <p:cNvSpPr/>
          <p:nvPr/>
        </p:nvSpPr>
        <p:spPr>
          <a:xfrm>
            <a:off x="6086594" y="2841665"/>
            <a:ext cx="7943612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150"/>
              </a:lnSpc>
            </a:pPr>
            <a:r>
              <a:rPr lang="en-US" sz="2800" dirty="0">
                <a:latin typeface="Alexandria Semi Bold" charset="-78"/>
                <a:ea typeface="Sora Light" pitchFamily="34" charset="-122"/>
                <a:cs typeface="Alexandria Semi Bold" charset="-78"/>
              </a:rPr>
              <a:t>На образовательной </a:t>
            </a:r>
            <a:r>
              <a:rPr lang="en-US" sz="2800" dirty="0" err="1">
                <a:latin typeface="Alexandria Semi Bold" charset="-78"/>
                <a:ea typeface="Sora Light" pitchFamily="34" charset="-122"/>
                <a:cs typeface="Alexandria Semi Bold" charset="-78"/>
              </a:rPr>
              <a:t>платформе</a:t>
            </a:r>
            <a:r>
              <a:rPr lang="en-US" sz="2800" dirty="0">
                <a:latin typeface="Alexandria Semi Bold" charset="-78"/>
                <a:ea typeface="Sora Light" pitchFamily="34" charset="-122"/>
                <a:cs typeface="Alexandria Semi Bold" charset="-78"/>
              </a:rPr>
              <a:t> </a:t>
            </a:r>
            <a:r>
              <a:rPr lang="ru-RU" sz="2800" u="sng" dirty="0">
                <a:cs typeface="Alexandria Semi Bold" charset="-78"/>
                <a:hlinkClick r:id="rId6"/>
              </a:rPr>
              <a:t>«</a:t>
            </a:r>
            <a:r>
              <a:rPr lang="ru-RU" sz="2800" u="sng" dirty="0" err="1">
                <a:cs typeface="Alexandria Semi Bold" charset="-78"/>
                <a:hlinkClick r:id="rId6"/>
              </a:rPr>
              <a:t>Инфоурок</a:t>
            </a:r>
            <a:r>
              <a:rPr lang="ru-RU" sz="2800" u="sng" dirty="0">
                <a:cs typeface="Alexandria Semi Bold" charset="-78"/>
                <a:hlinkClick r:id="rId6"/>
              </a:rPr>
              <a:t>» </a:t>
            </a:r>
            <a:r>
              <a:rPr lang="en-US" sz="2800" dirty="0" smtClean="0">
                <a:latin typeface="Alexandria Semi Bold" charset="-78"/>
                <a:ea typeface="Sora Light" pitchFamily="34" charset="-122"/>
                <a:cs typeface="Alexandria Semi Bold" charset="-78"/>
              </a:rPr>
              <a:t>в </a:t>
            </a:r>
            <a:r>
              <a:rPr lang="en-US" sz="2800" dirty="0">
                <a:latin typeface="Alexandria Semi Bold" charset="-78"/>
                <a:ea typeface="Sora Light" pitchFamily="34" charset="-122"/>
                <a:cs typeface="Alexandria Semi Bold" charset="-78"/>
              </a:rPr>
              <a:t>помощь учителю появился так называемый «Ассистент-методист», созданный на базе искусственного интеллекта.</a:t>
            </a:r>
            <a:endParaRPr lang="en-US" sz="2800" dirty="0">
              <a:latin typeface="Alexandria Semi Bold" charset="-78"/>
              <a:cs typeface="Alexandria Semi Bold" charset="-78"/>
            </a:endParaRPr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6594" y="3904774"/>
            <a:ext cx="428625" cy="42862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6086594" y="4504849"/>
            <a:ext cx="2256473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3200" b="1" dirty="0"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Генерация ресурсов</a:t>
            </a:r>
            <a:endParaRPr lang="en-US" sz="3200" b="1" dirty="0"/>
          </a:p>
        </p:txBody>
      </p:sp>
      <p:sp>
        <p:nvSpPr>
          <p:cNvPr id="10" name="Text 4"/>
          <p:cNvSpPr/>
          <p:nvPr/>
        </p:nvSpPr>
        <p:spPr>
          <a:xfrm>
            <a:off x="6086594" y="4889659"/>
            <a:ext cx="7943612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15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С его помощью мною созданы </a:t>
            </a:r>
            <a:r>
              <a:rPr lang="en-US" sz="2800" dirty="0">
                <a:ea typeface="Sora Light" pitchFamily="34" charset="-122"/>
                <a:cs typeface="Sora Light" pitchFamily="34" charset="-120"/>
              </a:rPr>
              <a:t>33</a:t>
            </a: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 ресурса: планы уроков, рабочие листы, викторины к произведениям, памятки для детей, дидактические карточки, материал для устного счёта, занимательный материал о буквах и другое.</a:t>
            </a:r>
            <a:endParaRPr lang="en-US" sz="28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6594" y="6227088"/>
            <a:ext cx="428625" cy="42862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6086594" y="6827163"/>
            <a:ext cx="2256473" cy="281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3200" b="1" dirty="0">
                <a:latin typeface="Alexandria Semi Bold" pitchFamily="34" charset="0"/>
                <a:ea typeface="Alexandria Semi Bold" pitchFamily="34" charset="-122"/>
                <a:cs typeface="Alexandria Semi Bold" pitchFamily="34" charset="-120"/>
              </a:rPr>
              <a:t>Рекомендации</a:t>
            </a:r>
            <a:endParaRPr lang="en-US" sz="3200" b="1" dirty="0"/>
          </a:p>
        </p:txBody>
      </p:sp>
      <p:sp>
        <p:nvSpPr>
          <p:cNvPr id="13" name="Text 6"/>
          <p:cNvSpPr/>
          <p:nvPr/>
        </p:nvSpPr>
        <p:spPr>
          <a:xfrm>
            <a:off x="6086594" y="7211973"/>
            <a:ext cx="7943612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150"/>
              </a:lnSpc>
              <a:buNone/>
            </a:pPr>
            <a:r>
              <a:rPr lang="en-US" sz="2800" dirty="0">
                <a:latin typeface="Sora Light" pitchFamily="34" charset="0"/>
                <a:ea typeface="Sora Light" pitchFamily="34" charset="-122"/>
                <a:cs typeface="Sora Light" pitchFamily="34" charset="-120"/>
              </a:rPr>
              <a:t>Рекомендую, коллеги, попробовать применить его в своей работе. Уверена, что вы оцените все плюсы такой помощи.</a:t>
            </a:r>
            <a:endParaRPr lang="en-US" sz="28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3" y="354508"/>
            <a:ext cx="5100676" cy="386179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83692" y="293385"/>
            <a:ext cx="102653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Gamma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66468" y="1627362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8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Gamma – платформа для создания презентаций, разработанная на основе нейросетей. Она создает презентации за несколько минут!</a:t>
            </a:r>
            <a:endParaRPr lang="en-US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875" y="1346472"/>
            <a:ext cx="3896428" cy="219174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327" y="2879925"/>
            <a:ext cx="4035706" cy="227008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30" y="3414545"/>
            <a:ext cx="4008677" cy="22548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557" y="4559341"/>
            <a:ext cx="3946965" cy="222016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19" y="5778842"/>
            <a:ext cx="3982334" cy="224006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3602" y="6971033"/>
            <a:ext cx="6501139" cy="89255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cs typeface="Alexandria Semi Bold" panose="020B0604020202020204" charset="-78"/>
              </a:rPr>
              <a:t>Слайды из презентаций, созданных с помощью </a:t>
            </a:r>
          </a:p>
          <a:p>
            <a:r>
              <a:rPr lang="ru-RU" sz="2800" u="sng" dirty="0" err="1">
                <a:cs typeface="Alexandria Semi Bold" panose="020B0604020202020204" charset="-78"/>
                <a:hlinkClick r:id="rId8"/>
              </a:rPr>
              <a:t>Gamma</a:t>
            </a:r>
            <a:endParaRPr lang="ru-RU" sz="2800" dirty="0">
              <a:cs typeface="Alexandria Semi Bold" panose="020B060402020202020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305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348398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204130" y="3999852"/>
            <a:ext cx="42180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«</a:t>
            </a:r>
            <a:r>
              <a:rPr lang="en-US" sz="6000" b="1" dirty="0" err="1" smtClean="0">
                <a:solidFill>
                  <a:schemeClr val="accent1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Шедеврум</a:t>
            </a:r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»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Shape 1"/>
          <p:cNvSpPr/>
          <p:nvPr/>
        </p:nvSpPr>
        <p:spPr>
          <a:xfrm>
            <a:off x="616226" y="5352336"/>
            <a:ext cx="574399" cy="532923"/>
          </a:xfrm>
          <a:prstGeom prst="roundRect">
            <a:avLst>
              <a:gd name="adj" fmla="val 2400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1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1417439" y="5394841"/>
            <a:ext cx="342197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3200" b="1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Генерация иллюстраций</a:t>
            </a:r>
            <a:endParaRPr lang="en-US" sz="3200" b="1" dirty="0"/>
          </a:p>
        </p:txBody>
      </p:sp>
      <p:sp>
        <p:nvSpPr>
          <p:cNvPr id="7" name="Text 3"/>
          <p:cNvSpPr/>
          <p:nvPr/>
        </p:nvSpPr>
        <p:spPr>
          <a:xfrm>
            <a:off x="1417439" y="5885259"/>
            <a:ext cx="578441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ru-RU" sz="3200" u="sng" dirty="0">
                <a:hlinkClick r:id="rId4"/>
              </a:rPr>
              <a:t>«</a:t>
            </a:r>
            <a:r>
              <a:rPr lang="ru-RU" sz="3200" u="sng" dirty="0" err="1">
                <a:hlinkClick r:id="rId4"/>
              </a:rPr>
              <a:t>Шедеврум</a:t>
            </a:r>
            <a:r>
              <a:rPr lang="ru-RU" sz="3200" u="sng" dirty="0" smtClean="0">
                <a:hlinkClick r:id="rId4"/>
              </a:rPr>
              <a:t>»-</a:t>
            </a:r>
            <a:r>
              <a:rPr lang="en-US" sz="32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8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приложение от «Яндекса», работающее на основе нейросети. Оно создает уникальные картинки по заданной теме.</a:t>
            </a:r>
            <a:endParaRPr lang="en-US" sz="2800" dirty="0"/>
          </a:p>
        </p:txBody>
      </p:sp>
      <p:sp>
        <p:nvSpPr>
          <p:cNvPr id="8" name="Shape 4"/>
          <p:cNvSpPr/>
          <p:nvPr/>
        </p:nvSpPr>
        <p:spPr>
          <a:xfrm>
            <a:off x="7313155" y="5352336"/>
            <a:ext cx="512348" cy="532923"/>
          </a:xfrm>
          <a:prstGeom prst="roundRect">
            <a:avLst>
              <a:gd name="adj" fmla="val 2400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dirty="0" smtClean="0">
                <a:solidFill>
                  <a:schemeClr val="tx1"/>
                </a:solidFill>
              </a:rPr>
              <a:t>2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8052316" y="53948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3200" b="1" dirty="0">
                <a:latin typeface="Instrument Sans Semi Bold" pitchFamily="34" charset="0"/>
                <a:ea typeface="Instrument Sans Semi Bold" pitchFamily="34" charset="-122"/>
                <a:cs typeface="Instrument Sans Semi Bold" pitchFamily="34" charset="-120"/>
              </a:rPr>
              <a:t>Помощь в обучении</a:t>
            </a:r>
            <a:endParaRPr lang="en-US" sz="3200" b="1" dirty="0"/>
          </a:p>
        </p:txBody>
      </p:sp>
      <p:sp>
        <p:nvSpPr>
          <p:cNvPr id="10" name="Text 6"/>
          <p:cNvSpPr/>
          <p:nvPr/>
        </p:nvSpPr>
        <p:spPr>
          <a:xfrm>
            <a:off x="8052316" y="5885259"/>
            <a:ext cx="578441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8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 помощью «Шедеврума» </a:t>
            </a:r>
            <a:r>
              <a:rPr lang="en-US" sz="2800" dirty="0" err="1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легко</a:t>
            </a:r>
            <a:r>
              <a:rPr lang="en-US" sz="28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ru-RU" sz="28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сгенерировать</a:t>
            </a:r>
            <a:r>
              <a:rPr lang="en-US" sz="2800" dirty="0" smtClean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 </a:t>
            </a:r>
            <a:r>
              <a:rPr lang="en-US" sz="2800" dirty="0">
                <a:latin typeface="Instrument Sans Medium" pitchFamily="34" charset="0"/>
                <a:ea typeface="Instrument Sans Medium" pitchFamily="34" charset="-122"/>
                <a:cs typeface="Instrument Sans Medium" pitchFamily="34" charset="-120"/>
              </a:rPr>
              <a:t>иллюстрации к урокам, которых нет в учебниках.</a:t>
            </a:r>
            <a:endParaRPr lang="en-US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17" y="167690"/>
            <a:ext cx="3247158" cy="32471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551" y="138264"/>
            <a:ext cx="3345716" cy="33457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52368" y="556114"/>
            <a:ext cx="6298968" cy="156966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cs typeface="Alexandria Semi Bold" panose="020B0604020202020204" charset="-78"/>
              </a:rPr>
              <a:t>Изображения, созданные  для работы </a:t>
            </a:r>
          </a:p>
          <a:p>
            <a:pPr algn="ctr"/>
            <a:r>
              <a:rPr lang="ru-RU" sz="2400" dirty="0" smtClean="0">
                <a:cs typeface="Alexandria Semi Bold" panose="020B0604020202020204" charset="-78"/>
              </a:rPr>
              <a:t>с произведениями </a:t>
            </a:r>
          </a:p>
          <a:p>
            <a:pPr algn="ctr"/>
            <a:r>
              <a:rPr lang="ru-RU" sz="2400" dirty="0" err="1" smtClean="0">
                <a:cs typeface="Alexandria Semi Bold" panose="020B0604020202020204" charset="-78"/>
              </a:rPr>
              <a:t>В.Бианки</a:t>
            </a:r>
            <a:r>
              <a:rPr lang="ru-RU" sz="2400" dirty="0" smtClean="0">
                <a:cs typeface="Alexandria Semi Bold" panose="020B0604020202020204" charset="-78"/>
              </a:rPr>
              <a:t> «Музыкант» и </a:t>
            </a:r>
          </a:p>
          <a:p>
            <a:pPr algn="ctr"/>
            <a:r>
              <a:rPr lang="ru-RU" sz="2400" dirty="0" err="1" smtClean="0">
                <a:cs typeface="Alexandria Semi Bold" panose="020B0604020202020204" charset="-78"/>
              </a:rPr>
              <a:t>К.Бальмонт</a:t>
            </a:r>
            <a:r>
              <a:rPr lang="ru-RU" sz="2400" dirty="0" smtClean="0">
                <a:cs typeface="Alexandria Semi Bold" panose="020B0604020202020204" charset="-78"/>
              </a:rPr>
              <a:t> «Осень» («Поспевает брусника…»)</a:t>
            </a:r>
            <a:endParaRPr lang="ru-RU" sz="2400" dirty="0">
              <a:cs typeface="Alexandria Semi Bold" panose="020B060402020202020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220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567</Words>
  <Application>Microsoft Office PowerPoint</Application>
  <PresentationFormat>Произвольный</PresentationFormat>
  <Paragraphs>112</Paragraphs>
  <Slides>11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Instrument Sans Semi Bold</vt:lpstr>
      <vt:lpstr>Sora Light</vt:lpstr>
      <vt:lpstr>Verdana</vt:lpstr>
      <vt:lpstr>Alexandria Semi Bold</vt:lpstr>
      <vt:lpstr>Calibri</vt:lpstr>
      <vt:lpstr>Instrument Sans Medium</vt:lpstr>
      <vt:lpstr>Calibri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Учитель</cp:lastModifiedBy>
  <cp:revision>39</cp:revision>
  <dcterms:created xsi:type="dcterms:W3CDTF">2024-11-14T20:27:19Z</dcterms:created>
  <dcterms:modified xsi:type="dcterms:W3CDTF">2024-11-15T06:52:16Z</dcterms:modified>
</cp:coreProperties>
</file>