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8" r:id="rId3"/>
    <p:sldId id="280" r:id="rId4"/>
    <p:sldId id="279" r:id="rId5"/>
    <p:sldId id="289" r:id="rId6"/>
    <p:sldId id="288" r:id="rId7"/>
    <p:sldId id="290" r:id="rId8"/>
    <p:sldId id="281" r:id="rId9"/>
    <p:sldId id="294" r:id="rId10"/>
    <p:sldId id="282" r:id="rId11"/>
    <p:sldId id="286" r:id="rId12"/>
    <p:sldId id="283" r:id="rId13"/>
    <p:sldId id="284" r:id="rId14"/>
    <p:sldId id="285" r:id="rId15"/>
    <p:sldId id="295" r:id="rId16"/>
    <p:sldId id="297" r:id="rId17"/>
    <p:sldId id="296" r:id="rId18"/>
    <p:sldId id="29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AACC-D52C-4625-927D-46EC1917539D}" type="datetimeFigureOut">
              <a:rPr lang="ru-RU" smtClean="0"/>
              <a:pPr/>
              <a:t>10.11.2024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E0D-D266-4A4D-891B-02942BD0A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55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AACC-D52C-4625-927D-46EC1917539D}" type="datetimeFigureOut">
              <a:rPr lang="ru-RU" smtClean="0"/>
              <a:pPr/>
              <a:t>10.11.2024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E0D-D266-4A4D-891B-02942BD0A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965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AACC-D52C-4625-927D-46EC1917539D}" type="datetimeFigureOut">
              <a:rPr lang="ru-RU" smtClean="0"/>
              <a:pPr/>
              <a:t>10.11.2024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E0D-D266-4A4D-891B-02942BD0A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06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AACC-D52C-4625-927D-46EC1917539D}" type="datetimeFigureOut">
              <a:rPr lang="ru-RU" smtClean="0"/>
              <a:pPr/>
              <a:t>10.11.2024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E0D-D266-4A4D-891B-02942BD0A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41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AACC-D52C-4625-927D-46EC1917539D}" type="datetimeFigureOut">
              <a:rPr lang="ru-RU" smtClean="0"/>
              <a:pPr/>
              <a:t>10.11.2024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E0D-D266-4A4D-891B-02942BD0A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755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AACC-D52C-4625-927D-46EC1917539D}" type="datetimeFigureOut">
              <a:rPr lang="ru-RU" smtClean="0"/>
              <a:pPr/>
              <a:t>10.11.2024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E0D-D266-4A4D-891B-02942BD0A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018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AACC-D52C-4625-927D-46EC1917539D}" type="datetimeFigureOut">
              <a:rPr lang="ru-RU" smtClean="0"/>
              <a:pPr/>
              <a:t>10.11.2024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E0D-D266-4A4D-891B-02942BD0A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65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AACC-D52C-4625-927D-46EC1917539D}" type="datetimeFigureOut">
              <a:rPr lang="ru-RU" smtClean="0"/>
              <a:pPr/>
              <a:t>10.11.2024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E0D-D266-4A4D-891B-02942BD0A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60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AACC-D52C-4625-927D-46EC1917539D}" type="datetimeFigureOut">
              <a:rPr lang="ru-RU" smtClean="0"/>
              <a:pPr/>
              <a:t>10.11.2024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E0D-D266-4A4D-891B-02942BD0A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7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AACC-D52C-4625-927D-46EC1917539D}" type="datetimeFigureOut">
              <a:rPr lang="ru-RU" smtClean="0"/>
              <a:pPr/>
              <a:t>10.11.2024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E0D-D266-4A4D-891B-02942BD0A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669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AACC-D52C-4625-927D-46EC1917539D}" type="datetimeFigureOut">
              <a:rPr lang="ru-RU" smtClean="0"/>
              <a:pPr/>
              <a:t>10.11.2024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E0D-D266-4A4D-891B-02942BD0A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20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CAACC-D52C-4625-927D-46EC1917539D}" type="datetimeFigureOut">
              <a:rPr lang="ru-RU" smtClean="0"/>
              <a:pPr/>
              <a:t>10.11.2024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15E0D-D266-4A4D-891B-02942BD0A3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1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475656" y="1052736"/>
            <a:ext cx="6984776" cy="21031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Monotype Corsiva"/>
              </a:rPr>
              <a:t>"Что такое хорошо </a:t>
            </a:r>
          </a:p>
          <a:p>
            <a:pPr algn="ctr" rtl="0"/>
            <a:r>
              <a:rPr lang="ru-RU" sz="3600" b="1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Monotype Corsiva"/>
              </a:rPr>
              <a:t>и что такое плохо" </a:t>
            </a:r>
            <a:endParaRPr lang="ru-RU" sz="3600" b="1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Monotype Corsiva"/>
            </a:endParaRPr>
          </a:p>
        </p:txBody>
      </p:sp>
      <p:pic>
        <p:nvPicPr>
          <p:cNvPr id="1028" name="Picture 4" descr="C:\Users\Public\Pictures\Pictures\картинки-отрисовки\Новая папка (19)\post-142790-1277021065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6056" y="4004554"/>
            <a:ext cx="3384376" cy="2260254"/>
          </a:xfrm>
          <a:prstGeom prst="rect">
            <a:avLst/>
          </a:prstGeom>
          <a:noFill/>
        </p:spPr>
      </p:pic>
      <p:pic>
        <p:nvPicPr>
          <p:cNvPr id="7" name="Рисунок 6" descr="C:\Users\Public\Pictures\Pictures\картинки-отрисовки\новые\2493c93ea6d465a3686a3ecc53761162.jpg.jpg"/>
          <p:cNvPicPr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539552" y="3573016"/>
            <a:ext cx="4320480" cy="3082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33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7" y="1600200"/>
            <a:ext cx="6461745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971600" y="708883"/>
            <a:ext cx="8172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     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) Линия «Детям о радости за чужие успехи и зависти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pPr algn="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(Январь)</a:t>
            </a:r>
          </a:p>
        </p:txBody>
      </p:sp>
      <p:pic>
        <p:nvPicPr>
          <p:cNvPr id="9" name="Picture 4" descr="https://ds04.infourok.ru/uploads/ex/1231/000d6c28-982084b3/hello_html_1c6012b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2032"/>
            <a:ext cx="3168352" cy="156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20" y="1412776"/>
            <a:ext cx="4752528" cy="3328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60032" y="3694778"/>
            <a:ext cx="4211960" cy="2939920"/>
          </a:xfrm>
          <a:prstGeom prst="rect">
            <a:avLst/>
          </a:prstGeom>
        </p:spPr>
      </p:pic>
      <p:pic>
        <p:nvPicPr>
          <p:cNvPr id="11" name="Рисунок 10" descr="C:\Users\Public\Pictures\Pictures\картинки-отрисовки\новые\2493c93ea6d465a3686a3ecc53761162.jpg.jpg"/>
          <p:cNvPicPr/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755576" y="4607135"/>
            <a:ext cx="3026296" cy="2088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37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893684"/>
              </p:ext>
            </p:extLst>
          </p:nvPr>
        </p:nvGraphicFramePr>
        <p:xfrm>
          <a:off x="457200" y="16002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http://blanki-ua.com.ua/pars_docs/refs/10/9751/9751_html_m60fdea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5229200"/>
            <a:ext cx="1656184" cy="132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476672"/>
            <a:ext cx="7380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6) Линия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«Детям о трудолюбии» (Февраль)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6367" y="656029"/>
            <a:ext cx="3479142" cy="4972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99670" y="3049402"/>
            <a:ext cx="2850369" cy="4041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4" descr="https://ds04.infourok.ru/uploads/ex/1231/000d6c28-982084b3/hello_html_1c6012b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2816"/>
            <a:ext cx="3168352" cy="156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1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415" y="1600200"/>
            <a:ext cx="3109170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97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75656" y="629395"/>
            <a:ext cx="7560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7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) Линия «Детям о щедрости и жадности» (Март)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1082" y="751206"/>
            <a:ext cx="3219693" cy="4686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8989" y="2981229"/>
            <a:ext cx="3062826" cy="4390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4" descr="C:\Users\Public\Pictures\Pictures\картинки-отрисовки\Новая папка (19)\post-142790-127702106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39551" y="4704478"/>
            <a:ext cx="3024337" cy="2019802"/>
          </a:xfrm>
          <a:prstGeom prst="rect">
            <a:avLst/>
          </a:prstGeom>
          <a:noFill/>
        </p:spPr>
      </p:pic>
      <p:pic>
        <p:nvPicPr>
          <p:cNvPr id="9" name="Picture 4" descr="https://ds04.infourok.ru/uploads/ex/1231/000d6c28-982084b3/hello_html_1c6012b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226" y="1700808"/>
            <a:ext cx="3168352" cy="156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3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137" y="1600200"/>
            <a:ext cx="3093726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7504" y="1124744"/>
            <a:ext cx="8229600" cy="510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571500" indent="-571500"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8" name="Рисунок 7" descr="C:\Users\Public\Pictures\Pictures\картинки-отрисовки\новые\2493c93ea6d465a3686a3ecc53761162.jpg.jpg"/>
          <p:cNvPicPr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755576" y="4721090"/>
            <a:ext cx="3240360" cy="21174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632" y="483643"/>
            <a:ext cx="7884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) Линия «Детям о честности и правдивости» (Апрель)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587" y="735662"/>
            <a:ext cx="3236306" cy="4734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3548" y="2776075"/>
            <a:ext cx="3143753" cy="4527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4" descr="https://ds04.infourok.ru/uploads/ex/1231/000d6c28-982084b3/hello_html_1c6012b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2816"/>
            <a:ext cx="3168352" cy="156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85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90" y="1600200"/>
            <a:ext cx="3109619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646238"/>
            <a:ext cx="8229600" cy="5823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weclipart.com/gimg/6653581E4A284C54/Parents-Da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20964"/>
            <a:ext cx="2376264" cy="173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38964" y="764704"/>
            <a:ext cx="6013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9) Линия «Детям о скромности» (Май)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5574" y="828722"/>
            <a:ext cx="3196996" cy="4653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44748" y="2817220"/>
            <a:ext cx="3184773" cy="4530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4" descr="https://ds04.infourok.ru/uploads/ex/1231/000d6c28-982084b3/hello_html_1c6012b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2816"/>
            <a:ext cx="3168352" cy="156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7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259632" y="692697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10) Линия «Детям о чутком отношении к людям» (Июнь)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720" y="849553"/>
            <a:ext cx="3382673" cy="4797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34710" y="2947793"/>
            <a:ext cx="3104755" cy="4498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C:\Users\Public\Pictures\Pictures\картинки-отрисовки\новые\2493c93ea6d465a3686a3ecc53761162.jpg.jpg"/>
          <p:cNvPicPr/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609600" y="4869160"/>
            <a:ext cx="3026296" cy="2088231"/>
          </a:xfrm>
          <a:prstGeom prst="rect">
            <a:avLst/>
          </a:prstGeom>
          <a:noFill/>
        </p:spPr>
      </p:pic>
      <p:pic>
        <p:nvPicPr>
          <p:cNvPr id="9" name="Picture 4" descr="https://ds04.infourok.ru/uploads/ex/1231/000d6c28-982084b3/hello_html_1c6012b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2"/>
            <a:ext cx="3168352" cy="156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48" y="1600200"/>
            <a:ext cx="3170904" cy="4525963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619672" y="730874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11) Линия «Дружба крепкая» (Июль)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7638" y="766659"/>
            <a:ext cx="3360901" cy="4797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69675" y="3140547"/>
            <a:ext cx="2801804" cy="4077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http://weclipart.com/gimg/6653581E4A284C54/Parents-Da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39386"/>
            <a:ext cx="2520280" cy="169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36" y="1268760"/>
            <a:ext cx="4425082" cy="267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01" y="1600200"/>
            <a:ext cx="3068597" cy="4525963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http://weclipart.com/gimg/6653581E4A284C54/Parents-Da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28" y="1729570"/>
            <a:ext cx="2520280" cy="169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91680" y="692696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12) Линия «Дорогою добра»  (Август)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8783" y="799529"/>
            <a:ext cx="3188954" cy="4703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4491" y="2956549"/>
            <a:ext cx="2988154" cy="436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Users\Public\Pictures\Pictures\картинки-отрисовки\новые\2493c93ea6d465a3686a3ecc53761162.jpg.jpg"/>
          <p:cNvPicPr/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609600" y="4653136"/>
            <a:ext cx="3458344" cy="2304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65" y="1600200"/>
            <a:ext cx="3045070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07504" y="1567916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567828"/>
            <a:ext cx="2162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проекта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1124744"/>
            <a:ext cx="5055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Книга 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«Что такое хорошо и что такое плохо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» 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1567916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</a:rPr>
              <a:t>созданная руками детей и педагогов, в которой каждый лист отражает суть работы над содержательной линией </a:t>
            </a: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Проекта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3767" y="1193825"/>
            <a:ext cx="4196468" cy="6237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3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755576" y="1556792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Название </a:t>
            </a:r>
            <a:r>
              <a:rPr lang="ru-RU" b="1" i="1" dirty="0"/>
              <a:t>проекта: 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«Что такое хорошо и что такое плохо» </a:t>
            </a:r>
            <a:endParaRPr lang="ru-RU" sz="24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2400" b="1" i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i="1" dirty="0" smtClean="0"/>
              <a:t>       Срок </a:t>
            </a:r>
            <a:r>
              <a:rPr lang="ru-RU" b="1" i="1" dirty="0"/>
              <a:t>реализации: </a:t>
            </a:r>
            <a:r>
              <a:rPr lang="ru-RU" i="1" dirty="0"/>
              <a:t>долгосрочный (01.09.2023 -31.08.2024 г</a:t>
            </a:r>
            <a:r>
              <a:rPr lang="ru-RU" i="1" dirty="0" smtClean="0"/>
              <a:t>)</a:t>
            </a:r>
          </a:p>
          <a:p>
            <a:r>
              <a:rPr lang="ru-RU" i="1" dirty="0" smtClean="0"/>
              <a:t>       </a:t>
            </a:r>
            <a:r>
              <a:rPr lang="ru-RU" b="1" i="1" dirty="0" smtClean="0"/>
              <a:t>Участники </a:t>
            </a:r>
            <a:r>
              <a:rPr lang="ru-RU" b="1" i="1" dirty="0"/>
              <a:t>проекта:  </a:t>
            </a:r>
            <a:r>
              <a:rPr lang="ru-RU" i="1" dirty="0"/>
              <a:t>воспитанники МДОУ «Солнышко», педагогические работники МДОУ «Солнышко</a:t>
            </a:r>
            <a:r>
              <a:rPr lang="ru-RU" i="1" dirty="0" smtClean="0"/>
              <a:t>»</a:t>
            </a:r>
            <a:endParaRPr lang="ru-RU" i="1" dirty="0"/>
          </a:p>
          <a:p>
            <a:r>
              <a:rPr lang="ru-RU" b="1" i="1" dirty="0" smtClean="0"/>
              <a:t>       Тип </a:t>
            </a:r>
            <a:r>
              <a:rPr lang="ru-RU" b="1" i="1" dirty="0"/>
              <a:t>проекта: </a:t>
            </a:r>
            <a:r>
              <a:rPr lang="ru-RU" i="1" dirty="0" smtClean="0"/>
              <a:t>социальный</a:t>
            </a:r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3080286"/>
            <a:ext cx="5937250" cy="358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7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51520" y="1594318"/>
            <a:ext cx="82089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 В нравственном воспитании современных детей появились негативные тенденции: книги ушли на второй план, их место занял экран телевизора и телефон. Герои мультфильмов, которые смотрят современные дети, несут в массы негатив – драки, споры, желание быть победителем несмотря ни на что. Материальные ценности во многих семьях стоят выше духовных, поэтому у детей искажаются представления о таких нравственных понятиях как доброта, милосердие, помощь, дружба, справедливость и т. д. Не всегда современные родители понимают, что без этих качеств накопленные ребенком знания могут оказаться бесполезными.</a:t>
            </a:r>
          </a:p>
          <a:p>
            <a:r>
              <a:rPr lang="ru-RU" i="1" dirty="0"/>
              <a:t>          Дошкольное детство - важный период  в нравственном становлении личности  человека. Одним из принципов Федерального государственного образовательного стандарта дошкольного образования является приобщение детей к социокультурным нормам, традициям семьи, общества и государства. Мы педагоги должны научить маленького ребёнка жить, развиваться, совершенствоваться. А для этого важно понять, как люди общаются друг с другом, что они ценят, что не одобряют, за что хвалят, а за что ругают. Без этих понятий человек не может жить среди других людей.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661472"/>
            <a:ext cx="61880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4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24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267744" y="620688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</a:rPr>
              <a:t>Цель проекта: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556792"/>
            <a:ext cx="734481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i="1" dirty="0" smtClean="0"/>
              <a:t>формирование  </a:t>
            </a:r>
            <a:r>
              <a:rPr lang="ru-RU" i="1" dirty="0"/>
              <a:t>у ребенка в детском саду и дома социально – нравственных качеств, приобщения детей к социальным нормам, традициям семьи, общества и государства</a:t>
            </a:r>
            <a:r>
              <a:rPr lang="ru-RU" i="1" dirty="0" smtClean="0"/>
              <a:t>.</a:t>
            </a:r>
          </a:p>
          <a:p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 Задачи:</a:t>
            </a:r>
          </a:p>
          <a:p>
            <a:r>
              <a:rPr lang="ru-RU" i="1" dirty="0"/>
              <a:t>         -формировать представления детей о хороших и плохих поступках и их последствиях;</a:t>
            </a:r>
          </a:p>
          <a:p>
            <a:r>
              <a:rPr lang="ru-RU" i="1" dirty="0"/>
              <a:t>       - содействовать формированию умения оценивать свои поступки и поступки других   детей;</a:t>
            </a:r>
          </a:p>
          <a:p>
            <a:r>
              <a:rPr lang="ru-RU" i="1" dirty="0"/>
              <a:t>         - способствовать созданию условий для воспитания у детей чувства товарищества,               доброты, сочувствия и отзывчивости, уважения к старшим, ответственности, желания совершать положительные поступки;</a:t>
            </a:r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01926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65" y="95419"/>
            <a:ext cx="917809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548680"/>
            <a:ext cx="7651576" cy="1021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Содержание проекта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1570038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C:\Users\Public\Pictures\Pictures\картинки-отрисовки\Новая папка (19)\post-142790-1277021065.png"/>
          <p:cNvPicPr>
            <a:picLocks noChangeAspect="1" noChangeArrowheads="1"/>
          </p:cNvPicPr>
          <p:nvPr/>
        </p:nvPicPr>
        <p:blipFill rotWithShape="1">
          <a:blip r:embed="rId3" cstate="screen"/>
          <a:srcRect l="63830" t="3208"/>
          <a:stretch/>
        </p:blipFill>
        <p:spPr bwMode="auto">
          <a:xfrm flipH="1">
            <a:off x="1331640" y="3524418"/>
            <a:ext cx="1607096" cy="308856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47664" y="2047091"/>
            <a:ext cx="72915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Содержание проекта представлено двенадцатью основными содержательными линиями, определяющими тематику мероприятий, рекомендованных для работы с детьми дошкольного возраста. Работа строится в соответствии с возрастной категорией детей.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3890666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Содержание деятельности педагога включает: беседы на моральные темы, чтение художественных произведений с последующим их анализом, обсуждение и проигрывание проблемных ситуаций, просмотр и обсуждение фрагментов мультфильмов, художественного творчества, прослушивание (разучивание) песен о дружбе, продуктивные виды деятельности (рисование)</a:t>
            </a:r>
          </a:p>
        </p:txBody>
      </p:sp>
    </p:spTree>
    <p:extLst>
      <p:ext uri="{BB962C8B-B14F-4D97-AF65-F5344CB8AC3E}">
        <p14:creationId xmlns:p14="http://schemas.microsoft.com/office/powerpoint/2010/main" val="40007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22" y="1600200"/>
            <a:ext cx="6092355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794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95536" y="170080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548680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1) Линия «Человек среди людей» (Сентябрь)</a:t>
            </a:r>
          </a:p>
        </p:txBody>
      </p:sp>
      <p:pic>
        <p:nvPicPr>
          <p:cNvPr id="10" name="Рисунок 9" descr="C:\Users\Public\Pictures\Pictures\картинки-отрисовки\новые\2493c93ea6d465a3686a3ecc53761162.jpg.jpg"/>
          <p:cNvPicPr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609600" y="4869160"/>
            <a:ext cx="3026296" cy="2088231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75" y="1268760"/>
            <a:ext cx="5037881" cy="3742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4048" y="3523520"/>
            <a:ext cx="4139952" cy="2975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descr="http://weclipart.com/gimg/6653581E4A284C54/Parents-Da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70038"/>
            <a:ext cx="2520280" cy="169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1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53" y="1600200"/>
            <a:ext cx="6200693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609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2464" y="1484784"/>
            <a:ext cx="8423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476672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/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) Линия «Человек в культуре» (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Октябрь)</a:t>
            </a:r>
          </a:p>
        </p:txBody>
      </p:sp>
      <p:pic>
        <p:nvPicPr>
          <p:cNvPr id="9" name="Picture 4" descr="https://ds04.infourok.ru/uploads/ex/1231/000d6c28-982084b3/hello_html_1c6012b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047" y="1921372"/>
            <a:ext cx="3024335" cy="14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6754" y="1412776"/>
            <a:ext cx="4867958" cy="3553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4048" y="3573017"/>
            <a:ext cx="4052481" cy="2902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C:\Users\Public\Pictures\Pictures\картинки-отрисовки\новые\2493c93ea6d465a3686a3ecc53761162.jpg.jpg"/>
          <p:cNvPicPr/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609600" y="4869160"/>
            <a:ext cx="3026296" cy="2088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232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66" y="1600200"/>
            <a:ext cx="6271668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476673"/>
            <a:ext cx="74888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) Линия «Забота о взрослых людях и братьях наших меньших»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                       (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Ноябрь)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559" y="1752599"/>
            <a:ext cx="4617989" cy="3332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94699" y="3645024"/>
            <a:ext cx="4269788" cy="3052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C:\Users\Public\Pictures\Pictures\картинки-отрисовки\новые\2493c93ea6d465a3686a3ecc53761162.jpg.jpg"/>
          <p:cNvPicPr/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609600" y="4869160"/>
            <a:ext cx="3026296" cy="2088231"/>
          </a:xfrm>
          <a:prstGeom prst="rect">
            <a:avLst/>
          </a:prstGeom>
          <a:noFill/>
        </p:spPr>
      </p:pic>
      <p:pic>
        <p:nvPicPr>
          <p:cNvPr id="11" name="Picture 4" descr="https://ds04.infourok.ru/uploads/ex/1231/000d6c28-982084b3/hello_html_1c6012b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047" y="1921372"/>
            <a:ext cx="3024335" cy="14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8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85918" y="785794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4) Линия «О добре и зле» (Декабрь)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1340768"/>
            <a:ext cx="4713725" cy="3212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23928" y="3284268"/>
            <a:ext cx="5114392" cy="3394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C:\Users\Public\Pictures\Pictures\картинки-отрисовки\новые\2493c93ea6d465a3686a3ecc53761162.jpg.jpg"/>
          <p:cNvPicPr/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323528" y="4607135"/>
            <a:ext cx="3026296" cy="2088231"/>
          </a:xfrm>
          <a:prstGeom prst="rect">
            <a:avLst/>
          </a:prstGeom>
          <a:noFill/>
        </p:spPr>
      </p:pic>
      <p:pic>
        <p:nvPicPr>
          <p:cNvPr id="7" name="Picture 4" descr="https://ds04.infourok.ru/uploads/ex/1231/000d6c28-982084b3/hello_html_1c6012b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3168352" cy="156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507</Words>
  <Application>Microsoft Office PowerPoint</Application>
  <PresentationFormat>Экран (4:3)</PresentationFormat>
  <Paragraphs>49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теме «Что такое хорошо и что такое плохо»                                  эпиграф «Относись к людям так, как хочешь чтобы люди относились к тебе»</dc:title>
  <dc:creator>1</dc:creator>
  <cp:lastModifiedBy>evgeniakolceva842@gmail.com</cp:lastModifiedBy>
  <cp:revision>91</cp:revision>
  <dcterms:created xsi:type="dcterms:W3CDTF">2018-01-31T07:40:01Z</dcterms:created>
  <dcterms:modified xsi:type="dcterms:W3CDTF">2024-11-10T20:15:29Z</dcterms:modified>
</cp:coreProperties>
</file>