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59" r:id="rId10"/>
    <p:sldId id="260" r:id="rId11"/>
    <p:sldId id="266" r:id="rId12"/>
    <p:sldId id="288" r:id="rId13"/>
    <p:sldId id="290" r:id="rId14"/>
    <p:sldId id="289" r:id="rId15"/>
    <p:sldId id="267" r:id="rId16"/>
    <p:sldId id="268" r:id="rId17"/>
    <p:sldId id="269" r:id="rId18"/>
    <p:sldId id="270" r:id="rId19"/>
    <p:sldId id="271" r:id="rId20"/>
    <p:sldId id="272" r:id="rId21"/>
    <p:sldId id="285" r:id="rId22"/>
    <p:sldId id="284" r:id="rId23"/>
    <p:sldId id="283" r:id="rId24"/>
    <p:sldId id="282" r:id="rId25"/>
    <p:sldId id="281" r:id="rId26"/>
    <p:sldId id="280" r:id="rId27"/>
    <p:sldId id="279" r:id="rId28"/>
    <p:sldId id="278" r:id="rId29"/>
    <p:sldId id="277" r:id="rId30"/>
    <p:sldId id="276" r:id="rId31"/>
    <p:sldId id="286" r:id="rId32"/>
    <p:sldId id="273" r:id="rId33"/>
    <p:sldId id="275" r:id="rId34"/>
    <p:sldId id="274" r:id="rId35"/>
    <p:sldId id="287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BC5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Обращаете ли вы внимание на правописание слов-названий конфет?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Нет - 42% (16)</c:v>
                </c:pt>
                <c:pt idx="1">
                  <c:v>Иногда - 26% (10)</c:v>
                </c:pt>
                <c:pt idx="2">
                  <c:v>Да - 32% (12)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26</c:v>
                </c:pt>
                <c:pt idx="2">
                  <c:v>32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Допустили 1 ошибку - 39% (13)</c:v>
                </c:pt>
                <c:pt idx="1">
                  <c:v>Не допустили ошибок - 18% (7)</c:v>
                </c:pt>
                <c:pt idx="2">
                  <c:v>Допустили 3 и более ошибок - 47% (18)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18</c:v>
                </c:pt>
                <c:pt idx="2">
                  <c:v>47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BC5F3">
                <a:alpha val="59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B0028A-ACAF-485E-93F6-5BD818F878B2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B04D5A-1B56-48A5-A756-CF5567F6AD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71600"/>
            <a:ext cx="8170766" cy="2557466"/>
          </a:xfrm>
        </p:spPr>
        <p:txBody>
          <a:bodyPr/>
          <a:lstStyle/>
          <a:p>
            <a:pPr algn="l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       «СЛАДКИЙ </a:t>
            </a:r>
            <a:b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                    РУССКИЙ»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572560" cy="17859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b="1" dirty="0" smtClean="0"/>
              <a:t>Выполнила:</a:t>
            </a:r>
          </a:p>
          <a:p>
            <a:pPr algn="l"/>
            <a:r>
              <a:rPr lang="ru-RU" sz="2000" b="1" dirty="0" smtClean="0"/>
              <a:t>Романова Надежда</a:t>
            </a:r>
            <a:r>
              <a:rPr lang="ru-RU" sz="2000" dirty="0" smtClean="0"/>
              <a:t>,</a:t>
            </a:r>
          </a:p>
          <a:p>
            <a:pPr algn="l"/>
            <a:r>
              <a:rPr lang="ru-RU" sz="2000" dirty="0" smtClean="0"/>
              <a:t>ученица 9 «А» класса.</a:t>
            </a:r>
          </a:p>
          <a:p>
            <a:pPr algn="l"/>
            <a:r>
              <a:rPr lang="ru-RU" sz="2000" b="1" dirty="0" smtClean="0"/>
              <a:t>Руководитель:</a:t>
            </a:r>
          </a:p>
          <a:p>
            <a:pPr algn="l"/>
            <a:r>
              <a:rPr lang="ru-RU" sz="2000" b="1" dirty="0" smtClean="0"/>
              <a:t>Титова Елена Юрьевна</a:t>
            </a:r>
            <a:r>
              <a:rPr lang="ru-RU" sz="2000" dirty="0" smtClean="0"/>
              <a:t>,</a:t>
            </a:r>
          </a:p>
          <a:p>
            <a:pPr algn="l"/>
            <a:r>
              <a:rPr lang="ru-RU" sz="2000" dirty="0" smtClean="0"/>
              <a:t>учитель русского языка и литературы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МОУ «</a:t>
            </a:r>
            <a:r>
              <a:rPr lang="ru-RU" sz="2400" b="1" dirty="0" err="1" smtClean="0"/>
              <a:t>Жарковская</a:t>
            </a:r>
            <a:r>
              <a:rPr lang="ru-RU" sz="2400" b="1" dirty="0" smtClean="0"/>
              <a:t> СОШ №1»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571501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Жарковский</a:t>
            </a:r>
          </a:p>
          <a:p>
            <a:pPr algn="ctr"/>
            <a:r>
              <a:rPr lang="ru-RU" sz="2400" b="1" dirty="0" smtClean="0"/>
              <a:t>2019</a:t>
            </a:r>
            <a:endParaRPr lang="ru-RU" sz="2400" b="1" dirty="0"/>
          </a:p>
        </p:txBody>
      </p:sp>
      <p:pic>
        <p:nvPicPr>
          <p:cNvPr id="1026" name="Picture 2" descr="C:\Users\1\Desktop\конфеты\S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804" y="0"/>
            <a:ext cx="3521195" cy="26431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1\Desktop\конфеты\d8325280dee79e2a7e482062cf5197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752" y="4572008"/>
            <a:ext cx="3512248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4357686" cy="414340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Чупа-чупс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– конфета-космонавт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8" name="Picture 4" descr="https://avatars.mds.yandex.net/get-pdb/1535458/2975487a-2a95-4333-a4d9-b22412aaa9f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286248" cy="458715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411481" y="6324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1\Desktop\4378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1\Desktop\praline-dolce-vita-header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34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928670"/>
            <a:ext cx="58578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sz="3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Орфограмма</a:t>
            </a:r>
            <a:r>
              <a:rPr lang="ru-RU" sz="3200" dirty="0"/>
              <a:t> — (от греч. </a:t>
            </a:r>
            <a:r>
              <a:rPr lang="ru-RU" sz="3200" dirty="0" err="1"/>
              <a:t>orthos</a:t>
            </a:r>
            <a:r>
              <a:rPr lang="ru-RU" sz="3200" dirty="0"/>
              <a:t> - правильный и </a:t>
            </a:r>
            <a:r>
              <a:rPr lang="ru-RU" sz="3200" dirty="0" err="1"/>
              <a:t>gramma</a:t>
            </a:r>
            <a:r>
              <a:rPr lang="ru-RU" sz="3200" dirty="0"/>
              <a:t> - письмо) - написание</a:t>
            </a:r>
            <a:r>
              <a:rPr lang="ru-RU" sz="3200" dirty="0" smtClean="0"/>
              <a:t>, соответствующее </a:t>
            </a:r>
            <a:r>
              <a:rPr lang="ru-RU" sz="3200" dirty="0"/>
              <a:t>правилам орфографии, требующее применения этих правил.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2800" b="1" i="1" dirty="0" smtClean="0"/>
              <a:t>Большой </a:t>
            </a:r>
            <a:r>
              <a:rPr lang="ru-RU" sz="2800" b="1" i="1" dirty="0"/>
              <a:t>энциклопедический </a:t>
            </a:r>
            <a:endParaRPr lang="ru-RU" sz="2800" b="1" i="1" dirty="0" smtClean="0"/>
          </a:p>
          <a:p>
            <a:r>
              <a:rPr lang="ru-RU" sz="2800" b="1" i="1" dirty="0"/>
              <a:t>с</a:t>
            </a:r>
            <a:r>
              <a:rPr lang="ru-RU" sz="2800" b="1" i="1" dirty="0" smtClean="0"/>
              <a:t>ловарь)</a:t>
            </a:r>
            <a:endParaRPr lang="ru-RU" sz="2800" b="1" i="1" dirty="0"/>
          </a:p>
        </p:txBody>
      </p:sp>
      <p:pic>
        <p:nvPicPr>
          <p:cNvPr id="15363" name="Picture 3" descr="C:\Users\1\Desktop\bolshoj-tolkovyj-slovar-russkogo-yazyka-9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86116" cy="507207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457200" y="1785926"/>
            <a:ext cx="45719" cy="14955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50085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Правописание  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ЧК, ЧН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ASUS\Desktop\фантики\IMG_20170106_17405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2500298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C:\Users\ASUS\Desktop\фантики\IMG_20170106_17385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2571736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371475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i="1" dirty="0" smtClean="0">
                <a:solidFill>
                  <a:srgbClr val="0000CC"/>
                </a:solidFill>
              </a:rPr>
              <a:t>Обла</a:t>
            </a:r>
            <a:r>
              <a:rPr lang="ru-RU" sz="3200" b="1" i="1" dirty="0" smtClean="0">
                <a:solidFill>
                  <a:srgbClr val="FF0000"/>
                </a:solidFill>
              </a:rPr>
              <a:t>чк</a:t>
            </a:r>
            <a:r>
              <a:rPr lang="ru-RU" sz="3200" b="1" i="1" dirty="0" smtClean="0">
                <a:solidFill>
                  <a:srgbClr val="0000CC"/>
                </a:solidFill>
              </a:rPr>
              <a:t>о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643182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Бело</a:t>
            </a:r>
            <a:r>
              <a:rPr lang="ru-RU" sz="3600" b="1" i="1" dirty="0" smtClean="0">
                <a:solidFill>
                  <a:srgbClr val="FF0000"/>
                </a:solidFill>
              </a:rPr>
              <a:t>чк</a:t>
            </a:r>
            <a:r>
              <a:rPr lang="ru-RU" sz="3600" b="1" i="1" dirty="0" smtClean="0">
                <a:solidFill>
                  <a:srgbClr val="0000CC"/>
                </a:solidFill>
              </a:rPr>
              <a:t>а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1" name="Содержимое 5" descr="C:\Users\ASUS\Desktop\file1374580156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56" y="3857628"/>
            <a:ext cx="2714644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SUS\Desktop\фантики\IMG_20170106_174404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214554"/>
            <a:ext cx="2857520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143240" y="4929198"/>
            <a:ext cx="248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Моло</a:t>
            </a:r>
            <a:r>
              <a:rPr lang="ru-RU" sz="3600" b="1" i="1" dirty="0" smtClean="0">
                <a:solidFill>
                  <a:srgbClr val="FF0000"/>
                </a:solidFill>
              </a:rPr>
              <a:t>чн</a:t>
            </a:r>
            <a:r>
              <a:rPr lang="ru-RU" sz="3600" b="1" i="1" dirty="0" smtClean="0">
                <a:solidFill>
                  <a:srgbClr val="0000CC"/>
                </a:solidFill>
              </a:rPr>
              <a:t>ая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5572141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</a:t>
            </a:r>
            <a:r>
              <a:rPr lang="ru-RU" sz="3600" b="1" i="1" dirty="0" smtClean="0">
                <a:solidFill>
                  <a:srgbClr val="0000CC"/>
                </a:solidFill>
              </a:rPr>
              <a:t>Ласто</a:t>
            </a:r>
            <a:r>
              <a:rPr lang="ru-RU" sz="3600" b="1" i="1" dirty="0" smtClean="0">
                <a:solidFill>
                  <a:srgbClr val="FF0000"/>
                </a:solidFill>
              </a:rPr>
              <a:t>чк</a:t>
            </a:r>
            <a:r>
              <a:rPr lang="ru-RU" sz="3600" b="1" i="1" dirty="0" smtClean="0">
                <a:solidFill>
                  <a:srgbClr val="0000CC"/>
                </a:solidFill>
              </a:rPr>
              <a:t>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pic>
        <p:nvPicPr>
          <p:cNvPr id="15" name="Picture 2" descr="C:\Users\1\Desktop\конфеты\pic1901111603214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37725"/>
            <a:ext cx="2499252" cy="19202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Цель исследования: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изучение   орфограмм русского языка на фантиках от конфет </a:t>
            </a:r>
            <a:endParaRPr lang="ru-RU" sz="2800" dirty="0">
              <a:latin typeface="+mn-lt"/>
            </a:endParaRPr>
          </a:p>
        </p:txBody>
      </p:sp>
      <p:pic>
        <p:nvPicPr>
          <p:cNvPr id="2050" name="Picture 2" descr="C:\Users\1\Desktop\конфеты\9ab651e8e1df12e315d81ef6c120b4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584614"/>
            <a:ext cx="2214546" cy="227338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19" y="0"/>
            <a:ext cx="8358247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 исследования: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* изучить научную литературу по теме исследования;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* изучить названия конфет, классифицировать их с целью дальнейшего  применения на уроках русского языка;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* выявить наиболее продуктивные способы создания названий.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   </a:t>
            </a: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Правописание  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ЧУ, ЧА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9" name="Содержимое 8" descr="C:\Users\ASUS\Desktop\фантики\IMG_20170106_1744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4572000" cy="400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SUS\Desktop\фантики\IMG_20170106_17423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4572000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71472" y="5500702"/>
            <a:ext cx="256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О</a:t>
            </a:r>
            <a:r>
              <a:rPr lang="ru-RU" sz="3600" b="1" i="1" dirty="0" smtClean="0">
                <a:solidFill>
                  <a:srgbClr val="FF0000"/>
                </a:solidFill>
              </a:rPr>
              <a:t>чу</a:t>
            </a:r>
            <a:r>
              <a:rPr lang="ru-RU" sz="3600" b="1" i="1" dirty="0" smtClean="0">
                <a:solidFill>
                  <a:srgbClr val="0000CC"/>
                </a:solidFill>
              </a:rPr>
              <a:t>мелый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54292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Ча</a:t>
            </a:r>
            <a:r>
              <a:rPr lang="ru-RU" sz="3600" b="1" i="1" dirty="0" smtClean="0">
                <a:solidFill>
                  <a:srgbClr val="0000CC"/>
                </a:solidFill>
              </a:rPr>
              <a:t>ровница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Правописание</a:t>
            </a:r>
            <a:r>
              <a:rPr lang="ru-RU" sz="4800" b="1" dirty="0" smtClean="0">
                <a:solidFill>
                  <a:srgbClr val="0000CC"/>
                </a:solidFill>
              </a:rPr>
              <a:t>  </a:t>
            </a:r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ШИ, ЩА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5" name="Рисунок 4" descr="C:\Users\ASUS\Desktop\IMG_20170110_15202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14488"/>
            <a:ext cx="4286248" cy="396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Desktop\IMG_20170110_15211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4500562" cy="42148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411481" y="1935480"/>
            <a:ext cx="45719" cy="647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      Ро</a:t>
            </a:r>
            <a:r>
              <a:rPr lang="ru-RU" sz="3600" b="1" i="1" dirty="0" smtClean="0">
                <a:solidFill>
                  <a:srgbClr val="FF0000"/>
                </a:solidFill>
              </a:rPr>
              <a:t>ща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150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     Пу</a:t>
            </a:r>
            <a:r>
              <a:rPr lang="ru-RU" sz="3600" b="1" i="1" dirty="0" smtClean="0">
                <a:solidFill>
                  <a:srgbClr val="FF0000"/>
                </a:solidFill>
              </a:rPr>
              <a:t>ши</a:t>
            </a:r>
            <a:r>
              <a:rPr lang="ru-RU" sz="3600" b="1" i="1" dirty="0" smtClean="0">
                <a:solidFill>
                  <a:srgbClr val="0000CC"/>
                </a:solidFill>
              </a:rPr>
              <a:t>стая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Безударные проверяемые гласные в корне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45719" cy="647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ASUS\Desktop\фантики\IMG_20170106_17433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214310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US\Desktop\фантики\IMG_20170106_17424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214422"/>
            <a:ext cx="2357422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SUS\Desktop\фантики\IMG_20170108_18381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2227198" cy="247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SUS\Desktop\IMG_20170110_152212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2252656" cy="2500330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0" y="3643314"/>
            <a:ext cx="2445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</a:rPr>
              <a:t>Укр</a:t>
            </a:r>
            <a:r>
              <a:rPr lang="ru-RU" sz="3200" b="1" i="1" dirty="0" smtClean="0">
                <a:solidFill>
                  <a:srgbClr val="FF0000"/>
                </a:solidFill>
              </a:rPr>
              <a:t>а</a:t>
            </a:r>
            <a:r>
              <a:rPr lang="ru-RU" sz="3200" b="1" i="1" dirty="0" smtClean="0">
                <a:solidFill>
                  <a:srgbClr val="0000CC"/>
                </a:solidFill>
              </a:rPr>
              <a:t>шение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3643314"/>
            <a:ext cx="220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00CC"/>
                </a:solidFill>
              </a:rPr>
              <a:t>З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е</a:t>
            </a:r>
            <a:r>
              <a:rPr lang="ru-RU" sz="3200" b="1" i="1" dirty="0" err="1" smtClean="0">
                <a:solidFill>
                  <a:srgbClr val="0000CC"/>
                </a:solidFill>
              </a:rPr>
              <a:t>рнушка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592933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З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rgbClr val="0000CC"/>
                </a:solidFill>
              </a:rPr>
              <a:t>л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rgbClr val="0000CC"/>
                </a:solidFill>
              </a:rPr>
              <a:t>той  к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rgbClr val="0000CC"/>
                </a:solidFill>
              </a:rPr>
              <a:t>нёк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292893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Л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>
                <a:solidFill>
                  <a:srgbClr val="0000CC"/>
                </a:solidFill>
              </a:rPr>
              <a:t>док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2643206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Непроверяемые 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       гласные 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5" name="Рисунок 4" descr="C:\Users\ASUS\Desktop\фантики\IMG_20170106_17390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321467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US\Desktop\фантики\IMG_20170106_17441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286124"/>
            <a:ext cx="300039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C:\Users\ASUS\Desktop\IMG_20170110_152432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214554"/>
            <a:ext cx="2928926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SUS\Desktop\IMG_20170110_152417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22" cy="259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2571744"/>
            <a:ext cx="26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Ч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>
                <a:solidFill>
                  <a:srgbClr val="0000CC"/>
                </a:solidFill>
              </a:rPr>
              <a:t>рёмуха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00768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К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rgbClr val="0000CC"/>
                </a:solidFill>
              </a:rPr>
              <a:t>мпания </a:t>
            </a:r>
            <a:r>
              <a:rPr lang="ru-RU" sz="3600" b="1" i="1" dirty="0" smtClean="0"/>
              <a:t>      </a:t>
            </a:r>
            <a:r>
              <a:rPr lang="ru-RU" sz="3600" b="1" i="1" dirty="0" smtClean="0">
                <a:solidFill>
                  <a:srgbClr val="0000CC"/>
                </a:solidFill>
              </a:rPr>
              <a:t>К</a:t>
            </a:r>
            <a:r>
              <a:rPr lang="ru-RU" sz="3600" b="1" i="1" dirty="0" smtClean="0">
                <a:solidFill>
                  <a:srgbClr val="FF0000"/>
                </a:solidFill>
              </a:rPr>
              <a:t>а</a:t>
            </a:r>
            <a:r>
              <a:rPr lang="ru-RU" sz="3600" b="1" i="1" dirty="0" smtClean="0">
                <a:solidFill>
                  <a:srgbClr val="0000CC"/>
                </a:solidFill>
              </a:rPr>
              <a:t>р</a:t>
            </a:r>
            <a:r>
              <a:rPr lang="ru-RU" sz="3600" b="1" i="1" dirty="0" smtClean="0">
                <a:solidFill>
                  <a:srgbClr val="FF0000"/>
                </a:solidFill>
              </a:rPr>
              <a:t>а</a:t>
            </a:r>
            <a:r>
              <a:rPr lang="ru-RU" sz="3600" b="1" i="1" dirty="0" smtClean="0">
                <a:solidFill>
                  <a:srgbClr val="0000CC"/>
                </a:solidFill>
              </a:rPr>
              <a:t>мель  л</a:t>
            </a:r>
            <a:r>
              <a:rPr lang="ru-RU" sz="3600" b="1" i="1" dirty="0" smtClean="0">
                <a:solidFill>
                  <a:srgbClr val="FF0000"/>
                </a:solidFill>
              </a:rPr>
              <a:t>и</a:t>
            </a:r>
            <a:r>
              <a:rPr lang="ru-RU" sz="3600" b="1" i="1" dirty="0" smtClean="0">
                <a:solidFill>
                  <a:srgbClr val="0000CC"/>
                </a:solidFill>
              </a:rPr>
              <a:t>монная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5143512"/>
            <a:ext cx="260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М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>
                <a:solidFill>
                  <a:srgbClr val="0000CC"/>
                </a:solidFill>
              </a:rPr>
              <a:t>телица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    Проверяемые   согласные 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Содержимое 5" descr="C:\Users\ASUS\Desktop\фантики\IMG_20170106_1741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4429124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US\Desktop\фантики\IMG_20170106_17403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071678"/>
            <a:ext cx="4714876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0000CC"/>
              </a:solidFill>
            </a:endParaRPr>
          </a:p>
          <a:p>
            <a:r>
              <a:rPr lang="ru-RU" sz="3600" b="1" i="1" dirty="0" smtClean="0">
                <a:solidFill>
                  <a:srgbClr val="0000CC"/>
                </a:solidFill>
              </a:rPr>
              <a:t>            Виногра</a:t>
            </a:r>
            <a:r>
              <a:rPr lang="ru-RU" sz="3600" b="1" i="1" dirty="0" smtClean="0">
                <a:solidFill>
                  <a:srgbClr val="FF0000"/>
                </a:solidFill>
              </a:rPr>
              <a:t>д</a:t>
            </a:r>
            <a:r>
              <a:rPr lang="ru-RU" sz="3600" b="1" i="1" dirty="0" smtClean="0">
                <a:solidFill>
                  <a:srgbClr val="0000CC"/>
                </a:solidFill>
              </a:rPr>
              <a:t>              Арбу</a:t>
            </a:r>
            <a:r>
              <a:rPr lang="ru-RU" sz="3600" b="1" i="1" dirty="0" smtClean="0">
                <a:solidFill>
                  <a:srgbClr val="FF0000"/>
                </a:solidFill>
              </a:rPr>
              <a:t>з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     </a:t>
            </a:r>
            <a:r>
              <a:rPr lang="ru-RU" sz="3600" b="1" i="1" dirty="0" smtClean="0">
                <a:solidFill>
                  <a:srgbClr val="0000CC"/>
                </a:solidFill>
              </a:rPr>
              <a:t>                                                                      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Проверяемые   согласные 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Рисунок 4" descr="C:\Users\ASUS\Desktop\фантики\IMG_20170106_17431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000528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Desktop\фантики\IMG_20170106_17402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3116"/>
            <a:ext cx="4143404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215082"/>
            <a:ext cx="45719" cy="1095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214950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Сла</a:t>
            </a:r>
            <a:r>
              <a:rPr lang="ru-RU" sz="3600" b="1" i="1" dirty="0" smtClean="0">
                <a:solidFill>
                  <a:srgbClr val="FF0000"/>
                </a:solidFill>
              </a:rPr>
              <a:t>д</a:t>
            </a:r>
            <a:r>
              <a:rPr lang="ru-RU" sz="3600" b="1" i="1" dirty="0" smtClean="0">
                <a:solidFill>
                  <a:srgbClr val="0000CC"/>
                </a:solidFill>
              </a:rPr>
              <a:t>кая       со   вкусом    яго</a:t>
            </a:r>
            <a:r>
              <a:rPr lang="ru-RU" sz="3600" b="1" i="1" dirty="0" smtClean="0">
                <a:solidFill>
                  <a:srgbClr val="FF0000"/>
                </a:solidFill>
              </a:rPr>
              <a:t>д </a:t>
            </a:r>
            <a:r>
              <a:rPr lang="ru-RU" sz="3600" b="1" i="1" dirty="0" smtClean="0">
                <a:solidFill>
                  <a:srgbClr val="0000CC"/>
                </a:solidFill>
              </a:rPr>
              <a:t>    </a:t>
            </a:r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Большая буква в именах собственных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Содержимое 5" descr="C:\Users\ASUS\Desktop\фантики\IMG_20170106_1739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4714876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US\Desktop\фантики\IMG_20170106_17421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4429124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7224" y="5786454"/>
            <a:ext cx="19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Е</a:t>
            </a:r>
            <a:r>
              <a:rPr lang="ru-RU" sz="3600" b="1" i="1" dirty="0" err="1" smtClean="0">
                <a:solidFill>
                  <a:srgbClr val="0000CC"/>
                </a:solidFill>
              </a:rPr>
              <a:t>рошка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5429264"/>
            <a:ext cx="244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    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В</a:t>
            </a:r>
            <a:r>
              <a:rPr lang="ru-RU" sz="3600" b="1" i="1" dirty="0" err="1" smtClean="0">
                <a:solidFill>
                  <a:srgbClr val="0000CC"/>
                </a:solidFill>
              </a:rPr>
              <a:t>овчик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Большая буква в именах собственных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Рисунок 4" descr="C:\Users\ASUS\Desktop\фантики\IMG_20170108_18375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464343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6" descr="D:\Desktop\Новая папка\IMG_0734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10"/>
            <a:ext cx="4500562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5586362" y="4286256"/>
            <a:ext cx="57208" cy="102864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578645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А</a:t>
            </a:r>
            <a:r>
              <a:rPr lang="ru-RU" sz="3600" b="1" i="1" dirty="0" smtClean="0">
                <a:solidFill>
                  <a:srgbClr val="0000CC"/>
                </a:solidFill>
              </a:rPr>
              <a:t>лёнка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071678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</a:t>
            </a:r>
            <a:r>
              <a:rPr lang="ru-RU" sz="3600" b="1" i="1" dirty="0" smtClean="0">
                <a:solidFill>
                  <a:srgbClr val="0000CC"/>
                </a:solidFill>
              </a:rPr>
              <a:t>урага </a:t>
            </a:r>
            <a:r>
              <a:rPr lang="ru-RU" sz="3600" b="1" i="1" dirty="0" smtClean="0">
                <a:solidFill>
                  <a:srgbClr val="FF0000"/>
                </a:solidFill>
              </a:rPr>
              <a:t>П</a:t>
            </a:r>
            <a:r>
              <a:rPr lang="ru-RU" sz="3600" b="1" i="1" dirty="0" smtClean="0">
                <a:solidFill>
                  <a:srgbClr val="0000CC"/>
                </a:solidFill>
              </a:rPr>
              <a:t>етровна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Непроизносимые согласные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5" name="Рисунок 4" descr="C:\Users\ASUS\Desktop\фантики\IMG_20170106_17392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4786314" cy="385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Desktop\IMG_20170110_15164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4357686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 flipV="1">
            <a:off x="8686799" y="188976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285992"/>
            <a:ext cx="317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Буревес</a:t>
            </a:r>
            <a:r>
              <a:rPr lang="ru-RU" sz="3600" b="1" i="1" dirty="0" smtClean="0">
                <a:solidFill>
                  <a:srgbClr val="FF0000"/>
                </a:solidFill>
              </a:rPr>
              <a:t>т</a:t>
            </a:r>
            <a:r>
              <a:rPr lang="ru-RU" sz="3600" b="1" i="1" dirty="0" smtClean="0">
                <a:solidFill>
                  <a:srgbClr val="0000CC"/>
                </a:solidFill>
              </a:rPr>
              <a:t>ник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78645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     Сер</a:t>
            </a:r>
            <a:r>
              <a:rPr lang="ru-RU" sz="3600" b="1" i="1" dirty="0" smtClean="0">
                <a:solidFill>
                  <a:srgbClr val="FF0000"/>
                </a:solidFill>
              </a:rPr>
              <a:t>д</a:t>
            </a:r>
            <a:r>
              <a:rPr lang="ru-RU" sz="3600" b="1" i="1" dirty="0" smtClean="0">
                <a:solidFill>
                  <a:srgbClr val="0000CC"/>
                </a:solidFill>
              </a:rPr>
              <a:t>це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Правописание предлогов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5" name="Рисунок 4" descr="C:\Users\ASUS\Desktop\фантики\IMG_20170106_17434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4500562" cy="407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SUS\Desktop\IMG_20170110_15225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  <a:ex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641080" y="1935480"/>
            <a:ext cx="45719" cy="647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14364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На</a:t>
            </a:r>
            <a:r>
              <a:rPr lang="ru-RU" sz="3600" b="1" i="1" dirty="0" smtClean="0">
                <a:solidFill>
                  <a:srgbClr val="0000CC"/>
                </a:solidFill>
              </a:rPr>
              <a:t> сливках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271462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Мишки </a:t>
            </a:r>
            <a:r>
              <a:rPr lang="ru-RU" sz="3600" b="1" i="1" dirty="0" smtClean="0">
                <a:solidFill>
                  <a:srgbClr val="FF0000"/>
                </a:solidFill>
              </a:rPr>
              <a:t>в</a:t>
            </a:r>
            <a:r>
              <a:rPr lang="ru-RU" sz="3600" b="1" i="1" dirty="0" smtClean="0">
                <a:solidFill>
                  <a:srgbClr val="0000CC"/>
                </a:solidFill>
              </a:rPr>
              <a:t> лесу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15370" cy="6858000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 фантики от конфет и шоколада.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Объект  исследования: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 орфограммы русского языка.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Актуальность исследования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 определяется необходимостью комплексного изучения названий  как языковых единиц в силу своей распространенности и повторяемости.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Гипотеза: 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мы предполагаем, что можно использовать названия фантиков для того, чтобы сделать уроки русского языка интересными.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074" name="Picture 2" descr="C:\Users\1\Desktop\конфеты\1e6789c99805df9332b8b073600d8a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Правописание приставок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5" name="Объект 6" descr="D:\Desktop\Новая папка\IMG_077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4714876" cy="364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7" descr="D:\Desktop\Новая папка\IMG_077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4429125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411481" y="1935480"/>
            <a:ext cx="45719" cy="5648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2571744"/>
            <a:ext cx="261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За</a:t>
            </a:r>
            <a:r>
              <a:rPr lang="ru-RU" sz="3600" b="1" i="1" dirty="0" err="1" smtClean="0">
                <a:solidFill>
                  <a:srgbClr val="0000CC"/>
                </a:solidFill>
              </a:rPr>
              <a:t>бодайка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357826"/>
            <a:ext cx="258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Не</a:t>
            </a:r>
            <a:r>
              <a:rPr lang="ru-RU" sz="3600" b="1" i="1" dirty="0" smtClean="0">
                <a:solidFill>
                  <a:srgbClr val="0000CC"/>
                </a:solidFill>
              </a:rPr>
              <a:t>забудка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В ходе исследования мы нашли 72слова-названия 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с орфограммами  на фантиках любимых конфет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.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9"/>
          <a:ext cx="9144000" cy="6339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  <a:gridCol w="3048000"/>
              </a:tblGrid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Aharoni" pitchFamily="2" charset="-79"/>
                        </a:rPr>
                        <a:t>2-4%</a:t>
                      </a:r>
                      <a:endParaRPr lang="ru-RU" sz="2000" b="1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Aharoni" pitchFamily="2" charset="-79"/>
                        </a:rPr>
                        <a:t>5-6%</a:t>
                      </a:r>
                      <a:endParaRPr lang="ru-RU" sz="2000" b="1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Aharoni" pitchFamily="2" charset="-79"/>
                        </a:rPr>
                        <a:t>8-15%</a:t>
                      </a:r>
                      <a:endParaRPr lang="ru-RU" sz="2000" b="1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/>
                </a:tc>
              </a:tr>
              <a:tr h="1215220">
                <a:tc>
                  <a:txBody>
                    <a:bodyPr/>
                    <a:lstStyle/>
                    <a:p>
                      <a:pPr lvl="0"/>
                      <a:r>
                        <a:rPr kumimoji="0" lang="ru-RU" sz="2000" kern="1200" dirty="0" smtClean="0"/>
                        <a:t>1.</a:t>
                      </a:r>
                      <a:r>
                        <a:rPr kumimoji="0" lang="ru-RU" sz="2000" kern="1200" baseline="0" dirty="0" smtClean="0"/>
                        <a:t> </a:t>
                      </a:r>
                      <a:r>
                        <a:rPr kumimoji="0" lang="ru-RU" sz="2000" kern="1200" dirty="0" smtClean="0"/>
                        <a:t>«Разделительный </a:t>
                      </a:r>
                      <a:r>
                        <a:rPr kumimoji="0" lang="ru-RU" sz="2000" kern="1200" dirty="0" err="1" smtClean="0"/>
                        <a:t>ь</a:t>
                      </a:r>
                      <a:r>
                        <a:rPr kumimoji="0" lang="ru-RU" sz="2000" kern="1200" dirty="0" smtClean="0"/>
                        <a:t>» - 4 % 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1. </a:t>
                      </a:r>
                      <a:r>
                        <a:rPr kumimoji="0" lang="ru-RU" sz="2000" kern="1200" dirty="0" smtClean="0"/>
                        <a:t>«Раздельное написание предлогов </a:t>
                      </a:r>
                      <a:r>
                        <a:rPr kumimoji="0" lang="ru-RU" sz="2000" kern="1200" smtClean="0"/>
                        <a:t>со словами-6%</a:t>
                      </a:r>
                      <a:endParaRPr kumimoji="0" lang="ru-RU" sz="2000" kern="12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 Непроверяемая безударная гласная в корне» - 15 % </a:t>
                      </a:r>
                      <a:endParaRPr lang="ru-RU" sz="2000" dirty="0"/>
                    </a:p>
                  </a:txBody>
                  <a:tcPr/>
                </a:tc>
              </a:tr>
              <a:tr h="932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2.</a:t>
                      </a:r>
                      <a:r>
                        <a:rPr kumimoji="0" lang="ru-RU" sz="2000" kern="1200" dirty="0" smtClean="0"/>
                        <a:t> «Правописание сложных слов» - 4 %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2. </a:t>
                      </a:r>
                      <a:r>
                        <a:rPr kumimoji="0" lang="ru-RU" sz="2000" kern="1200" dirty="0" smtClean="0"/>
                        <a:t>«Буквы и, у, а после шипящих» - 6 %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2.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 Собственные имена существительные» - 15 %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215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3. </a:t>
                      </a:r>
                      <a:r>
                        <a:rPr kumimoji="0" lang="ru-RU" sz="2000" kern="1200" dirty="0" smtClean="0"/>
                        <a:t>«Непроизносимая согласная в корне слова» - 3 %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3. </a:t>
                      </a:r>
                      <a:r>
                        <a:rPr kumimoji="0" lang="ru-RU" sz="2000" kern="1200" dirty="0" smtClean="0"/>
                        <a:t>Правописание приставок» -5 %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3.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«Проверяемая безударная гласная в корне» </a:t>
                      </a:r>
                      <a:r>
                        <a:rPr kumimoji="0" lang="ru-RU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- 15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932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4. </a:t>
                      </a:r>
                      <a:r>
                        <a:rPr kumimoji="0" lang="ru-RU" sz="2000" kern="1200" dirty="0" smtClean="0"/>
                        <a:t>«Удвоенная согласная» - 2 %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«Проверяемая согласная в корне» -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endParaRPr lang="ru-RU" sz="2000" dirty="0"/>
                    </a:p>
                  </a:txBody>
                  <a:tcPr/>
                </a:tc>
              </a:tr>
              <a:tr h="1215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5. </a:t>
                      </a:r>
                      <a:r>
                        <a:rPr kumimoji="0" lang="ru-RU" sz="2000" kern="1200" dirty="0" smtClean="0"/>
                        <a:t>« Ь для обозначения мягкости согласного»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/>
                        <a:t>3 %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5.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Буквосочетания ЧК, ЧН, НЧ» - 12 %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Результаты анкетирования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Результаты орфографического диктанта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Выводы: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1.</a:t>
            </a:r>
            <a:r>
              <a:rPr lang="ru-RU" sz="2800" dirty="0" smtClean="0"/>
              <a:t> Можно совмещать приятное с полезным и получать «вкусное» образование.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2.</a:t>
            </a:r>
            <a:r>
              <a:rPr lang="ru-RU" sz="2800" dirty="0" smtClean="0"/>
              <a:t> Можно тренировать зрительную память, употребляя вкусный продукт.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3.</a:t>
            </a:r>
            <a:r>
              <a:rPr lang="ru-RU" sz="2800" dirty="0" smtClean="0"/>
              <a:t> Можно закреплять орфографические навыки.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4.</a:t>
            </a:r>
            <a:r>
              <a:rPr lang="ru-RU" sz="2800" dirty="0" smtClean="0"/>
              <a:t> Можно изучать новые слова.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5.</a:t>
            </a:r>
            <a:r>
              <a:rPr lang="ru-RU" sz="2800" dirty="0" smtClean="0"/>
              <a:t> Фантики от конфет можно использовать на уроке русского языка в качестве дидактического материала при изучении орфографии.</a:t>
            </a:r>
          </a:p>
          <a:p>
            <a:pPr>
              <a:buNone/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Совмещайте приятное с полезным!</a:t>
            </a:r>
          </a:p>
          <a:p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</a:rPr>
              <a:t>Список литературы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dirty="0" smtClean="0"/>
              <a:t>Большой толковый словарь русского языка под редакцией С.А. Кузнецова. Издательство: </a:t>
            </a:r>
            <a:r>
              <a:rPr lang="ru-RU" dirty="0" err="1" smtClean="0"/>
              <a:t>Норинт</a:t>
            </a:r>
            <a:r>
              <a:rPr lang="ru-RU" dirty="0" smtClean="0"/>
              <a:t>, 2000г </a:t>
            </a:r>
          </a:p>
          <a:p>
            <a:r>
              <a:rPr lang="ru-RU" dirty="0" smtClean="0"/>
              <a:t>Большой энциклопедический словарь </a:t>
            </a:r>
          </a:p>
          <a:p>
            <a:r>
              <a:rPr lang="ru-RU" dirty="0" smtClean="0"/>
              <a:t>Ожегов С.И., Шведова Н.Ю. Толковый словарь русского языка </a:t>
            </a:r>
          </a:p>
          <a:p>
            <a:r>
              <a:rPr lang="ru-RU" dirty="0" smtClean="0"/>
              <a:t>Современный толковый словарь русского языка Ефремовой </a:t>
            </a:r>
          </a:p>
          <a:p>
            <a:r>
              <a:rPr lang="ru-RU" dirty="0" smtClean="0"/>
              <a:t>Универсальный школьный словарь  </a:t>
            </a:r>
            <a:r>
              <a:rPr lang="ru-RU" dirty="0" err="1" smtClean="0"/>
              <a:t>ЭКСМО-Пресс</a:t>
            </a:r>
            <a:r>
              <a:rPr lang="ru-RU" dirty="0" smtClean="0"/>
              <a:t>, 2012г</a:t>
            </a:r>
          </a:p>
          <a:p>
            <a:r>
              <a:rPr lang="ru-RU" dirty="0" smtClean="0"/>
              <a:t>Сеть Интернет.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627312" y="549275"/>
            <a:ext cx="4445018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Автор </a:t>
            </a:r>
            <a:r>
              <a:rPr lang="ru-RU" sz="36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презентации: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5545137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Романова Надежда  9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МОУ «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Жарковская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СОШ №1»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771775" y="3284538"/>
            <a:ext cx="35290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Руководитель: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692275" y="4365625"/>
            <a:ext cx="57610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Титова Елена Юрьевна- 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учитель русского языка и литературы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Методы исследования: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4098" name="Picture 2" descr="C:\Users\1\Desktop\конфеты\5d2d39a3819ed4aa57326351b3b62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833620"/>
            <a:ext cx="2428860" cy="2024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571612"/>
            <a:ext cx="8358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наблюдение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сравнение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обобщение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классификация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лингвистический </a:t>
            </a:r>
            <a:r>
              <a:rPr lang="ru-RU" sz="2800" dirty="0" smtClean="0">
                <a:cs typeface="Times New Roman" pitchFamily="18" charset="0"/>
              </a:rPr>
              <a:t>анализ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анкетирование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 статистическая обработка материла </a:t>
            </a:r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>
                <a:cs typeface="Times New Roman" pitchFamily="18" charset="0"/>
              </a:rPr>
              <a:t> </a:t>
            </a:r>
            <a:r>
              <a:rPr lang="ru-RU" sz="2800" dirty="0" smtClean="0">
                <a:cs typeface="Times New Roman" pitchFamily="18" charset="0"/>
              </a:rPr>
              <a:t>(составление диаграмм)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48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Нейминг</a:t>
            </a:r>
            <a:r>
              <a:rPr lang="ru-RU" sz="4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ru-RU" sz="4800" b="1" u="sng" dirty="0" smtClean="0">
                <a:solidFill>
                  <a:schemeClr val="tx1"/>
                </a:solidFill>
              </a:rPr>
              <a:t> 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5122" name="Picture 2" descr="C:\Users\1\Desktop\конфеты\033b082f1fd138f13ec2f8961ee20b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90288"/>
            <a:ext cx="3000364" cy="2267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928802"/>
            <a:ext cx="83582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(</a:t>
            </a:r>
            <a:r>
              <a:rPr lang="ru-RU" sz="3200" dirty="0"/>
              <a:t>от английского «</a:t>
            </a:r>
            <a:r>
              <a:rPr lang="ru-RU" sz="3200" dirty="0" err="1"/>
              <a:t>toname</a:t>
            </a:r>
            <a:r>
              <a:rPr lang="ru-RU" sz="3200" dirty="0"/>
              <a:t>» - «называть, давать имя») - это наука создания успешных названий, которые должны не просто красиво звучать, а отражать специфику товара.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России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 ежегодно выпускают более одного миллиона тонн конфет.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7" name="Picture 3" descr="C:\Users\1\Desktop\russia_flag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332781" cy="400050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215082"/>
            <a:ext cx="45719" cy="1095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Как появилось лакомство, которое мы  все так любим и называем конфетами?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15436" cy="481315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411481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2"/>
            <a:ext cx="9143999" cy="6861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конфеты\137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786" y="4819656"/>
            <a:ext cx="2303214" cy="2038344"/>
          </a:xfrm>
          <a:prstGeom prst="rect">
            <a:avLst/>
          </a:prstGeom>
          <a:noFill/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00"/>
            <a:ext cx="9143999" cy="6861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</TotalTime>
  <Words>542</Words>
  <Application>Microsoft Office PowerPoint</Application>
  <PresentationFormat>Экран (4:3)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        «СЛАДКИЙ                       РУССКИЙ»</vt:lpstr>
      <vt:lpstr> Цель исследования: изучение   орфограмм русского языка на фантиках от конфет </vt:lpstr>
      <vt:lpstr>Предмет исследования:  фантики от конфет и шоколада.  Объект  исследования: орфограммы русского языка.  Актуальность исследования определяется необходимостью комплексного изучения названий  как языковых единиц в силу своей распространенности и повторяемости.  Гипотеза: мы предполагаем, что можно использовать названия фантиков для того, чтобы сделать уроки русского языка интересными. </vt:lpstr>
      <vt:lpstr>Методы исследования: </vt:lpstr>
      <vt:lpstr> Нейминг   </vt:lpstr>
      <vt:lpstr>В России ежегодно выпускают более одного миллиона тонн конфет.</vt:lpstr>
      <vt:lpstr>Как появилось лакомство, которое мы  все так любим и называем конфетами?</vt:lpstr>
      <vt:lpstr>Слайд 8</vt:lpstr>
      <vt:lpstr>Слайд 9</vt:lpstr>
      <vt:lpstr>Слайд 10</vt:lpstr>
      <vt:lpstr>Слайд 11</vt:lpstr>
      <vt:lpstr>Чупа-чупс – конфета-космонавт</vt:lpstr>
      <vt:lpstr>Слайд 13</vt:lpstr>
      <vt:lpstr>Слайд 14</vt:lpstr>
      <vt:lpstr>Слайд 15</vt:lpstr>
      <vt:lpstr>Слайд 16</vt:lpstr>
      <vt:lpstr>Слайд 17</vt:lpstr>
      <vt:lpstr>Слайд 18</vt:lpstr>
      <vt:lpstr> Правописание  ЧК, ЧН</vt:lpstr>
      <vt:lpstr>   Правописание  ЧУ, ЧА</vt:lpstr>
      <vt:lpstr>Правописание  ШИ, ЩА</vt:lpstr>
      <vt:lpstr>Безударные проверяемые гласные в корне</vt:lpstr>
      <vt:lpstr>Непроверяемые         гласные </vt:lpstr>
      <vt:lpstr>    Проверяемые   согласные </vt:lpstr>
      <vt:lpstr>Проверяемые   согласные </vt:lpstr>
      <vt:lpstr>Большая буква в именах собственных </vt:lpstr>
      <vt:lpstr>Большая буква в именах собственных</vt:lpstr>
      <vt:lpstr>Непроизносимые согласные</vt:lpstr>
      <vt:lpstr>Правописание предлогов</vt:lpstr>
      <vt:lpstr>Правописание приставок</vt:lpstr>
      <vt:lpstr>В ходе исследования мы нашли 72слова-названия  с орфограммами  на фантиках любимых конфет. </vt:lpstr>
      <vt:lpstr>Результаты анкетирования</vt:lpstr>
      <vt:lpstr>Результаты орфографического диктанта</vt:lpstr>
      <vt:lpstr>Выводы:</vt:lpstr>
      <vt:lpstr>Список литературы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«СЛАДКИЙ РУССКИЙ»</dc:title>
  <dc:creator>1</dc:creator>
  <cp:lastModifiedBy>1</cp:lastModifiedBy>
  <cp:revision>45</cp:revision>
  <dcterms:created xsi:type="dcterms:W3CDTF">2019-05-11T20:36:48Z</dcterms:created>
  <dcterms:modified xsi:type="dcterms:W3CDTF">2019-05-20T00:45:26Z</dcterms:modified>
</cp:coreProperties>
</file>