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011827-8B3C-4C99-B446-7B153E11D2EC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BF4C9-6BB3-4C08-9532-4527C43D72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23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BF4C9-6BB3-4C08-9532-4527C43D72F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258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BF4C9-6BB3-4C08-9532-4527C43D72F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161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10.xml.rels><?xml version="1.0" encoding="UTF-8" standalone="yes" ?><Relationships xmlns="http://schemas.openxmlformats.org/package/2006/relationships"><Relationship Id="rId3" Target="../media/image30.jpeg" Type="http://schemas.openxmlformats.org/officeDocument/2006/relationships/image"/><Relationship Id="rId2" Target="../media/image4.jpe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32.jpeg" Type="http://schemas.openxmlformats.org/officeDocument/2006/relationships/image"/><Relationship Id="rId4" Target="../media/image31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2" Target="../media/image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 ?><Relationships xmlns="http://schemas.openxmlformats.org/package/2006/relationships"><Relationship Id="rId3" Target="../media/image5.jpeg" Type="http://schemas.openxmlformats.org/officeDocument/2006/relationships/image"/><Relationship Id="rId2" Target="../media/image4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8.jpeg" Type="http://schemas.openxmlformats.org/officeDocument/2006/relationships/image"/><Relationship Id="rId5" Target="../media/image7.jpeg" Type="http://schemas.openxmlformats.org/officeDocument/2006/relationships/image"/><Relationship Id="rId4" Target="../media/image6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3" Target="../media/image4.jpeg" Type="http://schemas.openxmlformats.org/officeDocument/2006/relationships/image"/><Relationship Id="rId7" Target="../media/image12.jpeg" Type="http://schemas.openxmlformats.org/officeDocument/2006/relationships/image"/><Relationship Id="rId2" Target="../notesSlides/notesSlide2.xml" Type="http://schemas.openxmlformats.org/officeDocument/2006/relationships/notesSlide"/><Relationship Id="rId1" Target="../slideLayouts/slideLayout2.xml" Type="http://schemas.openxmlformats.org/officeDocument/2006/relationships/slideLayout"/><Relationship Id="rId6" Target="../media/image11.jpeg" Type="http://schemas.openxmlformats.org/officeDocument/2006/relationships/image"/><Relationship Id="rId5" Target="../media/image10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3" Target="../media/image13.jpeg" Type="http://schemas.openxmlformats.org/officeDocument/2006/relationships/image"/><Relationship Id="rId7" Target="../media/image17.jpeg" Type="http://schemas.openxmlformats.org/officeDocument/2006/relationships/image"/><Relationship Id="rId2" Target="../media/image4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16.jpeg" Type="http://schemas.openxmlformats.org/officeDocument/2006/relationships/image"/><Relationship Id="rId5" Target="../media/image15.jpeg" Type="http://schemas.openxmlformats.org/officeDocument/2006/relationships/image"/><Relationship Id="rId4" Target="../media/image14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8" Target="../media/image23.jpeg" Type="http://schemas.openxmlformats.org/officeDocument/2006/relationships/image"/><Relationship Id="rId3" Target="../media/image18.jpeg" Type="http://schemas.openxmlformats.org/officeDocument/2006/relationships/image"/><Relationship Id="rId7" Target="../media/image22.jpeg" Type="http://schemas.openxmlformats.org/officeDocument/2006/relationships/image"/><Relationship Id="rId2" Target="../media/image4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21.jpeg" Type="http://schemas.openxmlformats.org/officeDocument/2006/relationships/image"/><Relationship Id="rId5" Target="../media/image20.jpeg" Type="http://schemas.openxmlformats.org/officeDocument/2006/relationships/image"/><Relationship Id="rId4" Target="../media/image19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8" Target="../media/image29.jpeg" Type="http://schemas.openxmlformats.org/officeDocument/2006/relationships/image"/><Relationship Id="rId3" Target="../media/image24.jpeg" Type="http://schemas.openxmlformats.org/officeDocument/2006/relationships/image"/><Relationship Id="rId7" Target="../media/image28.jpeg" Type="http://schemas.openxmlformats.org/officeDocument/2006/relationships/image"/><Relationship Id="rId2" Target="../media/image4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27.jpeg" Type="http://schemas.openxmlformats.org/officeDocument/2006/relationships/image"/><Relationship Id="rId5" Target="../media/image26.jpeg" Type="http://schemas.openxmlformats.org/officeDocument/2006/relationships/image"/><Relationship Id="rId4" Target="../media/image25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23813"/>
            <a:ext cx="9037637" cy="680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520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D:\Д.С СОЛНЫШКО\ГОРЫ\ПЕЧАТАТЬ\ПРОЭКТ\turquoise-top-gradient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43174" y="3286124"/>
            <a:ext cx="3714776" cy="1168539"/>
          </a:xfrm>
          <a:prstGeom prst="ellipse">
            <a:avLst/>
          </a:prstGeom>
          <a:solidFill>
            <a:srgbClr val="FEEC7E"/>
          </a:solidFill>
          <a:effectLst>
            <a:softEdge rad="63500"/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Выставки детских работ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14480" y="142852"/>
            <a:ext cx="6072230" cy="510778"/>
          </a:xfrm>
          <a:prstGeom prst="roundRect">
            <a:avLst/>
          </a:prstGeom>
          <a:solidFill>
            <a:srgbClr val="D5E575"/>
          </a:solidFill>
          <a:effectLst>
            <a:softEdge rad="63500"/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Этап - Заключительный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5867"/>
            <a:ext cx="3437842" cy="24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843308"/>
            <a:ext cx="3708000" cy="2187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470169"/>
            <a:ext cx="2592288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5617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23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9581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5720" y="142852"/>
            <a:ext cx="3857652" cy="510778"/>
          </a:xfrm>
          <a:prstGeom prst="roundRect">
            <a:avLst/>
          </a:prstGeom>
          <a:solidFill>
            <a:srgbClr val="D5E575"/>
          </a:solidFill>
          <a:effectLst>
            <a:softEdge rad="63500"/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284837" y="714375"/>
            <a:ext cx="857250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 eaLnBrk="1" hangingPunct="1"/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создание условий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для развития творческого потенциала детей  через ознакомление с музыкальными инструментами;</a:t>
            </a:r>
          </a:p>
          <a:p>
            <a:pPr algn="just" eaLnBrk="1" hangingPunct="1"/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расширение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углубление знаний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дошкольников о музыкальных инструментах.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1857364"/>
            <a:ext cx="3857652" cy="510778"/>
          </a:xfrm>
          <a:prstGeom prst="roundRect">
            <a:avLst/>
          </a:prstGeom>
          <a:solidFill>
            <a:srgbClr val="D5E575"/>
          </a:solidFill>
          <a:effectLst>
            <a:softEdge rad="63500"/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ПРОЕКТА</a:t>
            </a:r>
          </a:p>
        </p:txBody>
      </p:sp>
      <p:sp>
        <p:nvSpPr>
          <p:cNvPr id="8" name="TextBox 13"/>
          <p:cNvSpPr txBox="1">
            <a:spLocks noChangeArrowheads="1"/>
          </p:cNvSpPr>
          <p:nvPr/>
        </p:nvSpPr>
        <p:spPr bwMode="auto">
          <a:xfrm>
            <a:off x="214313" y="2417763"/>
            <a:ext cx="85725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 eaLnBrk="1" hangingPunct="1">
              <a:buFont typeface="Arial" charset="0"/>
              <a:buChar char="•"/>
            </a:pP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 способствовать развитию мыслительной деятельности ,памяти, слуха и фантазии; </a:t>
            </a:r>
            <a:endParaRPr lang="ru-RU" altLang="ru-RU" sz="22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Arial" charset="0"/>
              <a:buChar char="•"/>
            </a:pP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 обогащать музыкальные впечатления детей и способствовать формированию музыкального вкуса и музыкальной памяти; </a:t>
            </a:r>
            <a:endParaRPr lang="ru-RU" altLang="ru-RU" sz="22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Arial" charset="0"/>
              <a:buChar char="•"/>
            </a:pP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 раскрывать творческий потенциал детей, содействовать проявлению самостоятельности детей..</a:t>
            </a:r>
            <a:endParaRPr lang="ru-RU" alt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797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D:\Д.С СОЛНЫШКО\ГОРЫ\ПЕЧАТАТЬ\ПРОЭКТ\turquoise-top-gradient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43042" y="275016"/>
            <a:ext cx="5929354" cy="510778"/>
          </a:xfrm>
          <a:prstGeom prst="roundRect">
            <a:avLst/>
          </a:prstGeom>
          <a:solidFill>
            <a:srgbClr val="D5E575"/>
          </a:solidFill>
          <a:effectLst>
            <a:softEdge rad="63500"/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ПАСПОРТ ПРОЕКТА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0166" y="1071546"/>
            <a:ext cx="4143404" cy="510778"/>
          </a:xfrm>
          <a:prstGeom prst="roundRect">
            <a:avLst/>
          </a:prstGeom>
          <a:solidFill>
            <a:srgbClr val="FEEC7E"/>
          </a:solidFill>
          <a:ln>
            <a:solidFill>
              <a:srgbClr val="FDE345"/>
            </a:solidFill>
          </a:ln>
          <a:effectLst>
            <a:softEdge rad="63500"/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 проекта: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2"/>
          <p:cNvSpPr txBox="1">
            <a:spLocks noChangeArrowheads="1"/>
          </p:cNvSpPr>
          <p:nvPr/>
        </p:nvSpPr>
        <p:spPr bwMode="auto">
          <a:xfrm>
            <a:off x="214313" y="1714500"/>
            <a:ext cx="8072437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200" i="1" dirty="0">
                <a:latin typeface="Times New Roman" pitchFamily="18" charset="0"/>
                <a:cs typeface="Times New Roman" pitchFamily="18" charset="0"/>
              </a:rPr>
              <a:t>по доминирующему методу: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 информационно-творческий;</a:t>
            </a:r>
          </a:p>
          <a:p>
            <a:pPr eaLnBrk="1" hangingPunct="1"/>
            <a:r>
              <a:rPr lang="ru-RU" altLang="ru-RU" sz="2200" i="1" dirty="0">
                <a:latin typeface="Times New Roman" pitchFamily="18" charset="0"/>
                <a:cs typeface="Times New Roman" pitchFamily="18" charset="0"/>
              </a:rPr>
              <a:t>по характеру контактов: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 внутри одной возрастной группы;</a:t>
            </a:r>
          </a:p>
          <a:p>
            <a:pPr eaLnBrk="1" hangingPunct="1"/>
            <a:r>
              <a:rPr lang="ru-RU" altLang="ru-RU" sz="2200" i="1" dirty="0">
                <a:latin typeface="Times New Roman" pitchFamily="18" charset="0"/>
                <a:cs typeface="Times New Roman" pitchFamily="18" charset="0"/>
              </a:rPr>
              <a:t>по количеству участников: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групповой;</a:t>
            </a:r>
            <a:endParaRPr lang="ru-RU" altLang="ru-RU" sz="22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200" i="1" dirty="0">
                <a:latin typeface="Times New Roman" pitchFamily="18" charset="0"/>
                <a:cs typeface="Times New Roman" pitchFamily="18" charset="0"/>
              </a:rPr>
              <a:t>по продолжительности: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краткосрочный;</a:t>
            </a:r>
            <a:endParaRPr lang="ru-RU" alt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29124" y="3286124"/>
            <a:ext cx="4143404" cy="510778"/>
          </a:xfrm>
          <a:prstGeom prst="roundRect">
            <a:avLst/>
          </a:prstGeom>
          <a:solidFill>
            <a:srgbClr val="FEEC7E"/>
          </a:solidFill>
          <a:effectLst>
            <a:softEdge rad="63500"/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Сроки реализации: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10"/>
          <p:cNvSpPr>
            <a:spLocks noChangeArrowheads="1"/>
          </p:cNvSpPr>
          <p:nvPr/>
        </p:nvSpPr>
        <p:spPr bwMode="auto">
          <a:xfrm>
            <a:off x="3657600" y="3786188"/>
            <a:ext cx="53435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17 февраля 2020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28 февраля 2020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1570" y="4643446"/>
            <a:ext cx="4786314" cy="510778"/>
          </a:xfrm>
          <a:prstGeom prst="roundRect">
            <a:avLst/>
          </a:prstGeom>
          <a:solidFill>
            <a:srgbClr val="FEEC7E"/>
          </a:solidFill>
          <a:effectLst>
            <a:softEdge rad="63500"/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Участники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проекта: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720" y="5214950"/>
            <a:ext cx="7000924" cy="1107996"/>
          </a:xfrm>
          <a:prstGeom prst="rect">
            <a:avLst/>
          </a:prstGeom>
          <a:noFill/>
          <a:effectLst>
            <a:softEdge rad="31750"/>
          </a:effectLst>
        </p:spPr>
        <p:txBody>
          <a:bodyPr>
            <a:spAutoFit/>
          </a:bodyPr>
          <a:lstStyle/>
          <a:p>
            <a:pPr algn="just">
              <a:buFont typeface="Arial" pitchFamily="34" charset="0"/>
              <a:buChar char="•"/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воспитанники старшей группы «Солнечные зайчики»;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родители 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(законные представители)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воспитатель.</a:t>
            </a:r>
          </a:p>
        </p:txBody>
      </p:sp>
    </p:spTree>
    <p:extLst>
      <p:ext uri="{BB962C8B-B14F-4D97-AF65-F5344CB8AC3E}">
        <p14:creationId xmlns:p14="http://schemas.microsoft.com/office/powerpoint/2010/main" val="1517992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D:\Д.С СОЛНЫШКО\ГОРЫ\ПЕЧАТАТЬ\ПРОЭКТ\turquoise-top-gradient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67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14480" y="142852"/>
            <a:ext cx="6072230" cy="510778"/>
          </a:xfrm>
          <a:prstGeom prst="roundRect">
            <a:avLst/>
          </a:prstGeom>
          <a:solidFill>
            <a:srgbClr val="D5E575"/>
          </a:solidFill>
          <a:effectLst>
            <a:softEdge rad="63500"/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5984" y="2903403"/>
            <a:ext cx="4714908" cy="1168539"/>
          </a:xfrm>
          <a:prstGeom prst="ellipse">
            <a:avLst/>
          </a:prstGeom>
          <a:solidFill>
            <a:srgbClr val="FEEC7E"/>
          </a:solidFill>
          <a:effectLst>
            <a:softEdge rad="63500"/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Этап -Подготовительный</a:t>
            </a:r>
          </a:p>
        </p:txBody>
      </p:sp>
      <p:sp>
        <p:nvSpPr>
          <p:cNvPr id="7" name="Прямоугольник 9"/>
          <p:cNvSpPr>
            <a:spLocks noChangeArrowheads="1"/>
          </p:cNvSpPr>
          <p:nvPr/>
        </p:nvSpPr>
        <p:spPr bwMode="auto">
          <a:xfrm>
            <a:off x="3214688" y="1033463"/>
            <a:ext cx="250031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Беседы с родителями</a:t>
            </a:r>
          </a:p>
          <a:p>
            <a:pPr algn="ctr" eaLnBrk="1" hangingPunct="1"/>
            <a:r>
              <a:rPr lang="ru-RU" altLang="ru-RU" sz="2000" i="1" dirty="0">
                <a:latin typeface="Times New Roman" pitchFamily="18" charset="0"/>
                <a:cs typeface="Times New Roman" pitchFamily="18" charset="0"/>
              </a:rPr>
              <a:t>«Мы участвуем</a:t>
            </a:r>
          </a:p>
          <a:p>
            <a:pPr algn="ctr" eaLnBrk="1" hangingPunct="1"/>
            <a:r>
              <a:rPr lang="ru-RU" altLang="ru-RU" sz="2000" i="1" dirty="0">
                <a:latin typeface="Times New Roman" pitchFamily="18" charset="0"/>
                <a:cs typeface="Times New Roman" pitchFamily="18" charset="0"/>
              </a:rPr>
              <a:t> в проекте»</a:t>
            </a: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11"/>
          <p:cNvSpPr>
            <a:spLocks noChangeArrowheads="1"/>
          </p:cNvSpPr>
          <p:nvPr/>
        </p:nvSpPr>
        <p:spPr bwMode="auto">
          <a:xfrm>
            <a:off x="357188" y="2786063"/>
            <a:ext cx="25717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Формируем с детьми  </a:t>
            </a:r>
          </a:p>
          <a:p>
            <a:pPr eaLnBrk="1" hangingPunct="1"/>
            <a:r>
              <a:rPr lang="ru-RU" altLang="ru-RU" i="1" dirty="0">
                <a:latin typeface="Times New Roman" pitchFamily="18" charset="0"/>
                <a:cs typeface="Times New Roman" pitchFamily="18" charset="0"/>
              </a:rPr>
              <a:t>проблему и цель</a:t>
            </a:r>
          </a:p>
        </p:txBody>
      </p:sp>
      <p:pic>
        <p:nvPicPr>
          <p:cNvPr id="11" name="Picture 2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838582"/>
            <a:ext cx="2880000" cy="171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4"/>
          <p:cNvSpPr>
            <a:spLocks noChangeArrowheads="1"/>
          </p:cNvSpPr>
          <p:nvPr/>
        </p:nvSpPr>
        <p:spPr bwMode="auto">
          <a:xfrm>
            <a:off x="6215063" y="2571750"/>
            <a:ext cx="258603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коллекция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инструментов</a:t>
            </a:r>
          </a:p>
          <a:p>
            <a:pPr algn="ctr" eaLnBrk="1" hangingPunct="1"/>
            <a:endParaRPr lang="ru-RU" alt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22"/>
          <p:cNvSpPr>
            <a:spLocks noChangeArrowheads="1"/>
          </p:cNvSpPr>
          <p:nvPr/>
        </p:nvSpPr>
        <p:spPr bwMode="auto">
          <a:xfrm>
            <a:off x="928688" y="6286500"/>
            <a:ext cx="25717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Оформление </a:t>
            </a: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лэпбука</a:t>
            </a: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785" y="838582"/>
            <a:ext cx="3276000" cy="1713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03" y="3982500"/>
            <a:ext cx="2019024" cy="230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785" y="4049989"/>
            <a:ext cx="3337770" cy="24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3716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D:\Д.С СОЛНЫШКО\ГОРЫ\ПЕЧАТАТЬ\ПРОЭКТ\turquoise-top-gradient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2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85984" y="2701782"/>
            <a:ext cx="4714908" cy="1168539"/>
          </a:xfrm>
          <a:prstGeom prst="ellipse">
            <a:avLst/>
          </a:prstGeom>
          <a:solidFill>
            <a:srgbClr val="FEEC7E"/>
          </a:solidFill>
          <a:effectLst>
            <a:softEdge rad="63500"/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УЧАСТИЕ</a:t>
            </a:r>
          </a:p>
          <a:p>
            <a:pPr algn="ctr">
              <a:defRPr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РОДИТЕЛЕЙ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26268"/>
            <a:ext cx="2846026" cy="25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449" y="3948700"/>
            <a:ext cx="3037425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38" y="3883488"/>
            <a:ext cx="2917945" cy="22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025" y="226268"/>
            <a:ext cx="3124085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9"/>
          <p:cNvSpPr>
            <a:spLocks noChangeArrowheads="1"/>
          </p:cNvSpPr>
          <p:nvPr/>
        </p:nvSpPr>
        <p:spPr bwMode="auto">
          <a:xfrm>
            <a:off x="3214688" y="785813"/>
            <a:ext cx="250031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Беседы с родителями</a:t>
            </a:r>
          </a:p>
          <a:p>
            <a:pPr algn="ctr" eaLnBrk="1" hangingPunct="1"/>
            <a:r>
              <a:rPr lang="ru-RU" altLang="ru-RU" sz="2000" i="1" dirty="0">
                <a:latin typeface="Times New Roman" pitchFamily="18" charset="0"/>
                <a:cs typeface="Times New Roman" pitchFamily="18" charset="0"/>
              </a:rPr>
              <a:t>«Как мы видим этот проект»</a:t>
            </a: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8"/>
          <p:cNvSpPr>
            <a:spLocks noChangeArrowheads="1"/>
          </p:cNvSpPr>
          <p:nvPr/>
        </p:nvSpPr>
        <p:spPr bwMode="auto">
          <a:xfrm>
            <a:off x="2123729" y="6108700"/>
            <a:ext cx="5400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Принесли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инструменты ,сделанные из подручных материалов</a:t>
            </a:r>
            <a:endParaRPr lang="ru-RU" alt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200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D:\Д.С СОЛНЫШКО\ГОРЫ\ПЕЧАТАТЬ\ПРОЭКТ\turquoise-top-gradient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14612" y="3046279"/>
            <a:ext cx="3714776" cy="1168539"/>
          </a:xfrm>
          <a:prstGeom prst="ellipse">
            <a:avLst/>
          </a:prstGeom>
          <a:solidFill>
            <a:srgbClr val="FEEC7E"/>
          </a:solidFill>
          <a:effectLst>
            <a:softEdge rad="63500"/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Игровая</a:t>
            </a:r>
          </a:p>
          <a:p>
            <a:pPr algn="ctr">
              <a:defRPr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14480" y="142852"/>
            <a:ext cx="6072230" cy="510778"/>
          </a:xfrm>
          <a:prstGeom prst="roundRect">
            <a:avLst/>
          </a:prstGeom>
          <a:solidFill>
            <a:srgbClr val="D5E575"/>
          </a:solidFill>
          <a:effectLst>
            <a:softEdge rad="63500"/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Этап - Основной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42279"/>
            <a:ext cx="3455136" cy="230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84" y="4005064"/>
            <a:ext cx="2293228" cy="25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395129"/>
            <a:ext cx="2215598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999129"/>
            <a:ext cx="2398099" cy="2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274" y="742279"/>
            <a:ext cx="3366569" cy="230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4396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D:\Д.С СОЛНЫШКО\ГОРЫ\ПЕЧАТАТЬ\ПРОЭКТ\turquoise-top-gradient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1538" y="2643182"/>
            <a:ext cx="7358114" cy="1168539"/>
          </a:xfrm>
          <a:prstGeom prst="ellipse">
            <a:avLst/>
          </a:prstGeom>
          <a:solidFill>
            <a:srgbClr val="FEEC7E"/>
          </a:solidFill>
          <a:effectLst>
            <a:softEdge rad="63500"/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Познавательно-исследовательская</a:t>
            </a:r>
          </a:p>
          <a:p>
            <a:pPr algn="ctr">
              <a:defRPr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11721"/>
            <a:ext cx="2625400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5" y="188640"/>
            <a:ext cx="2096172" cy="25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069" y="195182"/>
            <a:ext cx="1922530" cy="24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8640"/>
            <a:ext cx="3653470" cy="24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838" y="4437112"/>
            <a:ext cx="2725521" cy="19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82" y="3811721"/>
            <a:ext cx="2470700" cy="28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2765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D:\Д.С СОЛНЫШКО\ГОРЫ\ПЕЧАТАТЬ\ПРОЭКТ\turquoise-top-gradient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714612" y="2928934"/>
            <a:ext cx="3714776" cy="1168539"/>
          </a:xfrm>
          <a:prstGeom prst="ellipse">
            <a:avLst/>
          </a:prstGeom>
          <a:solidFill>
            <a:srgbClr val="FEEC7E"/>
          </a:solidFill>
          <a:effectLst>
            <a:softEdge rad="63500"/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Изобразительная</a:t>
            </a:r>
          </a:p>
          <a:p>
            <a:pPr algn="ctr">
              <a:defRPr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3478962" cy="20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7878" y="-2746375"/>
            <a:ext cx="1628853" cy="19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30" y="2639473"/>
            <a:ext cx="2161932" cy="26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221088"/>
            <a:ext cx="2532114" cy="23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311" y="116632"/>
            <a:ext cx="2811337" cy="29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799" y="3807284"/>
            <a:ext cx="2400360" cy="27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76453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161</Words>
  <Application>Microsoft Office PowerPoint</Application>
  <PresentationFormat>Экран (4:3)</PresentationFormat>
  <Paragraphs>44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smile</dc:creator>
  <cp:lastModifiedBy>HP</cp:lastModifiedBy>
  <cp:revision>18</cp:revision>
  <dcterms:created xsi:type="dcterms:W3CDTF">2020-02-27T06:54:05Z</dcterms:created>
  <dcterms:modified xsi:type="dcterms:W3CDTF">2020-11-08T19:31:28Z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688361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S9.2.0</vt:lpwstr>
  </property>
</Properties>
</file>