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8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6BF3F-FF9B-4D90-9826-07552D5671E5}" type="datetimeFigureOut">
              <a:rPr lang="ru-RU" smtClean="0"/>
              <a:pPr/>
              <a:t>24.07.2015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F9464-3730-49B7-9351-C0F80EAA9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Родительское собрание в старшей группе </a:t>
            </a:r>
            <a:r>
              <a:rPr lang="ru-RU" sz="4000" b="1" i="1" dirty="0" smtClean="0">
                <a:solidFill>
                  <a:srgbClr val="C00000"/>
                </a:solidFill>
              </a:rPr>
              <a:t>«Как играть с ребёнком»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3240" y="5429264"/>
            <a:ext cx="5572164" cy="107157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Воспитатель </a:t>
            </a:r>
            <a:r>
              <a:rPr lang="ru-RU" sz="2400" b="1" dirty="0" err="1" smtClean="0">
                <a:solidFill>
                  <a:schemeClr val="tx1"/>
                </a:solidFill>
              </a:rPr>
              <a:t>Кашунина</a:t>
            </a:r>
            <a:r>
              <a:rPr lang="ru-RU" sz="2400" b="1" dirty="0" smtClean="0">
                <a:solidFill>
                  <a:schemeClr val="tx1"/>
                </a:solidFill>
              </a:rPr>
              <a:t> Г.О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357166"/>
            <a:ext cx="464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МБДОУ «Детский сад «Улыбка»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i="1" dirty="0" smtClean="0"/>
              <a:t>    </a:t>
            </a:r>
            <a:r>
              <a:rPr lang="ru-RU" sz="3600" b="1" i="1" dirty="0" smtClean="0">
                <a:solidFill>
                  <a:srgbClr val="C00000"/>
                </a:solidFill>
              </a:rPr>
              <a:t>«</a:t>
            </a:r>
            <a:r>
              <a:rPr lang="ru-RU" sz="3600" b="1" i="1" dirty="0">
                <a:solidFill>
                  <a:srgbClr val="C00000"/>
                </a:solidFill>
              </a:rPr>
              <a:t>Игра-это огромное светлое окно, </a:t>
            </a:r>
            <a:r>
              <a:rPr lang="ru-RU" sz="3600" b="1" i="1" dirty="0" smtClean="0">
                <a:solidFill>
                  <a:srgbClr val="C00000"/>
                </a:solidFill>
              </a:rPr>
              <a:t>через которое в </a:t>
            </a:r>
            <a:r>
              <a:rPr lang="ru-RU" sz="3600" b="1" i="1" dirty="0">
                <a:solidFill>
                  <a:srgbClr val="C00000"/>
                </a:solidFill>
              </a:rPr>
              <a:t> </a:t>
            </a:r>
            <a:r>
              <a:rPr lang="ru-RU" sz="3600" b="1" i="1" dirty="0" smtClean="0">
                <a:solidFill>
                  <a:srgbClr val="C00000"/>
                </a:solidFill>
              </a:rPr>
              <a:t>духовный </a:t>
            </a:r>
            <a:r>
              <a:rPr lang="ru-RU" sz="3600" b="1" i="1" dirty="0">
                <a:solidFill>
                  <a:srgbClr val="C00000"/>
                </a:solidFill>
              </a:rPr>
              <a:t>мир ребёнка вливается живительный </a:t>
            </a:r>
            <a:r>
              <a:rPr lang="ru-RU" sz="3600" b="1" i="1" dirty="0" smtClean="0">
                <a:solidFill>
                  <a:srgbClr val="C00000"/>
                </a:solidFill>
              </a:rPr>
              <a:t>поток представлений</a:t>
            </a:r>
            <a:r>
              <a:rPr lang="ru-RU" sz="3600" b="1" i="1" dirty="0">
                <a:solidFill>
                  <a:srgbClr val="C00000"/>
                </a:solidFill>
              </a:rPr>
              <a:t>, понятий об </a:t>
            </a:r>
            <a:r>
              <a:rPr lang="ru-RU" sz="3600" b="1" i="1" dirty="0" smtClean="0">
                <a:solidFill>
                  <a:srgbClr val="C00000"/>
                </a:solidFill>
              </a:rPr>
              <a:t>окружающем  мире»</a:t>
            </a:r>
          </a:p>
          <a:p>
            <a:pPr>
              <a:buNone/>
            </a:pPr>
            <a:r>
              <a:rPr lang="ru-RU" sz="3600" b="1" dirty="0"/>
              <a:t> </a:t>
            </a:r>
            <a:r>
              <a:rPr lang="ru-RU" dirty="0"/>
              <a:t> </a:t>
            </a:r>
            <a:r>
              <a:rPr lang="ru-RU" dirty="0" smtClean="0"/>
              <a:t>                                                </a:t>
            </a:r>
            <a:r>
              <a:rPr lang="ru-RU" dirty="0"/>
              <a:t> В.А.Сухомлинский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72547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Развитие игровой деятельности детей 5-7 лет.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i="1" dirty="0" smtClean="0"/>
              <a:t>     Дети совместно обсуждают замысел игры, учитывают точку зрения партнёра, достигают общего решения. Плановость и согласованность игры сочетается с импровизацией. </a:t>
            </a:r>
          </a:p>
          <a:p>
            <a:pPr>
              <a:buNone/>
            </a:pPr>
            <a:r>
              <a:rPr lang="ru-RU" sz="2400" i="1" dirty="0" smtClean="0"/>
              <a:t>     В игре создают модели взаимоотношений между людьми, комбинируют знания, почерпнутые из наблюдений, книг, кинофильмов, рассказов взрослых.</a:t>
            </a:r>
          </a:p>
          <a:p>
            <a:pPr>
              <a:buNone/>
            </a:pPr>
            <a:r>
              <a:rPr lang="ru-RU" sz="2400" i="1" dirty="0" smtClean="0"/>
              <a:t> </a:t>
            </a:r>
            <a:r>
              <a:rPr lang="ru-RU" sz="2400" i="1" dirty="0" smtClean="0"/>
              <a:t>     Ролевое взаимодействие содержательно, разнообразны средства выразительности , дети осуществляют игровое действие с предметами-заместителями, природным материалом, игрушками, собственными самоделками, широко используют в игре подсобный материал.</a:t>
            </a:r>
          </a:p>
          <a:p>
            <a:pPr>
              <a:buNone/>
            </a:pPr>
            <a:r>
              <a:rPr lang="ru-RU" sz="2400" i="1" dirty="0" smtClean="0"/>
              <a:t> </a:t>
            </a:r>
            <a:r>
              <a:rPr lang="ru-RU" sz="2400" i="1" dirty="0" smtClean="0"/>
              <a:t>    Дети осознают, что соблюдение правил является условием реализации роли.</a:t>
            </a:r>
          </a:p>
          <a:p>
            <a:pPr>
              <a:buNone/>
            </a:pP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 </a:t>
            </a:r>
            <a:r>
              <a:rPr lang="ru-RU" dirty="0" smtClean="0"/>
              <a:t> </a:t>
            </a:r>
            <a:r>
              <a:rPr lang="ru-RU" dirty="0"/>
              <a:t>  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sz="3600" u="sng" dirty="0">
                <a:solidFill>
                  <a:srgbClr val="C00000"/>
                </a:solidFill>
              </a:rPr>
              <a:t>Игрушка</a:t>
            </a:r>
            <a:r>
              <a:rPr lang="ru-RU" sz="3600" dirty="0"/>
              <a:t> — это </a:t>
            </a:r>
            <a:r>
              <a:rPr lang="ru-RU" sz="3600" dirty="0" smtClean="0"/>
              <a:t>специально изготовленный </a:t>
            </a:r>
            <a:r>
              <a:rPr lang="ru-RU" sz="3600" dirty="0"/>
              <a:t>предмет, предназначенный  для  игр, она помогает ребенку осуществить свой замысел, приближает игру к действительности</a:t>
            </a:r>
            <a:r>
              <a:rPr lang="ru-RU" sz="3600" dirty="0" smtClean="0"/>
              <a:t>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8" name="Picture 4" descr="C:\Documents and Settings\Администратор\Рабочий стол\i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4357694"/>
            <a:ext cx="2428892" cy="22860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50085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Ролевая игра</a:t>
            </a:r>
            <a:r>
              <a:rPr lang="ru-RU" dirty="0" smtClean="0">
                <a:solidFill>
                  <a:srgbClr val="C00000"/>
                </a:solidFill>
              </a:rPr>
              <a:t> 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2800" i="1" dirty="0" smtClean="0"/>
              <a:t>куклы и соответствующие им атрибуты, наборы «Доктор», «Парикмахер» и т.д., 1-2 ширмы,  деревянный детский стол, пару стульев, машинки.</a:t>
            </a:r>
            <a:endParaRPr lang="ru-RU" i="1" dirty="0" smtClean="0"/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 </a:t>
            </a:r>
            <a:r>
              <a:rPr lang="ru-RU" b="1" dirty="0" smtClean="0">
                <a:solidFill>
                  <a:srgbClr val="C00000"/>
                </a:solidFill>
              </a:rPr>
              <a:t>Режиссерская игра.</a:t>
            </a:r>
          </a:p>
          <a:p>
            <a:pPr>
              <a:buNone/>
            </a:pPr>
            <a:r>
              <a:rPr lang="ru-RU" sz="2800" i="1" dirty="0" smtClean="0"/>
              <a:t>     5-6 маленьких кукол (высотой 8-15 см) - мужские, женские и детские образы кукольный дом с семьей2-3 простые машины (подъемный кран, большегрузный самосвал и пр.), конструктор.</a:t>
            </a:r>
          </a:p>
          <a:p>
            <a:pPr>
              <a:buNone/>
            </a:pPr>
            <a:r>
              <a:rPr lang="ru-RU" sz="2800" i="1" dirty="0" smtClean="0"/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Игра-драматизация.</a:t>
            </a:r>
          </a:p>
          <a:p>
            <a:pPr>
              <a:buNone/>
            </a:pPr>
            <a:r>
              <a:rPr lang="ru-RU" sz="2800" i="1" dirty="0" smtClean="0"/>
              <a:t>    лоскутки ткани, бумага, пластилин, клей,   что-то из домашнего хозяйства.</a:t>
            </a: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</a:t>
            </a:r>
            <a:r>
              <a:rPr lang="ru-RU" sz="3600" b="1" dirty="0" smtClean="0">
                <a:solidFill>
                  <a:srgbClr val="C00000"/>
                </a:solidFill>
              </a:rPr>
              <a:t>Превращение одних предметов в другие, одного образа в другой - важнейший этап развития не только воображения, но и мышления в дошкольном возрасте. Не пропустите это удивительное время! </a:t>
            </a:r>
            <a:endParaRPr lang="ru-RU" sz="3600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Documents and Settings\Администратор\Рабочий стол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214818"/>
            <a:ext cx="2928957" cy="23574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Советы родителям.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6436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/>
              <a:t>    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 </a:t>
            </a:r>
            <a:r>
              <a:rPr lang="ru-RU" b="1" i="1" dirty="0" smtClean="0"/>
              <a:t>    </a:t>
            </a:r>
            <a:r>
              <a:rPr lang="ru-RU" i="1" dirty="0" smtClean="0"/>
              <a:t>Качество</a:t>
            </a:r>
            <a:r>
              <a:rPr lang="ru-RU" i="1" dirty="0" smtClean="0"/>
              <a:t>. </a:t>
            </a:r>
            <a:br>
              <a:rPr lang="ru-RU" i="1" dirty="0" smtClean="0"/>
            </a:br>
            <a:r>
              <a:rPr lang="ru-RU" i="1" dirty="0" smtClean="0"/>
              <a:t>Возраст и параметры.</a:t>
            </a:r>
          </a:p>
          <a:p>
            <a:pPr>
              <a:buNone/>
            </a:pPr>
            <a:r>
              <a:rPr lang="ru-RU" i="1" dirty="0" smtClean="0"/>
              <a:t>   </a:t>
            </a:r>
            <a:r>
              <a:rPr lang="ru-RU" i="1" dirty="0" smtClean="0"/>
              <a:t>  </a:t>
            </a:r>
            <a:r>
              <a:rPr lang="ru-RU" i="1" dirty="0" smtClean="0"/>
              <a:t>Игрушек, не должно быть много.</a:t>
            </a:r>
          </a:p>
          <a:p>
            <a:pPr>
              <a:buNone/>
            </a:pPr>
            <a:r>
              <a:rPr lang="ru-RU" i="1" dirty="0" smtClean="0"/>
              <a:t>   </a:t>
            </a:r>
            <a:r>
              <a:rPr lang="ru-RU" i="1" dirty="0" smtClean="0"/>
              <a:t>  </a:t>
            </a:r>
            <a:r>
              <a:rPr lang="ru-RU" i="1" dirty="0" smtClean="0"/>
              <a:t>Игрушка должна благотворно влиять на психику ребёнка.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/>
              <a:t> Выделите </a:t>
            </a:r>
            <a:r>
              <a:rPr lang="ru-RU" i="1" dirty="0" smtClean="0"/>
              <a:t>специальное место для детских игрушек.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  </a:t>
            </a:r>
            <a:r>
              <a:rPr lang="ru-RU" i="1" dirty="0" smtClean="0"/>
              <a:t>Надоела та или иная игрушка, спрячьте ее на некоторое время, а потом сделайте ребенку сюрприз.</a:t>
            </a:r>
            <a:endParaRPr lang="ru-RU" i="1" dirty="0"/>
          </a:p>
        </p:txBody>
      </p:sp>
      <p:pic>
        <p:nvPicPr>
          <p:cNvPr id="1026" name="Picture 2" descr="C:\Documents and Settings\Администратор\Рабочий стол\1367285_html_m7600ac1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21" y="0"/>
            <a:ext cx="2214579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дминистратор\Рабочий стол\88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28604"/>
            <a:ext cx="7286676" cy="62151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rgbClr val="C00000"/>
                </a:solidFill>
              </a:rPr>
              <a:t>Спасибо за внимание!</a:t>
            </a:r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C:\Documents and Settings\Администратор\Рабочий стол\0001-001-Skorogovork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000241"/>
            <a:ext cx="4929222" cy="45434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Words>174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Родительское собрание в старшей группе «Как играть с ребёнком»</vt:lpstr>
      <vt:lpstr>Слайд 2</vt:lpstr>
      <vt:lpstr>Развитие игровой деятельности детей 5-7 лет.</vt:lpstr>
      <vt:lpstr>Слайд 4</vt:lpstr>
      <vt:lpstr>Слайд 5</vt:lpstr>
      <vt:lpstr>Слайд 6</vt:lpstr>
      <vt:lpstr>Советы родителям.</vt:lpstr>
      <vt:lpstr>Слайд 8</vt:lpstr>
      <vt:lpstr>Слайд 9</vt:lpstr>
    </vt:vector>
  </TitlesOfParts>
  <Company>INFINITY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33</cp:revision>
  <dcterms:created xsi:type="dcterms:W3CDTF">2015-07-23T14:08:59Z</dcterms:created>
  <dcterms:modified xsi:type="dcterms:W3CDTF">2015-07-23T23:11:00Z</dcterms:modified>
</cp:coreProperties>
</file>