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77" r:id="rId3"/>
    <p:sldId id="272" r:id="rId4"/>
    <p:sldId id="273" r:id="rId5"/>
    <p:sldId id="274" r:id="rId6"/>
    <p:sldId id="262" r:id="rId7"/>
    <p:sldId id="266" r:id="rId8"/>
    <p:sldId id="271" r:id="rId9"/>
    <p:sldId id="263" r:id="rId10"/>
    <p:sldId id="264" r:id="rId11"/>
    <p:sldId id="265" r:id="rId12"/>
    <p:sldId id="278" r:id="rId13"/>
    <p:sldId id="267" r:id="rId14"/>
    <p:sldId id="268" r:id="rId15"/>
    <p:sldId id="270" r:id="rId16"/>
    <p:sldId id="279" r:id="rId17"/>
    <p:sldId id="276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65" d="100"/>
          <a:sy n="65" d="100"/>
        </p:scale>
        <p:origin x="-60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B7319-8752-43DC-9251-6FF6EC4E5500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0933E-8E9E-46F7-A2F2-BCFA8E62F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63" r:id="rId4"/>
    <p:sldLayoutId id="2147483650" r:id="rId5"/>
    <p:sldLayoutId id="2147483661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 rot="21400781">
            <a:off x="1942751" y="2377094"/>
            <a:ext cx="5987484" cy="13837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«ИСПОЛЬЗОВАНИЕ</a:t>
            </a:r>
            <a:r>
              <a:rPr kumimoji="0" lang="ru-RU" sz="48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ПРОЕКТНОГО МЕТОДА В ДОШКОЛЬНЫХ УЧРЕЖДЕНИЯХ»</a:t>
            </a:r>
            <a:endParaRPr kumimoji="0" lang="ru-RU" sz="4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1640" y="188640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МБОУ « Мезенская СОШ» Структурное подразделение </a:t>
            </a:r>
          </a:p>
          <a:p>
            <a:r>
              <a:rPr lang="ru-RU" b="1" dirty="0" smtClean="0"/>
              <a:t>                       «Детский сад №1 « Улыбка»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55976" y="6488668"/>
            <a:ext cx="4283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2013 г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084168" y="5877272"/>
            <a:ext cx="3059832" cy="648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. </a:t>
            </a:r>
            <a:r>
              <a:rPr lang="ru-RU" b="1" i="1" dirty="0" smtClean="0"/>
              <a:t>Старший воспитатель </a:t>
            </a:r>
            <a:r>
              <a:rPr lang="ru-RU" b="1" i="1" dirty="0" err="1" smtClean="0"/>
              <a:t>Тярасова</a:t>
            </a:r>
            <a:r>
              <a:rPr lang="ru-RU" b="1" i="1" dirty="0" smtClean="0"/>
              <a:t>  С.В. 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92696"/>
            <a:ext cx="770485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u="sng" dirty="0" smtClean="0"/>
              <a:t>По содержанию: </a:t>
            </a:r>
          </a:p>
          <a:p>
            <a:endParaRPr lang="ru-RU" sz="3200" b="1" u="sng" dirty="0" smtClean="0"/>
          </a:p>
          <a:p>
            <a:r>
              <a:rPr lang="ru-RU" sz="3200" dirty="0" smtClean="0"/>
              <a:t>-</a:t>
            </a:r>
            <a:r>
              <a:rPr lang="ru-RU" sz="3200" b="1" dirty="0" smtClean="0"/>
              <a:t>монопроекты  (1образовательная область).</a:t>
            </a:r>
          </a:p>
          <a:p>
            <a:endParaRPr lang="ru-RU" sz="3200" b="1" dirty="0" smtClean="0"/>
          </a:p>
          <a:p>
            <a:r>
              <a:rPr lang="ru-RU" sz="3200" b="1" dirty="0" smtClean="0"/>
              <a:t>-Интегративные (межпредметные, 2 и более образовательных областей)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92696"/>
            <a:ext cx="80648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u="sng" dirty="0" smtClean="0"/>
              <a:t>По продолжительности </a:t>
            </a:r>
            <a:r>
              <a:rPr lang="ru-RU" sz="3200" dirty="0" smtClean="0"/>
              <a:t>:</a:t>
            </a:r>
          </a:p>
          <a:p>
            <a:endParaRPr lang="ru-RU" sz="3200" dirty="0" smtClean="0"/>
          </a:p>
          <a:p>
            <a:r>
              <a:rPr lang="ru-RU" sz="3200" b="1" dirty="0" smtClean="0"/>
              <a:t>-краткосрочные (мини – проекты) </a:t>
            </a:r>
          </a:p>
          <a:p>
            <a:endParaRPr lang="ru-RU" sz="3200" b="1" dirty="0" smtClean="0"/>
          </a:p>
          <a:p>
            <a:pPr>
              <a:buFontTx/>
              <a:buChar char="-"/>
            </a:pPr>
            <a:r>
              <a:rPr lang="ru-RU" sz="3200" b="1" dirty="0" smtClean="0"/>
              <a:t>Среднесрочные (от 1 месяца);</a:t>
            </a:r>
          </a:p>
          <a:p>
            <a:pPr>
              <a:buFontTx/>
              <a:buChar char="-"/>
            </a:pPr>
            <a:endParaRPr lang="ru-RU" sz="3200" b="1" dirty="0" smtClean="0"/>
          </a:p>
          <a:p>
            <a:pPr>
              <a:buFontTx/>
              <a:buChar char="-"/>
            </a:pPr>
            <a:r>
              <a:rPr lang="ru-RU" sz="3200" b="1" dirty="0" smtClean="0"/>
              <a:t>Долгосрочные проекты (учебный год)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42910" y="577132"/>
            <a:ext cx="7643866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Основные требования к использованию метода проектов в детском саду </a:t>
            </a:r>
            <a:endParaRPr kumimoji="0" lang="ru-RU" sz="3200" b="1" i="0" u="sng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*в основе любого проекта лежит проблема, для решения которой требуется исследовательский поиск; 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*проект – это «игра всерьёз»; результаты её значимы для детей и взрослых; 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*обязательные составляющие проекта: </a:t>
            </a: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детская самостоятельность (при поддержке педагога), </a:t>
            </a: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сотворчество ребят и взрослых, </a:t>
            </a: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развитие коммуникативных способностей детей, познавательных и творческих навыков; </a:t>
            </a: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применение дошкольниками полученных знаний на практике.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980728"/>
            <a:ext cx="648072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 </a:t>
            </a:r>
            <a:r>
              <a:rPr lang="ru-RU" sz="2400" b="1" dirty="0" smtClean="0"/>
              <a:t>Этапы проекта:</a:t>
            </a:r>
          </a:p>
          <a:p>
            <a:endParaRPr lang="ru-RU" dirty="0" smtClean="0"/>
          </a:p>
          <a:p>
            <a:r>
              <a:rPr lang="ru-RU" dirty="0" smtClean="0"/>
              <a:t>1.Подготовительный (Выбор темы, тип проекта, количество участников, постановка проблемы, постановка цели, </a:t>
            </a:r>
            <a:r>
              <a:rPr lang="ru-RU" dirty="0" err="1" smtClean="0"/>
              <a:t>задачи,прогнозируемый</a:t>
            </a:r>
            <a:r>
              <a:rPr lang="ru-RU" dirty="0" smtClean="0"/>
              <a:t> результатов проекта)</a:t>
            </a:r>
          </a:p>
          <a:p>
            <a:endParaRPr lang="ru-RU" dirty="0" smtClean="0"/>
          </a:p>
          <a:p>
            <a:r>
              <a:rPr lang="ru-RU" dirty="0" smtClean="0"/>
              <a:t>2. </a:t>
            </a:r>
            <a:r>
              <a:rPr lang="ru-RU" dirty="0" err="1" smtClean="0"/>
              <a:t>Деятельностный</a:t>
            </a:r>
            <a:r>
              <a:rPr lang="ru-RU" dirty="0" smtClean="0"/>
              <a:t> (Разработка проекта, планирование)</a:t>
            </a:r>
          </a:p>
          <a:p>
            <a:endParaRPr lang="ru-RU" dirty="0" smtClean="0"/>
          </a:p>
          <a:p>
            <a:r>
              <a:rPr lang="ru-RU" dirty="0" smtClean="0"/>
              <a:t>3. Выполнение проекта (Практическая часть)</a:t>
            </a:r>
          </a:p>
          <a:p>
            <a:endParaRPr lang="ru-RU" dirty="0" smtClean="0"/>
          </a:p>
          <a:p>
            <a:r>
              <a:rPr lang="ru-RU" dirty="0" smtClean="0"/>
              <a:t>4. Завершающий (Подведение итогов)</a:t>
            </a:r>
          </a:p>
          <a:p>
            <a:r>
              <a:rPr lang="ru-RU" dirty="0" smtClean="0"/>
              <a:t>-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2636896" y="5205173"/>
          <a:ext cx="6096000" cy="415805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4158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Этапы проекта</a:t>
                      </a:r>
                      <a:endParaRPr lang="ru-RU" sz="700">
                        <a:solidFill>
                          <a:srgbClr val="C6C6C6"/>
                        </a:solidFill>
                        <a:latin typeface="Verdana"/>
                        <a:ea typeface="Cambria"/>
                        <a:cs typeface="Times New Roman"/>
                      </a:endParaRPr>
                    </a:p>
                  </a:txBody>
                  <a:tcPr marL="53461" marR="534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Деятельность педагога</a:t>
                      </a:r>
                      <a:endParaRPr lang="ru-RU" sz="700">
                        <a:solidFill>
                          <a:srgbClr val="C6C6C6"/>
                        </a:solidFill>
                        <a:latin typeface="Verdana"/>
                        <a:ea typeface="Cambria"/>
                        <a:cs typeface="Times New Roman"/>
                      </a:endParaRPr>
                    </a:p>
                  </a:txBody>
                  <a:tcPr marL="53461" marR="534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Деятельность детей</a:t>
                      </a:r>
                      <a:endParaRPr lang="ru-RU" sz="700">
                        <a:solidFill>
                          <a:srgbClr val="C6C6C6"/>
                        </a:solidFill>
                        <a:latin typeface="Verdana"/>
                        <a:ea typeface="Cambria"/>
                        <a:cs typeface="Times New Roman"/>
                      </a:endParaRPr>
                    </a:p>
                  </a:txBody>
                  <a:tcPr marL="53461" marR="534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2636896" y="4921238"/>
          <a:ext cx="6096000" cy="983676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9836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 этап</a:t>
                      </a:r>
                      <a:endParaRPr lang="ru-RU" sz="700">
                        <a:solidFill>
                          <a:srgbClr val="C6C6C6"/>
                        </a:solidFill>
                        <a:latin typeface="Verdana"/>
                        <a:ea typeface="Cambria"/>
                        <a:cs typeface="Times New Roman"/>
                      </a:endParaRPr>
                    </a:p>
                  </a:txBody>
                  <a:tcPr marL="53461" marR="534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1.Формулируется проблема (цель).</a:t>
                      </a:r>
                      <a:endParaRPr lang="ru-RU" sz="700">
                        <a:solidFill>
                          <a:srgbClr val="C6C6C6"/>
                        </a:solidFill>
                        <a:latin typeface="Verdana"/>
                        <a:ea typeface="Cambria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(При постановке цели определяется и продукт проекта).</a:t>
                      </a:r>
                      <a:endParaRPr lang="ru-RU" sz="700">
                        <a:solidFill>
                          <a:srgbClr val="C6C6C6"/>
                        </a:solidFill>
                        <a:latin typeface="Verdana"/>
                        <a:ea typeface="Cambria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2.Вводит в игровую сюжетную ситуацию.</a:t>
                      </a:r>
                      <a:endParaRPr lang="ru-RU" sz="700">
                        <a:solidFill>
                          <a:srgbClr val="C6C6C6"/>
                        </a:solidFill>
                        <a:latin typeface="Verdana"/>
                        <a:ea typeface="Cambria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3.Формулирует задачу (не жестко)</a:t>
                      </a:r>
                      <a:endParaRPr lang="ru-RU" sz="700">
                        <a:solidFill>
                          <a:srgbClr val="C6C6C6"/>
                        </a:solidFill>
                        <a:latin typeface="Verdana"/>
                        <a:ea typeface="Cambria"/>
                        <a:cs typeface="Times New Roman"/>
                      </a:endParaRPr>
                    </a:p>
                  </a:txBody>
                  <a:tcPr marL="53461" marR="534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1.Вхождение в проблему.</a:t>
                      </a:r>
                      <a:endParaRPr lang="ru-RU" sz="700">
                        <a:solidFill>
                          <a:srgbClr val="C6C6C6"/>
                        </a:solidFill>
                        <a:latin typeface="Verdana"/>
                        <a:ea typeface="Cambria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2.Вживание в игровую ситуацию.</a:t>
                      </a:r>
                      <a:endParaRPr lang="ru-RU" sz="700">
                        <a:solidFill>
                          <a:srgbClr val="C6C6C6"/>
                        </a:solidFill>
                        <a:latin typeface="Verdana"/>
                        <a:ea typeface="Cambria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3.принятие задачи.</a:t>
                      </a:r>
                      <a:endParaRPr lang="ru-RU" sz="700">
                        <a:solidFill>
                          <a:srgbClr val="C6C6C6"/>
                        </a:solidFill>
                        <a:latin typeface="Verdana"/>
                        <a:ea typeface="Cambria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4.Дополнение задач проекта.</a:t>
                      </a:r>
                      <a:endParaRPr lang="ru-RU" sz="700">
                        <a:solidFill>
                          <a:srgbClr val="C6C6C6"/>
                        </a:solidFill>
                        <a:latin typeface="Verdana"/>
                        <a:ea typeface="Cambria"/>
                        <a:cs typeface="Times New Roman"/>
                      </a:endParaRPr>
                    </a:p>
                  </a:txBody>
                  <a:tcPr marL="53461" marR="534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2636896" y="5661248"/>
          <a:ext cx="6096000" cy="630936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797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II этап</a:t>
                      </a:r>
                      <a:endParaRPr lang="ru-RU" sz="700">
                        <a:solidFill>
                          <a:srgbClr val="C6C6C6"/>
                        </a:solidFill>
                        <a:latin typeface="Verdana"/>
                        <a:ea typeface="Cambria"/>
                        <a:cs typeface="Times New Roman"/>
                      </a:endParaRPr>
                    </a:p>
                  </a:txBody>
                  <a:tcPr marL="53461" marR="534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4.Помогает в решении задачи.</a:t>
                      </a:r>
                      <a:endParaRPr lang="ru-RU" sz="700" dirty="0">
                        <a:solidFill>
                          <a:srgbClr val="C6C6C6"/>
                        </a:solidFill>
                        <a:latin typeface="Verdana"/>
                        <a:ea typeface="Cambria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5.Помогает спланировать деятельность.</a:t>
                      </a:r>
                      <a:endParaRPr lang="ru-RU" sz="700" dirty="0">
                        <a:solidFill>
                          <a:srgbClr val="C6C6C6"/>
                        </a:solidFill>
                        <a:latin typeface="Verdana"/>
                        <a:ea typeface="Cambria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6.Организует деятельность.</a:t>
                      </a:r>
                      <a:endParaRPr lang="ru-RU" sz="700" dirty="0">
                        <a:solidFill>
                          <a:srgbClr val="C6C6C6"/>
                        </a:solidFill>
                        <a:latin typeface="Verdana"/>
                        <a:ea typeface="Cambria"/>
                        <a:cs typeface="Times New Roman"/>
                      </a:endParaRPr>
                    </a:p>
                  </a:txBody>
                  <a:tcPr marL="53461" marR="534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5.Объединение детей в рабочие группы.</a:t>
                      </a:r>
                      <a:endParaRPr lang="ru-RU" sz="700" dirty="0">
                        <a:solidFill>
                          <a:srgbClr val="C6C6C6"/>
                        </a:solidFill>
                        <a:latin typeface="Verdana"/>
                        <a:ea typeface="Cambria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6.Распределение амплуа.</a:t>
                      </a:r>
                      <a:endParaRPr lang="ru-RU" sz="700" dirty="0">
                        <a:solidFill>
                          <a:srgbClr val="C6C6C6"/>
                        </a:solidFill>
                        <a:latin typeface="Verdana"/>
                        <a:ea typeface="Cambria"/>
                        <a:cs typeface="Times New Roman"/>
                      </a:endParaRPr>
                    </a:p>
                  </a:txBody>
                  <a:tcPr marL="53461" marR="534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8325528" y="-10978836"/>
          <a:ext cx="407368" cy="16719804"/>
        </p:xfrm>
        <a:graphic>
          <a:graphicData uri="http://schemas.openxmlformats.org/drawingml/2006/table">
            <a:tbl>
              <a:tblPr/>
              <a:tblGrid>
                <a:gridCol w="142724"/>
                <a:gridCol w="132322"/>
                <a:gridCol w="132322"/>
              </a:tblGrid>
              <a:tr h="5837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rgbClr val="C6C6C6"/>
                        </a:solidFill>
                        <a:latin typeface="Verdana"/>
                        <a:ea typeface="Cambria"/>
                        <a:cs typeface="Times New Roman"/>
                      </a:endParaRPr>
                    </a:p>
                  </a:txBody>
                  <a:tcPr marL="53461" marR="534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9.Подготовка к презентации. Презентация.</a:t>
                      </a:r>
                      <a:endParaRPr lang="ru-RU" sz="700" dirty="0">
                        <a:solidFill>
                          <a:srgbClr val="C6C6C6"/>
                        </a:solidFill>
                        <a:latin typeface="Verdana"/>
                        <a:ea typeface="Cambria"/>
                        <a:cs typeface="Times New Roman"/>
                      </a:endParaRPr>
                    </a:p>
                  </a:txBody>
                  <a:tcPr marL="53461" marR="534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8.Продукт деятельности готовят к презентации.</a:t>
                      </a:r>
                      <a:endParaRPr lang="ru-RU" sz="700" dirty="0">
                        <a:solidFill>
                          <a:srgbClr val="C6C6C6"/>
                        </a:solidFill>
                        <a:latin typeface="Verdana"/>
                        <a:ea typeface="Cambria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9.Представляют (зрителям или экспертам) продукт деятельности.</a:t>
                      </a:r>
                      <a:endParaRPr lang="ru-RU" sz="700" dirty="0">
                        <a:solidFill>
                          <a:srgbClr val="C6C6C6"/>
                        </a:solidFill>
                        <a:latin typeface="Verdana"/>
                        <a:ea typeface="Cambria"/>
                        <a:cs typeface="Times New Roman"/>
                      </a:endParaRPr>
                    </a:p>
                  </a:txBody>
                  <a:tcPr marL="53461" marR="534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4" name="Таблица 23"/>
          <p:cNvGraphicFramePr>
            <a:graphicFrameLocks noGrp="1"/>
          </p:cNvGraphicFramePr>
          <p:nvPr/>
        </p:nvGraphicFramePr>
        <p:xfrm>
          <a:off x="1571604" y="642918"/>
          <a:ext cx="609600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Этапы проекта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Деятельность педагога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Деятельность детей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 этап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.Формулируется проблема (цель).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(При постановке цели определяется и продукт проекта).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2.Вводит в игровую сюжетную ситуацию.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3.Формулирует задачу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1.Вхождение в проблему.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2.Вживание в игровую ситуацию.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3.принятие задачи.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 этап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4.Помогает в решении задачи.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5.Помогает спланировать деятельность.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6.Организует деятельность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5.Объединение детей в рабочие группы.</a:t>
                      </a:r>
                      <a:endParaRPr lang="ru-RU" sz="1200" dirty="0">
                        <a:solidFill>
                          <a:srgbClr val="C6C6C6"/>
                        </a:solidFill>
                        <a:latin typeface="+mn-lt"/>
                        <a:ea typeface="Cambria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6.Распределение </a:t>
                      </a:r>
                      <a:r>
                        <a:rPr lang="ru-RU" sz="1200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ролей.</a:t>
                      </a:r>
                      <a:endParaRPr lang="ru-RU" sz="1200" dirty="0">
                        <a:solidFill>
                          <a:srgbClr val="C6C6C6"/>
                        </a:solidFill>
                        <a:latin typeface="+mn-lt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 этап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7.Практическая помощь (по необходимости).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8.Направляет и контролирует осуществление проекта.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7.Формирование специфических знаний, умений, навыков.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 этап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9.Подготовка к презентации. Презентация.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8.Продукт деятельности готовят к презентации.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9.Представляют (зрителям или экспертам) продукт деятельности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71600" y="764704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 smtClean="0"/>
              <a:t>Метод проектов   даёт ребёнку возможность :</a:t>
            </a:r>
          </a:p>
          <a:p>
            <a:endParaRPr lang="ru-RU" dirty="0" smtClean="0"/>
          </a:p>
          <a:p>
            <a:r>
              <a:rPr lang="ru-RU" b="1" dirty="0" smtClean="0"/>
              <a:t>-экспериментировать, </a:t>
            </a:r>
          </a:p>
          <a:p>
            <a:endParaRPr lang="ru-RU" b="1" dirty="0" smtClean="0"/>
          </a:p>
          <a:p>
            <a:r>
              <a:rPr lang="ru-RU" b="1" dirty="0" smtClean="0"/>
              <a:t>-синтезировать полученные знания, </a:t>
            </a:r>
          </a:p>
          <a:p>
            <a:endParaRPr lang="ru-RU" b="1" dirty="0" smtClean="0"/>
          </a:p>
          <a:p>
            <a:r>
              <a:rPr lang="ru-RU" b="1" dirty="0" smtClean="0"/>
              <a:t>-развивать коммуникативные навыки.</a:t>
            </a:r>
          </a:p>
          <a:p>
            <a:endParaRPr lang="ru-RU" b="1" dirty="0" smtClean="0"/>
          </a:p>
          <a:p>
            <a:r>
              <a:rPr lang="ru-RU" b="1" dirty="0" smtClean="0"/>
              <a:t>-развивать творческие способности,</a:t>
            </a:r>
          </a:p>
          <a:p>
            <a:endParaRPr lang="ru-RU" b="1" dirty="0" smtClean="0"/>
          </a:p>
          <a:p>
            <a:r>
              <a:rPr lang="ru-RU" b="1" dirty="0" smtClean="0"/>
              <a:t>-даёт выход  внутренним  возможностям ребёнка,</a:t>
            </a:r>
          </a:p>
          <a:p>
            <a:endParaRPr lang="ru-RU" b="1" dirty="0" smtClean="0"/>
          </a:p>
          <a:p>
            <a:r>
              <a:rPr lang="ru-RU" b="1" dirty="0" smtClean="0"/>
              <a:t>-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857232"/>
            <a:ext cx="564360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Информационная карта проекта </a:t>
            </a:r>
          </a:p>
          <a:p>
            <a:r>
              <a:rPr lang="ru-RU" dirty="0" smtClean="0"/>
              <a:t>-Полное название проекта</a:t>
            </a:r>
          </a:p>
          <a:p>
            <a:r>
              <a:rPr lang="ru-RU" dirty="0" smtClean="0"/>
              <a:t>-Авторы проекта</a:t>
            </a:r>
          </a:p>
          <a:p>
            <a:r>
              <a:rPr lang="ru-RU" dirty="0" smtClean="0"/>
              <a:t>-Описание проблемы, на решение которой направлен проект. Актуальность проекта</a:t>
            </a:r>
          </a:p>
          <a:p>
            <a:r>
              <a:rPr lang="ru-RU" dirty="0" smtClean="0"/>
              <a:t>-Тип проекта</a:t>
            </a:r>
          </a:p>
          <a:p>
            <a:pPr>
              <a:buFontTx/>
              <a:buChar char="-"/>
            </a:pPr>
            <a:r>
              <a:rPr lang="ru-RU" dirty="0" smtClean="0"/>
              <a:t>Цель проекта</a:t>
            </a:r>
          </a:p>
          <a:p>
            <a:pPr>
              <a:buFontTx/>
              <a:buChar char="-"/>
            </a:pPr>
            <a:r>
              <a:rPr lang="ru-RU" dirty="0" smtClean="0"/>
              <a:t> Задачи</a:t>
            </a:r>
          </a:p>
          <a:p>
            <a:pPr>
              <a:buFontTx/>
              <a:buChar char="-"/>
            </a:pPr>
            <a:r>
              <a:rPr lang="ru-RU" dirty="0" smtClean="0"/>
              <a:t>Краткое содержание проекта</a:t>
            </a:r>
          </a:p>
          <a:p>
            <a:pPr>
              <a:buFontTx/>
              <a:buChar char="-"/>
            </a:pPr>
            <a:r>
              <a:rPr lang="ru-RU" dirty="0" smtClean="0"/>
              <a:t>Место проведения</a:t>
            </a:r>
          </a:p>
          <a:p>
            <a:pPr>
              <a:buFontTx/>
              <a:buChar char="-"/>
            </a:pPr>
            <a:r>
              <a:rPr lang="ru-RU" dirty="0" smtClean="0"/>
              <a:t>Сроки проведения </a:t>
            </a:r>
          </a:p>
          <a:p>
            <a:pPr>
              <a:buFontTx/>
              <a:buChar char="-"/>
            </a:pPr>
            <a:r>
              <a:rPr lang="ru-RU" dirty="0" smtClean="0"/>
              <a:t>Количество ,возраст участников</a:t>
            </a:r>
          </a:p>
          <a:p>
            <a:pPr>
              <a:buFontTx/>
              <a:buChar char="-"/>
            </a:pPr>
            <a:r>
              <a:rPr lang="ru-RU" dirty="0" smtClean="0"/>
              <a:t>Ожидаемые результаты (продукт проекта)</a:t>
            </a:r>
          </a:p>
          <a:p>
            <a:pPr>
              <a:buFontTx/>
              <a:buChar char="-"/>
            </a:pPr>
            <a:r>
              <a:rPr lang="ru-RU" dirty="0" smtClean="0"/>
              <a:t>Дальнейшее развитие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1115616" y="1045774"/>
            <a:ext cx="6696744" cy="363176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Литература: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«Дошкольное воспитание» № 3 2003 год стр.20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«Проект как мотивация к познанию» Е.Евдокимова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«Дошкольное воспитание» № 8 2007 год стр. 51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«Опыт реализации проектной модели. Приобщение к книге» О.Смирнова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«Дошкольное воспитание» № 1 2007 год стр. 39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   № 2 2007 год стр. 32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        «Проектный метод в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социокультурном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воспитании дошкольников»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«Обруч» № 4 2001 год стр. 11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«Вы любите проекты ?»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А.Данюкова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«Обруч» № 2 2004 год стр. 13-15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«Семейные проекты» О.Давыдова, М.Кизил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«Управление дошкольным образовательным учреждением» № 4 2004 год стр. 99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1400" dirty="0" err="1" smtClean="0">
                <a:ea typeface="Times New Roman" pitchFamily="18" charset="0"/>
                <a:cs typeface="Arial" pitchFamily="34" charset="0"/>
              </a:rPr>
              <a:t>И.Штанько</a:t>
            </a:r>
            <a:r>
              <a:rPr lang="ru-RU" sz="1400" dirty="0" smtClean="0">
                <a:ea typeface="Times New Roman" pitchFamily="18" charset="0"/>
                <a:cs typeface="Arial" pitchFamily="34" charset="0"/>
              </a:rPr>
              <a:t> «Проектная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деятельность с детьми старшего дошкольного возраста»/ Управление ДОУ. 2004-№4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latin typeface="+mn-lt"/>
              </a:rPr>
              <a:t/>
            </a:r>
            <a:br>
              <a:rPr lang="ru-RU" sz="2400" b="1" dirty="0" smtClean="0">
                <a:latin typeface="+mn-lt"/>
              </a:rPr>
            </a:br>
            <a:r>
              <a:rPr lang="ru-RU" sz="2400" b="1" dirty="0" smtClean="0">
                <a:latin typeface="+mn-lt"/>
              </a:rPr>
              <a:t/>
            </a:r>
            <a:br>
              <a:rPr lang="ru-RU" sz="2400" b="1" dirty="0" smtClean="0">
                <a:latin typeface="+mn-lt"/>
              </a:rPr>
            </a:br>
            <a:r>
              <a:rPr lang="ru-RU" sz="2400" b="1" dirty="0" smtClean="0">
                <a:latin typeface="+mn-lt"/>
              </a:rPr>
              <a:t/>
            </a:r>
            <a:br>
              <a:rPr lang="ru-RU" sz="2400" b="1" dirty="0" smtClean="0">
                <a:latin typeface="+mn-lt"/>
              </a:rPr>
            </a:br>
            <a:r>
              <a:rPr lang="ru-RU" sz="2400" b="1" dirty="0" smtClean="0">
                <a:latin typeface="+mn-lt"/>
              </a:rPr>
              <a:t/>
            </a:r>
            <a:br>
              <a:rPr lang="ru-RU" sz="2400" b="1" dirty="0" smtClean="0">
                <a:latin typeface="+mn-lt"/>
              </a:rPr>
            </a:br>
            <a:r>
              <a:rPr lang="ru-RU" sz="3200" b="1" u="sng" dirty="0" smtClean="0">
                <a:latin typeface="+mn-lt"/>
              </a:rPr>
              <a:t>2 типа детской активности:</a:t>
            </a:r>
            <a:br>
              <a:rPr lang="ru-RU" sz="3200" b="1" u="sng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/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>-</a:t>
            </a:r>
            <a:r>
              <a:rPr lang="ru-RU" sz="2400" b="1" dirty="0" smtClean="0">
                <a:latin typeface="+mn-lt"/>
              </a:rPr>
              <a:t>собственная активность ребёнка, полностью определяемую им самим, его внутренним содержанием.</a:t>
            </a:r>
            <a:br>
              <a:rPr lang="ru-RU" sz="2400" b="1" dirty="0" smtClean="0">
                <a:latin typeface="+mn-lt"/>
              </a:rPr>
            </a:br>
            <a:r>
              <a:rPr lang="ru-RU" sz="2400" b="1" dirty="0" smtClean="0">
                <a:latin typeface="+mn-lt"/>
              </a:rPr>
              <a:t/>
            </a:r>
            <a:br>
              <a:rPr lang="ru-RU" sz="2400" b="1" dirty="0" smtClean="0">
                <a:latin typeface="+mn-lt"/>
              </a:rPr>
            </a:br>
            <a:r>
              <a:rPr lang="ru-RU" sz="2400" b="1" dirty="0" smtClean="0">
                <a:latin typeface="+mn-lt"/>
              </a:rPr>
              <a:t>-активность ребёнка, стимулируемая взрослым</a:t>
            </a:r>
            <a:r>
              <a:rPr lang="ru-RU" sz="2400" dirty="0" smtClean="0">
                <a:latin typeface="+mn-lt"/>
              </a:rPr>
              <a:t>.</a:t>
            </a:r>
            <a:endParaRPr lang="ru-RU" sz="2400" dirty="0"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4752528"/>
          </a:xfrm>
        </p:spPr>
        <p:txBody>
          <a:bodyPr>
            <a:normAutofit/>
          </a:bodyPr>
          <a:lstStyle/>
          <a:p>
            <a:pPr lvl="0"/>
            <a:r>
              <a:rPr lang="ru-RU" sz="2000" b="1" dirty="0" smtClean="0"/>
              <a:t>Значение проектной деятельности</a:t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dirty="0" smtClean="0"/>
              <a:t>- это общение на равных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-ребёнок может выступить в роли эксперта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1800" dirty="0" smtClean="0"/>
              <a:t> -коллективные переживания сближают детей друг с другом и со взрослыми, способствуют улучшению микроклимата в группе.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 -в результате общения со взрослыми ребенок удовлетворяет свои потребности в  новых впечатлениях, информации, проявляя поисковое поведение в разных ситуациях.</a:t>
            </a:r>
            <a:br>
              <a:rPr lang="ru-RU" sz="1800" dirty="0" smtClean="0"/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4608512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/>
              <a:t>Задачи исследовательской деятельности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b="1" dirty="0" smtClean="0"/>
              <a:t> в младшем дошкольном возрасте это:</a:t>
            </a:r>
            <a:br>
              <a:rPr lang="ru-RU" sz="2200" b="1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вхождение детей в проблемную игровую ситуацию (ведущая роль педагога);</a:t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активизация желания искать пути разрешения проблемной ситуации (вместе с педагогом);</a:t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формирование начальных предпосылок исследовательской деятельности (практические опыты).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4464496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/>
              <a:t>В старшем дошкольном возрасте это: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-формирование предпосылок поисковой деятельности, интеллектуальной инициативы;</a:t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-развитие умения определять возможные методы решения проблемы с помощью взрослого, а затем и самостоятельно;</a:t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-формирование умения применять данные методы, способствующие решению поставленной задачи, с использованием различных вариантов;</a:t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-развитие желания пользоваться специальной терминологией, ведение конструктивной беседы в процессе совместной исследовательской деятельности.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764704"/>
            <a:ext cx="7848872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/>
              <a:t>Метод проекта– это процесс создания проекта, который отражает решение той или иной проблемы. Представляет собой деятельность, осуществляемую в условиях образовательного процесса и направленную на обеспечение его эффективного  развития.</a:t>
            </a:r>
          </a:p>
          <a:p>
            <a:endParaRPr lang="ru-RU" sz="2000" b="1" i="1" dirty="0" smtClean="0"/>
          </a:p>
          <a:p>
            <a:r>
              <a:rPr lang="ru-RU" sz="2000" b="1" i="1" dirty="0" smtClean="0"/>
              <a:t>Проект – это  «выброшенный вперёд», « выступающий», «бросающийся в глаза».(латынь) </a:t>
            </a:r>
          </a:p>
          <a:p>
            <a:endParaRPr lang="ru-RU" sz="2000" b="1" i="1" dirty="0" smtClean="0"/>
          </a:p>
          <a:p>
            <a:r>
              <a:rPr lang="ru-RU" sz="2000" b="1" i="1" dirty="0" smtClean="0"/>
              <a:t>Проект – путь исследования. (греческий)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2636912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756084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u="sng" dirty="0" smtClean="0"/>
              <a:t>Классификация проектов в ДОУ:</a:t>
            </a:r>
          </a:p>
          <a:p>
            <a:endParaRPr lang="ru-RU" sz="3200" b="1" u="sng" dirty="0" smtClean="0"/>
          </a:p>
          <a:p>
            <a:r>
              <a:rPr lang="ru-RU" sz="3200" b="1" dirty="0" smtClean="0"/>
              <a:t>- </a:t>
            </a:r>
            <a:r>
              <a:rPr lang="ru-RU" sz="3200" b="1" u="sng" dirty="0" err="1" smtClean="0"/>
              <a:t>Исследовательско</a:t>
            </a:r>
            <a:r>
              <a:rPr lang="ru-RU" sz="3200" b="1" u="sng" dirty="0" smtClean="0"/>
              <a:t>- творческие:</a:t>
            </a:r>
            <a:r>
              <a:rPr lang="ru-RU" sz="3200" dirty="0" smtClean="0"/>
              <a:t> дети экспериментируют, а затем результаты оформляют в виде газет, драматизации, детского дизайна</a:t>
            </a:r>
            <a:endParaRPr lang="ru-RU" sz="3200" b="1" dirty="0" smtClean="0"/>
          </a:p>
          <a:p>
            <a:pPr>
              <a:buFontTx/>
              <a:buChar char="-"/>
            </a:pPr>
            <a:r>
              <a:rPr lang="ru-RU" sz="3200" b="1" dirty="0" err="1" smtClean="0"/>
              <a:t>Ролево</a:t>
            </a:r>
            <a:r>
              <a:rPr lang="ru-RU" sz="3200" b="1" dirty="0" smtClean="0"/>
              <a:t>- игровые- </a:t>
            </a:r>
            <a:r>
              <a:rPr lang="ru-RU" sz="3200" dirty="0" smtClean="0"/>
              <a:t>с элементами творческих игр , когда дети входят в образ персонажей сказки и решают  по- своему поставленные проблемы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764704"/>
            <a:ext cx="741682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-</a:t>
            </a:r>
            <a:r>
              <a:rPr lang="ru-RU" sz="3200" b="1" u="sng" dirty="0" smtClean="0"/>
              <a:t>Информационно- </a:t>
            </a:r>
            <a:r>
              <a:rPr lang="ru-RU" sz="3200" b="1" u="sng" dirty="0" err="1" smtClean="0"/>
              <a:t>практико</a:t>
            </a:r>
            <a:r>
              <a:rPr lang="ru-RU" sz="3200" b="1" u="sng" dirty="0" smtClean="0"/>
              <a:t>- ориентированные:</a:t>
            </a:r>
            <a:r>
              <a:rPr lang="ru-RU" sz="3200" u="sng" dirty="0" smtClean="0"/>
              <a:t>   </a:t>
            </a:r>
            <a:r>
              <a:rPr lang="ru-RU" sz="3200" dirty="0" smtClean="0"/>
              <a:t>дети собирают информацию и реализуют ее, ориентируясь на социальные интересы</a:t>
            </a:r>
          </a:p>
          <a:p>
            <a:endParaRPr lang="ru-RU" sz="3200" dirty="0" smtClean="0"/>
          </a:p>
          <a:p>
            <a:pPr lvl="0"/>
            <a:r>
              <a:rPr lang="ru-RU" sz="3200" b="1" u="sng" dirty="0" smtClean="0"/>
              <a:t>Творческие:</a:t>
            </a:r>
            <a:r>
              <a:rPr lang="ru-RU" sz="3200" dirty="0" smtClean="0"/>
              <a:t>  оформление результата в виде детского праздника. </a:t>
            </a:r>
          </a:p>
          <a:p>
            <a:endParaRPr lang="ru-RU" sz="3200" b="1" dirty="0" smtClean="0"/>
          </a:p>
          <a:p>
            <a:endParaRPr lang="ru-RU" sz="3200" b="1" dirty="0" smtClean="0"/>
          </a:p>
          <a:p>
            <a:r>
              <a:rPr lang="ru-RU" sz="3200" b="1" dirty="0" smtClean="0"/>
              <a:t>)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1560" y="548680"/>
            <a:ext cx="77768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dirty="0" smtClean="0"/>
              <a:t>По количеству: </a:t>
            </a:r>
          </a:p>
          <a:p>
            <a:endParaRPr lang="ru-RU" sz="3200" b="1" dirty="0" smtClean="0"/>
          </a:p>
          <a:p>
            <a:pPr>
              <a:buFontTx/>
              <a:buChar char="-"/>
            </a:pPr>
            <a:r>
              <a:rPr lang="ru-RU" sz="3200" b="1" dirty="0" smtClean="0"/>
              <a:t>Индивидуальные , парные;</a:t>
            </a:r>
          </a:p>
          <a:p>
            <a:pPr>
              <a:buFontTx/>
              <a:buChar char="-"/>
            </a:pPr>
            <a:endParaRPr lang="ru-RU" sz="3200" b="1" dirty="0" smtClean="0"/>
          </a:p>
          <a:p>
            <a:pPr>
              <a:buFontTx/>
              <a:buChar char="-"/>
            </a:pPr>
            <a:r>
              <a:rPr lang="ru-RU" sz="3200" b="1" dirty="0" smtClean="0"/>
              <a:t> Групповые , фронтальные. </a:t>
            </a:r>
          </a:p>
          <a:p>
            <a:endParaRPr lang="ru-RU" sz="3200" b="1" dirty="0" smtClean="0"/>
          </a:p>
          <a:p>
            <a:r>
              <a:rPr lang="ru-RU" sz="3200" b="1" dirty="0" smtClean="0"/>
              <a:t> 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00000"/>
      </a:hlink>
      <a:folHlink>
        <a:srgbClr val="D99694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631</Words>
  <Application>Microsoft Office PowerPoint</Application>
  <PresentationFormat>Экран (4:3)</PresentationFormat>
  <Paragraphs>149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    2 типа детской активности:  -собственная активность ребёнка, полностью определяемую им самим, его внутренним содержанием.  -активность ребёнка, стимулируемая взрослым.</vt:lpstr>
      <vt:lpstr>Значение проектной деятельности  - это общение на равных  -ребёнок может выступить в роли эксперта   -коллективные переживания сближают детей друг с другом и со взрослыми, способствуют улучшению микроклимата в группе.   -в результате общения со взрослыми ребенок удовлетворяет свои потребности в  новых впечатлениях, информации, проявляя поисковое поведение в разных ситуациях. </vt:lpstr>
      <vt:lpstr>Задачи исследовательской деятельности   в младшем дошкольном возрасте это:  вхождение детей в проблемную игровую ситуацию (ведущая роль педагога);  активизация желания искать пути разрешения проблемной ситуации (вместе с педагогом);  формирование начальных предпосылок исследовательской деятельности (практические опыты).  </vt:lpstr>
      <vt:lpstr>В старшем дошкольном возрасте это: -формирование предпосылок поисковой деятельности, интеллектуальной инициативы;  -развитие умения определять возможные методы решения проблемы с помощью взрослого, а затем и самостоятельно;  -формирование умения применять данные методы, способствующие решению поставленной задачи, с использованием различных вариантов;  -развитие желания пользоваться специальной терминологией, ведение конструктивной беседы в процессе совместной исследовательской деятельности.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Елена</dc:creator>
  <cp:lastModifiedBy>Admin</cp:lastModifiedBy>
  <cp:revision>53</cp:revision>
  <dcterms:created xsi:type="dcterms:W3CDTF">2013-07-29T17:42:42Z</dcterms:created>
  <dcterms:modified xsi:type="dcterms:W3CDTF">2013-10-22T06:48:12Z</dcterms:modified>
</cp:coreProperties>
</file>