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Эмоциональное выгорание педагогов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0913" y="3843867"/>
            <a:ext cx="11117943" cy="1947333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bg1"/>
                </a:solidFill>
              </a:rPr>
              <a:t>                                                                                                                 </a:t>
            </a:r>
            <a:r>
              <a:rPr lang="ru-RU" sz="1800" dirty="0" smtClean="0">
                <a:solidFill>
                  <a:schemeClr val="bg1"/>
                </a:solidFill>
              </a:rPr>
              <a:t>Подготовил:</a:t>
            </a:r>
            <a:endParaRPr lang="ru-RU" sz="1800" dirty="0" smtClean="0">
              <a:solidFill>
                <a:schemeClr val="bg1"/>
              </a:solidFill>
            </a:endParaRPr>
          </a:p>
          <a:p>
            <a:r>
              <a:rPr lang="ru-RU" sz="1800" dirty="0" smtClean="0">
                <a:solidFill>
                  <a:schemeClr val="bg1"/>
                </a:solidFill>
              </a:rPr>
              <a:t>                                                                                                                 педагог-психолог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                                                                                                                 МБ </a:t>
            </a:r>
            <a:r>
              <a:rPr lang="ru-RU" sz="1800" dirty="0" smtClean="0">
                <a:solidFill>
                  <a:schemeClr val="bg1"/>
                </a:solidFill>
              </a:rPr>
              <a:t> ДОУ </a:t>
            </a:r>
            <a:r>
              <a:rPr lang="ru-RU" sz="1800" dirty="0" smtClean="0">
                <a:solidFill>
                  <a:schemeClr val="bg1"/>
                </a:solidFill>
              </a:rPr>
              <a:t>«Детский сад «Улыбка»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                                                                                                                 Коткина Н.В.</a:t>
            </a:r>
            <a:endParaRPr lang="ru-RU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47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4743" y="478971"/>
            <a:ext cx="10784114" cy="6019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9. Перестаньте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искать в работе счастье или спасение. Она – не убежище, а деятельность, которая хороша сама по себе.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10. Перестаньте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жить за других их жизнью. Живите, пожалуйста, своей. Не вместо людей, а вместе с 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ними.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11. Находите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время для себя, вы имеете право не только на работу, но и на частную жизнь.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12.  У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вас нет хобби? Обязательно найдите себе занятие по душе. Запишитесь на какие-нибудь курсы, не связанные с вашей профессиональной деятельностью. Хобби-терапия – способ оперативно уйти 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 стрессовой ситуации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13. Время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 времени вносите в вашу жизнь что-то новое: переставляйте мебель в квартире, изменяйте прическу, ходите на работу другим маршрутом… Тогда стресс будет «приставать» к вам реже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14. Умейте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отвлекаться от переживаний, связанных с работой. К сожалению, многие люди постоянным атрибутом своего существования сделали тягостные переживания негативных жизненных мелочей: неприятности они возводят в ранг трагедии (что особенно характерно для учителей с их ранимостью); всех оценивают через призму прежних разочарований, копят недовольство и обиды и при этом страдают прежде всего сами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15. Учитесь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трезво осмысливать события каждого дня. Можно сделать традицией вечерний пересмотр событий.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endParaRPr lang="ru-RU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9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69257" y="740230"/>
            <a:ext cx="10914743" cy="5130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16. Если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вам очень хочется кому-то помочь или сделать за него его работу, задайте себе вопрос: так ли уж ему это нужно? А может, он справится сам?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17. Дни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проведенные вдали от дома, помогут отвлечься, взглянуть на свои проблемы со стороны.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18. Научитесь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жить с юмором. «Юмор – соль жизни, - говорил К. Чапек, - кто лучше просолен, дольше живет». Юмористическое отношение к событию несовместимо с повышенной  тревожностью по поводу его влияния на нашу жизнь. Поэтому смех и защищает нас от чрезмерного напряжения. Юмор дает возможность человеку увеличить дистанцию по отношению к чему угодно, в том числе и к самому себе, т.е. облегчает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самоотстранение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Смех – это отдушина. Посмеявшись над чем-то, человек чувствует себя свободнее. Он освобождается от страха перед проблемой, которая начинает выглядеть простой и преодолимой. Человек начинает ощущать себя  хозяином положения.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19. Многие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пытаются всюду успеть, делать больше, чем в их силах. Снизьте темп жизни! Разумнее делать меньше, но лучше, чем много, но плохо, а потом еще и переживать из-за этого «плохо».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20. Старайтесь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без ущерба для здоровья пережить неудачу. Проблемы и трудности могут коснуться каждого, это норма жизни. Они не указывают на слабость или снижение профессионализма – это особенности деятельности специалистов «помогающих» профессий. Помните психологическое правило: жизнь ритмична, спады чередуются с подъемами.</a:t>
            </a:r>
            <a:endParaRPr lang="ru-RU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91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6971" y="740229"/>
            <a:ext cx="81570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Большая мудрость содержится в изречениях: </a:t>
            </a:r>
            <a:endParaRPr lang="ru-RU" sz="2400" b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RU" sz="2400" b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RU" sz="2400" b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Жизнь на 10% состоит из того, что вы в ней делаете, а на 90% - из того, как вы ее воспринимаете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»,</a:t>
            </a:r>
          </a:p>
          <a:p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«Если не можете изменить ситуацию, измените свое отношение к ней».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2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6571" y="1393371"/>
            <a:ext cx="856342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Синдром </a:t>
            </a:r>
            <a:r>
              <a:rPr lang="ru-RU" sz="3200" b="1" dirty="0">
                <a:solidFill>
                  <a:srgbClr val="333333"/>
                </a:solidFill>
                <a:latin typeface="Arial" panose="020B0604020202020204" pitchFamily="34" charset="0"/>
              </a:rPr>
              <a:t>эмоционального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r>
              <a:rPr lang="ru-RU" sz="32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выгорания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endParaRPr lang="ru-RU" sz="3200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3200" dirty="0" smtClean="0">
                <a:solidFill>
                  <a:srgbClr val="333333"/>
                </a:solidFill>
                <a:latin typeface="Arial" panose="020B0604020202020204" pitchFamily="34" charset="0"/>
              </a:rPr>
              <a:t>— понятие, введённое в психологию американским психиатром </a:t>
            </a:r>
            <a:r>
              <a:rPr lang="ru-RU" sz="3200" dirty="0">
                <a:solidFill>
                  <a:srgbClr val="333333"/>
                </a:solidFill>
                <a:latin typeface="Arial" panose="020B0604020202020204" pitchFamily="34" charset="0"/>
              </a:rPr>
              <a:t>Гербертом </a:t>
            </a:r>
            <a:r>
              <a:rPr lang="ru-RU" sz="3200" dirty="0" smtClean="0">
                <a:solidFill>
                  <a:srgbClr val="333333"/>
                </a:solidFill>
                <a:latin typeface="Arial" panose="020B0604020202020204" pitchFamily="34" charset="0"/>
              </a:rPr>
              <a:t>Фрейденбергером в 1974 году.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99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2742" y="943429"/>
            <a:ext cx="9463315" cy="5427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Эмоциональное выгорание</a:t>
            </a:r>
            <a:r>
              <a:rPr lang="ru-RU" sz="36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3600" u="sng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36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это </a:t>
            </a:r>
            <a:r>
              <a:rPr lang="ru-RU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состояние физического, эмоционального, умственного </a:t>
            </a:r>
            <a:r>
              <a:rPr lang="ru-RU" sz="3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истощения.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это </a:t>
            </a:r>
            <a:r>
              <a:rPr lang="ru-RU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выработанный личностью механизм психологической защиты в форме полного </a:t>
            </a:r>
            <a:r>
              <a:rPr lang="ru-RU" sz="3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или </a:t>
            </a:r>
            <a:r>
              <a:rPr lang="ru-RU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частичного </a:t>
            </a:r>
            <a:r>
              <a:rPr lang="ru-RU" sz="3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исключения эмоций </a:t>
            </a:r>
            <a:r>
              <a:rPr lang="ru-RU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ответ на психотравмирующие воздействия.</a:t>
            </a:r>
            <a:endParaRPr lang="ru-RU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31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4057" y="1117600"/>
            <a:ext cx="80699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rgbClr val="222222"/>
                </a:solidFill>
                <a:latin typeface="Arial" panose="020B0604020202020204" pitchFamily="34" charset="0"/>
              </a:rPr>
              <a:t>Эмоциональному выгоранию подвержены:</a:t>
            </a:r>
          </a:p>
          <a:p>
            <a:endParaRPr lang="ru-RU" sz="2400" u="sng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люди, чья трудовая деятельность связана с регулярным общением с другими людьми,</a:t>
            </a:r>
          </a:p>
          <a:p>
            <a:pPr marL="457200" indent="-457200">
              <a:buAutoNum type="arabicPeriod"/>
            </a:pPr>
            <a:endParaRPr lang="ru-RU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люди,  чья трудовая деятельность связана с эмоциональными сопереживаниями, </a:t>
            </a:r>
          </a:p>
          <a:p>
            <a:pPr marL="457200" indent="-457200">
              <a:buAutoNum type="arabicPeriod"/>
            </a:pPr>
            <a:endParaRPr lang="ru-RU" sz="24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rgbClr val="222222"/>
                </a:solidFill>
                <a:latin typeface="Arial" panose="020B0604020202020204" pitchFamily="34" charset="0"/>
              </a:rPr>
              <a:t>л</a:t>
            </a:r>
            <a:r>
              <a:rPr lang="ru-RU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юди</a:t>
            </a:r>
            <a:r>
              <a:rPr lang="ru-RU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, чья трудовая деятельность связана с большой </a:t>
            </a:r>
            <a:r>
              <a:rPr lang="ru-RU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ответственностью.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7552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57" y="885371"/>
            <a:ext cx="7968343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Основными признаками эмоционального выгорания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являются: 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истощение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усталость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психосоматические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осложнения; 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бессонница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негативные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установки по отношению к 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детям,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коллегам;  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негативные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установки по отношению к своей работе;  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пренебрежение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исполнением своих обязанностей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увеличение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объема </a:t>
            </a:r>
            <a:r>
              <a:rPr lang="ru-RU" sz="2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психостимуляторов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уменьшение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аппетита или переедание; 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негативная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самооценка; 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усиление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агрессивности;  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усиление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пассивности; </a:t>
            </a:r>
            <a:endParaRPr lang="ru-RU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чувство 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вины.</a:t>
            </a:r>
            <a:endParaRPr lang="ru-R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27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886" y="827315"/>
            <a:ext cx="824411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Различают следующие </a:t>
            </a:r>
            <a:r>
              <a:rPr lang="ru-RU" sz="24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стадии развития синдрома эмоционального выгорания:</a:t>
            </a:r>
          </a:p>
          <a:p>
            <a:endParaRPr lang="ru-RU" sz="2400" u="sng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24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стадия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наблюдаются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значительные энергетические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затраты,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24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стадия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появляется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чувство усталости, которое постепенно сменяется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разочарованием,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24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стадия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снижение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интереса к своей работе.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27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522514"/>
            <a:ext cx="10580913" cy="5822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Факторы, вызывающие синдром профессионального </a:t>
            </a: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выгорания: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*л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ичностные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склонность к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интраверсии; низкая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 чрезмерно высокая эмпатия; жесткость и авторитарность по отношению к другим; низкий уровень самоуважения 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самооценки)</a:t>
            </a:r>
            <a:endParaRPr lang="ru-RU" sz="2000" b="1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*статусно-ролевые 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ролевой конфликт;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ролевая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неопределенность; неудовлетворенность профессиональным и личностным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ростом;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низкий социальный статус; ролевые поведенческие стереотипы, ограничивающие творческую активность; отверженность в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значимой группе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негативные полоролевые (гендерные) установки, ущемляющие права и свободу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личности</a:t>
            </a:r>
            <a:endParaRPr lang="ru-RU" sz="2000" b="1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*корпоративные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нечеткая организация и планирование труда; монотонность работы; вкладывание в работу больших личностных ресурсов при недостаточности признания и положительной оценки; строгая регламентация времени работы, особенно при нереальных сроках исполнения;  негативные или «холодные» отношения с коллегами, отсутствие сплоченности; напряженность и конфликты в профессиональной среде, недостаточная поддержка со стороны коллег; конфликты, конкуренция; дефицит административной, социальной и профессиональной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44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6343" y="551544"/>
            <a:ext cx="10348686" cy="5008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Качества, </a:t>
            </a:r>
            <a:endParaRPr lang="ru-RU" sz="2000" b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помогающие </a:t>
            </a:r>
            <a:r>
              <a:rPr lang="ru-RU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специалисту избежать эмоционального </a:t>
            </a:r>
            <a:r>
              <a:rPr lang="ru-RU" sz="20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выгорания: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Хорошее здоровье и сознательная, целенаправленная забота о своем физическом состоянии (постоянные занятия спортом, здоровый образ жизни); высокая самооценка и уверенность в себе, своих способностях и возможностях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Опыт успешного преодоления профессионального стресса; способность конструктивно меняться в напряженных условиях; высокая мобильность; открытость; общительность; самостоятельность; стремление опираться на собственные силы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Способность формировать и поддерживать в себе позитивные, оптимистичные установки и ценности – как в отношении самих себя, так и других людей и жизни вообще.</a:t>
            </a:r>
            <a:endParaRPr lang="ru-RU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6057" y="537029"/>
            <a:ext cx="10508343" cy="5723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Как </a:t>
            </a: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избежать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встречи </a:t>
            </a:r>
            <a:endParaRPr lang="ru-RU" b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эмоциональным </a:t>
            </a:r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выгоранием?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Относитесь к жизни позитивно. Помните психологическое правило: если можешь изменить ситуацию – измени ее, не можешь изменить обстоятельства – измени к ним отношение.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Ведите разумный образ жизни. Помните психологическое правило: не можешь жить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напряженнее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начинай жить умнее.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Будьте внимательны к себе: это поможет вам своевременно заметить первые симптомы усталости.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Почаще прислушивайтесь к своему внутреннему голосу. Он может подсказать вам, в каких мероприятиях не следует участвовать, чтобы предупредить стресс.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Заботьтесь о себе: стремитесь к равновесию и гармонии, ведите здоровый образ жизни, удовлетворяйте свои  потребности в общении.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Высыпайтесь! Если нормальный режим сна нарушен в результате стресса, есть риск оказаться в замкнутом круге: стресс провоцирует бессонницу, а бессонница еще больше усиливает стресс.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Любите себя или по крайней мере старайтесь себе нравиться.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Подбирайте дело по себе: сообразно своим склонностям и возможностям. Это позволит вам обрести себя, поверить в свои силы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65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61</TotalTime>
  <Words>769</Words>
  <Application>Microsoft Office PowerPoint</Application>
  <PresentationFormat>Широкоэкранный</PresentationFormat>
  <Paragraphs>81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Сектор</vt:lpstr>
      <vt:lpstr>Эмоциональное выгорание педагогов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Эмоциональное выгорание педагогов</dc:title>
  <dc:creator>12</dc:creator>
  <cp:lastModifiedBy>12</cp:lastModifiedBy>
  <cp:revision>7</cp:revision>
  <dcterms:created xsi:type="dcterms:W3CDTF">2019-11-15T18:03:37Z</dcterms:created>
  <dcterms:modified xsi:type="dcterms:W3CDTF">2019-11-15T19:10:34Z</dcterms:modified>
</cp:coreProperties>
</file>