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26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77FC0-72B9-42D4-A943-F5EBA3CCDDD3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EB761-DE01-47BD-B00B-4004C190DA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447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BEB761-DE01-47BD-B00B-4004C190DA1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531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A49E-AF77-40E1-8AE1-C0DF2EDA900F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F624-94FE-4C0F-8EF0-AEB78164D1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A49E-AF77-40E1-8AE1-C0DF2EDA900F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F624-94FE-4C0F-8EF0-AEB78164D1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A49E-AF77-40E1-8AE1-C0DF2EDA900F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F624-94FE-4C0F-8EF0-AEB78164D175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A49E-AF77-40E1-8AE1-C0DF2EDA900F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F624-94FE-4C0F-8EF0-AEB78164D17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A49E-AF77-40E1-8AE1-C0DF2EDA900F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F624-94FE-4C0F-8EF0-AEB78164D1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A49E-AF77-40E1-8AE1-C0DF2EDA900F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F624-94FE-4C0F-8EF0-AEB78164D17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A49E-AF77-40E1-8AE1-C0DF2EDA900F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F624-94FE-4C0F-8EF0-AEB78164D1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A49E-AF77-40E1-8AE1-C0DF2EDA900F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F624-94FE-4C0F-8EF0-AEB78164D1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A49E-AF77-40E1-8AE1-C0DF2EDA900F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F624-94FE-4C0F-8EF0-AEB78164D1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A49E-AF77-40E1-8AE1-C0DF2EDA900F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F624-94FE-4C0F-8EF0-AEB78164D175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A49E-AF77-40E1-8AE1-C0DF2EDA900F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F624-94FE-4C0F-8EF0-AEB78164D17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557A49E-AF77-40E1-8AE1-C0DF2EDA900F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605F624-94FE-4C0F-8EF0-AEB78164D17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83139" y="1122363"/>
            <a:ext cx="9198591" cy="282184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ru-RU" b="1" i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заимодействие педагога с родителями воспитанников.</a:t>
            </a:r>
            <a:r>
              <a:rPr lang="ru-RU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12190" y="423081"/>
            <a:ext cx="44553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«Детский сад «Улыбка»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301552" y="4449170"/>
            <a:ext cx="4932903" cy="370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воспитатель: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С.В.Тярасова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81684" y="5964072"/>
            <a:ext cx="25794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Мезень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2020г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922" y="3300463"/>
            <a:ext cx="3227102" cy="335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99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421" y="341195"/>
            <a:ext cx="11859904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5400" b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Портрет педагога</a:t>
            </a:r>
            <a:endParaRPr lang="ru-RU" sz="5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Обладает устойчивой потребностью в самосовершенствовании в сфере общения с родителями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Признает роль родителей в воспитании детей как ведущую и роль педагога как их «помощника»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Стремится к активному и содержательному общению с родителями с целью оказания им помощи в воспитании детей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Обладает высокой степенью диалогичности в общении с родителями.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общении с родителями проявляет внимание, выдержку, тактичность, другие профессионально значимые качества.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Владеет знаниями о семье, специфике семейного воспитания, методах изучения семьи и образовательных потребностей родителей.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Учитывает социальные запросы родителей (интересы, образовательные потребности) при организации общения с ними.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Умеет планировать предстоящее общение: подбирать необходимую информацию, традиционные и нетрадиционные формы организации общения и методы активизации родителей.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Обладает развитыми коммуникативными навыками.</a:t>
            </a:r>
            <a:endParaRPr lang="ru-RU" sz="20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9510" y="5145772"/>
            <a:ext cx="1737815" cy="1603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40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4275" y="696036"/>
            <a:ext cx="10317707" cy="60401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800" b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Этапы установления </a:t>
            </a:r>
          </a:p>
          <a:p>
            <a:pPr algn="ctr">
              <a:spcAft>
                <a:spcPts val="0"/>
              </a:spcAft>
            </a:pPr>
            <a:r>
              <a:rPr lang="ru-RU" sz="4800" b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доверительно-деловых отношений</a:t>
            </a:r>
            <a:endParaRPr lang="ru-RU" sz="48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05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Первый этап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установления доверительных отношений - создание у педагога и трансляция родителям положительного образа ребенка.</a:t>
            </a: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 </a:t>
            </a:r>
            <a:r>
              <a:rPr lang="ru-RU" sz="20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втором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педагог передает родителям те неожиданные или интересные знания о ребенке, которые не могли быть ими получены в семье (например, данные социометрического исследования о положении ребенка в группе сверстников или особенности элементов учебной деятельности, которые формируются у ребенка на занятиях). При этом педагог доверительно сообщает родителям о своих затруднениях и советуется с ними, как поступить сформировать у родителей установку на сотрудничество.</a:t>
            </a: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0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третьем этапе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взрослые меняются ролями. Педагог знакомится с проблемами семьи, возникающими в ходе воспитания ребенка.</a:t>
            </a:r>
          </a:p>
          <a:p>
            <a:pPr>
              <a:spcAft>
                <a:spcPts val="0"/>
              </a:spcAft>
            </a:pPr>
            <a:r>
              <a:rPr lang="ru-RU" sz="20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Четвертый этап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установления доверительно деловых контактов с родителями состоит в совместных исследованиях личности ребенка, выработке согласованного взгляда на его воспитание, коррекции всеми взрослыми своих воспитательных позиций, на основании чего реализуется единое педагогическое воздействие.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3592" y="303168"/>
            <a:ext cx="1290777" cy="1190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1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1696" y="341193"/>
            <a:ext cx="955343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5400" b="1" u="sng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Ошибки в общении педагога с родителями</a:t>
            </a:r>
            <a:r>
              <a:rPr lang="ru-RU" sz="2000" b="1" i="1" u="sng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>
              <a:spcAft>
                <a:spcPts val="0"/>
              </a:spcAft>
            </a:pPr>
            <a:endParaRPr lang="ru-RU" sz="1200" b="1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поличное обращение,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sz="28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торопливость в оценке ребенка с акцептом на негативные проявления,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sz="28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пренебрежение к собеседнику, игнорирование его настроения, состояния, жизненного опыта.</a:t>
            </a:r>
            <a:endParaRPr lang="ru-RU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4315" y="1493000"/>
            <a:ext cx="2627686" cy="242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09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182" y="0"/>
            <a:ext cx="11000096" cy="63171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5400" b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Учимся слушать родителя</a:t>
            </a:r>
            <a:endParaRPr lang="ru-RU" sz="54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05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ru-RU" sz="12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u="sng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Слушание может быть пассивным и активным (понимающим). </a:t>
            </a:r>
          </a:p>
          <a:p>
            <a:pPr>
              <a:spcAft>
                <a:spcPts val="0"/>
              </a:spcAft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Пассивное слушание необходимо в случаях: когда собеседник хочет высказать свое мнение или отношение к чему-либо; в напряженных ситуациях, когда он хочет обсудить волнующие его вопросы («Расскажите, что вас беспокоит?»)</a:t>
            </a:r>
          </a:p>
          <a:p>
            <a:pPr>
              <a:spcAft>
                <a:spcPts val="0"/>
              </a:spcAft>
            </a:pPr>
            <a:endParaRPr lang="ru-RU" sz="20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пассивном слушании следует придерживаться следующих правил:</a:t>
            </a:r>
          </a:p>
          <a:p>
            <a:pPr>
              <a:spcAft>
                <a:spcPts val="0"/>
              </a:spcAft>
            </a:pPr>
            <a:endParaRPr lang="ru-RU" sz="20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spcAft>
                <a:spcPts val="0"/>
              </a:spcAft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Стараться не вмешиваться в монолог говорящего.</a:t>
            </a:r>
          </a:p>
          <a:p>
            <a:pPr marL="457200" indent="-457200">
              <a:spcAft>
                <a:spcPts val="0"/>
              </a:spcAft>
              <a:buAutoNum type="arabicPeriod"/>
            </a:pPr>
            <a:endParaRPr lang="ru-RU" sz="20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Внимательно слушать все, что говорит собеседник.</a:t>
            </a:r>
          </a:p>
          <a:p>
            <a:pPr>
              <a:spcAft>
                <a:spcPts val="0"/>
              </a:spcAft>
            </a:pPr>
            <a:endParaRPr lang="ru-RU" sz="20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Постоянно давать собеседнику сигналы, что вы сосредоточены</a:t>
            </a:r>
          </a:p>
          <a:p>
            <a:pPr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его словах: «Да-да. Понимаю вас»</a:t>
            </a:r>
          </a:p>
          <a:p>
            <a:pPr>
              <a:spcAft>
                <a:spcPts val="0"/>
              </a:spcAft>
            </a:pPr>
            <a:endParaRPr lang="ru-RU" sz="20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Активное слушание необходимо, когда желание говорить очень слабое или отсутствует, когда собеседник стремится получить более активную поддержку, помощь или одобрение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8628" y="2721298"/>
            <a:ext cx="2333333" cy="21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30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3457" y="1119116"/>
            <a:ext cx="10699843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5400" b="1" dirty="0" smtClean="0">
                <a:solidFill>
                  <a:srgbClr val="24406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Учимся разрешать конфликты с родителями</a:t>
            </a:r>
            <a:endParaRPr lang="ru-RU" sz="5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5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ru-RU" sz="5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Конфликтов не надо бояться, их надо предупреждать, а в случае возникновения — улаживать. Именно улаживать, так как в конфликтах не бывает победителей. Конфликт показывает, что проблема назрела, и если ее разрешить, то конфликт минует.</a:t>
            </a:r>
          </a:p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ru-RU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4393" y="2183642"/>
            <a:ext cx="1424652" cy="1314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6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478" y="1"/>
            <a:ext cx="11859903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800" b="1" i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Навыки положительного общения с родителями</a:t>
            </a:r>
            <a:endParaRPr lang="ru-RU" sz="48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Мы больше спрашиваем и слушаем родителей ребенка, чем указываем или даем советы.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Часто сообщаем родителям и в устной, и в письменной форме о прогрессе, достижениях в развитии их ребенка.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Используем индивидуальные формы направления информации семьям и получения сведений от них.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Даем родителям возможность понять, что мы готовы обсуждать с ними широкий спектр тем, касающихся их ребенка.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Прежде чем сообщать родителям цели и задачи образовательной программы, спрашиваем, чего хотят они.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Своевременно и положительно реагируем на предложения, идеи и просьбы родителей.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Стараемся разрешать проблемы во время совместного с семьями принятия решений, касающихся их детей и их самих.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Сообщаем родителям о сильных сторонах, достижени­ях и положительных чертах характера ребенка в ходе бесед, телефонных разговоров, посредством записок и т. д.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Получаем от родителей информацию о долгосрочных целях, надеждах и чаяниях в отношении будущего их ребенка и семьи.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Признаем уникальный вклад родителей в прогресс их ребенка и выражаем им благодарность.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Предлагаем родителям сформулировать цели и действия в тех направлениях, в которых ребенок силен, и включаем их предложения в план развития.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Помогаем родителям понять, что они могут оказать существенное положительное влияние на жизнь своего ребенка.</a:t>
            </a:r>
          </a:p>
          <a:p>
            <a:r>
              <a:rPr lang="ru-RU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ru-RU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818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8991" y="382137"/>
            <a:ext cx="1105468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800" b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задачи взаимодействия воспитателя с родителями:</a:t>
            </a:r>
          </a:p>
          <a:p>
            <a:pPr algn="ctr">
              <a:spcAft>
                <a:spcPts val="0"/>
              </a:spcAft>
            </a:pPr>
            <a:endParaRPr lang="ru-RU" sz="4800" b="1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установить партнерские отношения с семьей каждого воспитанника;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объединить усилия для развития и воспитания детей;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создать атмосферу взаимопонимания, общности интересов, эмоциональной взаимоподдержки;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активизировать и обогащать воспитательные умения родителей;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поддерживать их уверенность в собственных педагогических возможностях.</a:t>
            </a:r>
            <a:endParaRPr lang="ru-RU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64" y="1023582"/>
            <a:ext cx="1791761" cy="1652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29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4716" y="0"/>
            <a:ext cx="11600597" cy="735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Уважаемые педагоги, помните:</a:t>
            </a:r>
            <a:endParaRPr lang="ru-RU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выносите суждений</a:t>
            </a: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Воспитателю необходимо избегать суждений типа «Вы слишком мало уделяете времени воспитанию сына (дочери)», так как эти фразы (даже если они абсолютно справедливы) чаще всего порождают протест со стороны родителей.</a:t>
            </a: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поучайте.</a:t>
            </a:r>
            <a:r>
              <a:rPr lang="ru-RU" sz="20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подсказывать решения. Нельзя навязывать собеседнику свою собственную точку зрения и «учить жизни» родителей, так как фразы «На Вашем месте я бы…» и им подобные ущемляют самолюбие собеседника и не способствуют процессу общения.</a:t>
            </a: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ставьте «диагноз».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Необходимо помнить, что все фразы воспитателя должны быть корректны. Категоричные высказывания - «Ваш ребенок не умеет себя вести», «Вам нужно обратиться по поводу отклонений в поведении вашего сына (дочери) к психологу» всегда настораживают родителей и настраивают против вас.</a:t>
            </a: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выпытывайте.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Нельзя задавать родителям вопросы, не касающиеся педагогического процесса, так как излишнее любопытство разрушает взаимопонимание между семьей и детским садом.</a:t>
            </a: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разглашайте «тайну».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Воспитатель обязан сохранять в тайне сведения о семье, доверенные ему родителями, если те не желают, чтобы эти сведения стали достоянием гласности.</a:t>
            </a: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провоцируйте конфликты.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Воспитатель избежит конфликтных ситуаций в общении с родителями, если будет соблюдать все вышеперечисленные правила общения с родителями.</a:t>
            </a:r>
          </a:p>
          <a:p>
            <a:r>
              <a:rPr lang="ru-RU" sz="200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75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2738" y="1815153"/>
            <a:ext cx="106142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b="1" i="1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Желаем удачи во взаимодействии с родителями!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326" y="2859457"/>
            <a:ext cx="3565922" cy="38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14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spcAft>
                <a:spcPts val="0"/>
              </a:spcAft>
            </a:pPr>
            <a:r>
              <a:rPr lang="ru-RU" b="1" dirty="0" smtClean="0">
                <a:solidFill>
                  <a:srgbClr val="B13F9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B13F9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dirty="0">
                <a:solidFill>
                  <a:srgbClr val="B13F9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B13F9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dirty="0" smtClean="0">
                <a:solidFill>
                  <a:srgbClr val="B13F9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B13F9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dirty="0">
                <a:solidFill>
                  <a:srgbClr val="B13F9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B13F9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dirty="0" smtClean="0">
                <a:solidFill>
                  <a:srgbClr val="B13F9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B13F9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dirty="0">
                <a:solidFill>
                  <a:srgbClr val="B13F9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B13F9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dirty="0" smtClean="0">
                <a:solidFill>
                  <a:srgbClr val="B13F9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B13F9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dirty="0">
                <a:solidFill>
                  <a:srgbClr val="B13F9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B13F9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dirty="0">
                <a:solidFill>
                  <a:srgbClr val="B13F9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B13F9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b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рофессиональная компетентность педагога в сфере общения с родителями воспитанников складывается </a:t>
            </a:r>
            <a:r>
              <a:rPr lang="ru-RU" b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Личностный компонент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br>
              <a:rPr lang="ru-RU" sz="180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Содержательный компонент (знания)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Деятельностный</a:t>
            </a:r>
            <a:r>
              <a:rPr lang="ru-RU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компонент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ru-RU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(умения и навыки)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1333" y="4582789"/>
            <a:ext cx="2333333" cy="215238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108462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Готовность к непрерывному профессиональному совершенствованию в области общения с родителями воспитанников</a:t>
            </a:r>
            <a:endParaRPr lang="ru-RU" sz="24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Осознание собственных ошибок и трудностей в организации общения с родителями</a:t>
            </a:r>
            <a:endParaRPr lang="ru-RU" sz="24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Установка на доверительное и 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 оценочное 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родителями</a:t>
            </a:r>
            <a:endParaRPr lang="ru-RU" sz="24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Выдержка, тактичность, наблюдательность, уважительность...</a:t>
            </a:r>
            <a:endParaRPr lang="ru-RU" sz="24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spcAft>
                <a:spcPts val="0"/>
              </a:spcAft>
            </a:pPr>
            <a:r>
              <a:rPr lang="ru-RU" b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Личностные качества и установки</a:t>
            </a:r>
            <a:r>
              <a:rPr lang="ru-RU" sz="28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(личностный компонент)</a:t>
            </a:r>
            <a:r>
              <a:rPr lang="ru-RU" sz="28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7685" y="4705619"/>
            <a:ext cx="2333333" cy="21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54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899" y="365125"/>
            <a:ext cx="11039901" cy="1477323"/>
          </a:xfrm>
        </p:spPr>
        <p:txBody>
          <a:bodyPr>
            <a:normAutofit fontScale="90000"/>
          </a:bodyPr>
          <a:lstStyle/>
          <a:p>
            <a:pPr marL="857250" indent="-857250" algn="ctr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6000" b="1" dirty="0" smtClean="0">
                <a:solidFill>
                  <a:srgbClr val="24406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6000" b="1" dirty="0" smtClean="0">
                <a:solidFill>
                  <a:srgbClr val="24406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6000" b="1" dirty="0">
                <a:solidFill>
                  <a:srgbClr val="24406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6000" b="1" dirty="0">
                <a:solidFill>
                  <a:srgbClr val="24406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6000" b="1" dirty="0" smtClean="0">
                <a:solidFill>
                  <a:srgbClr val="24406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6000" b="1" dirty="0" smtClean="0">
                <a:solidFill>
                  <a:srgbClr val="24406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6000" b="1" dirty="0">
                <a:solidFill>
                  <a:srgbClr val="24406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6000" b="1" dirty="0">
                <a:solidFill>
                  <a:srgbClr val="24406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6000" b="1" dirty="0" smtClean="0">
                <a:solidFill>
                  <a:srgbClr val="24406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6000" b="1" dirty="0" smtClean="0">
                <a:solidFill>
                  <a:srgbClr val="24406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6000" b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Знания</a:t>
            </a:r>
            <a:r>
              <a:rPr lang="ru-RU" sz="4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6000" b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(содержательный компонент)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31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 семье</a:t>
            </a:r>
            <a:br>
              <a:rPr lang="ru-RU" sz="31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-об особенностях семейного воспитания</a:t>
            </a:r>
            <a:br>
              <a:rPr lang="ru-RU" sz="31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-о специфике взаимодействия</a:t>
            </a:r>
            <a:br>
              <a:rPr lang="ru-RU" sz="31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общественного и семейного воспитания</a:t>
            </a:r>
            <a:br>
              <a:rPr lang="ru-RU" sz="31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-о методах изучения семьи</a:t>
            </a:r>
            <a:br>
              <a:rPr lang="ru-RU" sz="31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-о современных формах организации общения</a:t>
            </a:r>
            <a:br>
              <a:rPr lang="ru-RU" sz="31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-о методах активизации родителей.</a:t>
            </a:r>
            <a:br>
              <a:rPr lang="ru-RU" sz="31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ru-RU" sz="31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1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100" b="1" dirty="0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9840" y="5042846"/>
            <a:ext cx="1916838" cy="165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55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"/>
            <a:ext cx="11437033" cy="735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5400" b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Умения и навыки</a:t>
            </a:r>
            <a:endParaRPr lang="ru-RU" sz="54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5400" b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5400" b="1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деятельностный</a:t>
            </a:r>
            <a:r>
              <a:rPr lang="ru-RU" sz="5400" b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компонент)</a:t>
            </a:r>
            <a:r>
              <a:rPr lang="ru-RU" sz="540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ru-RU" sz="54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Умение преодолевать психологические барьеры общения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Владение методами изучения семьи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Умение прогнозировать результаты развития ребенка в семье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Умение ориентироваться в информации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Умение конструировать программу деятельности с родителями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Умение организовать традиционные и нетрадиционные формы общения с родителями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Коммуникативные умения и навыки: устанавливать контакт с родителями, понимать их, сопереживать им; предвидеть результаты общения; управлять своим поведением; проявлять гибкость в общении с родителями; владеть этикетными нормами речи и поведения.</a:t>
            </a:r>
          </a:p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ru-RU" sz="28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7832" y="155520"/>
            <a:ext cx="1626141" cy="150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38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5083" y="323557"/>
            <a:ext cx="1125268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общении педагога с родителями можно выделить два вида общения</a:t>
            </a:r>
            <a:r>
              <a:rPr lang="ru-RU" sz="135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lvl="0" algn="ctr"/>
            <a:endParaRPr lang="ru-RU" sz="12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групповое (фронтальное) общение – подразумевает специально организованные мероприятия, направленные на решение ряда информационных, познавательных и коммуникативных задач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дифференцированное педагогическое общение – подразумевает как специально организованное, так и спонтанное общение педагога с одним или подгруппой родителей. Такое общение решает, в основном, задачи индивидуального консультирования или работы с родителями, дифференцированными в подгруппу по каким-либо основаниям (неполные семьи, семьи с 2-мя и более детьми, семьи будущих первоклассников и т.д.). 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3617" y="136479"/>
            <a:ext cx="1242791" cy="1146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59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4149" y="423082"/>
            <a:ext cx="1083632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 общения педагога с родителями обусловлен следующими составляющими:</a:t>
            </a:r>
          </a:p>
          <a:p>
            <a:pPr algn="ctr">
              <a:spcAft>
                <a:spcPts val="0"/>
              </a:spcAft>
            </a:pPr>
            <a:endParaRPr lang="ru-RU" sz="2800" b="1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психолого-педагогической подготовленностью;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коммуникативной культурой педагога;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личностной психологической готовностью.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sz="28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случае отсутствия хотя бы одной из указанных составляющих педагогическое общение педагога с родителями становится малоэффективным, а диадическое общение и вовсе невозможно наладить</a:t>
            </a:r>
            <a:r>
              <a:rPr lang="ru-RU" sz="13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7139" y="1206397"/>
            <a:ext cx="2333333" cy="21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12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2137" y="382138"/>
            <a:ext cx="1124575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Основу коммуникативной культуры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составляет общительность (коммуникабельность, как способность испытывать удовольствие от процесса общения; </a:t>
            </a:r>
          </a:p>
          <a:p>
            <a:pPr>
              <a:spcAft>
                <a:spcPts val="0"/>
              </a:spcAft>
            </a:pPr>
            <a:r>
              <a:rPr lang="ru-RU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эмпатию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как способность к сочувствию, сопереживанию и идентификацию как умение переносить себя в мир другого человека. </a:t>
            </a:r>
          </a:p>
          <a:p>
            <a:pPr>
              <a:spcAft>
                <a:spcPts val="0"/>
              </a:spcAft>
            </a:pPr>
            <a:endParaRPr lang="ru-RU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Педагогическая деятельность предполагает 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общение постоянное и длительное. Поэтому педагоги с неразвитой коммуникабельностью быстро утомляются, раздражаются и не испытывают удовлетворения от своей деятельности в целом. Кроме того, в коммуникативной культуре педагога проявляется уровень его нравственной воспитанности.</a:t>
            </a:r>
          </a:p>
          <a:p>
            <a:pPr>
              <a:spcAft>
                <a:spcPts val="0"/>
              </a:spcAft>
            </a:pPr>
            <a:endParaRPr lang="ru-RU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Личностная психологическая готовность 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предполагает достаточный уровень владения техникой общения. Воспитателю важно научиться общаться с родителями так, чтобы избегать позиции «обвинителя», негативной оценки ребенка.</a:t>
            </a:r>
          </a:p>
          <a:p>
            <a:r>
              <a:rPr lang="ru-RU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ru-RU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1956" y="4828797"/>
            <a:ext cx="1903358" cy="1755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98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7672" y="232013"/>
            <a:ext cx="11409527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5400" b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Примерный кодекс общения:</a:t>
            </a:r>
            <a:endParaRPr lang="ru-RU" sz="54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Всегда стремиться быть в хорошем настроении и быть приятным в общении.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Стараться почувствовать эмоциональное состояние родителей.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Находить возможность каждый раз говорить родителям что-нибудь положительное о ребенке — это лучший способ расположить родителей к себе.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Давать родителям возможность высказаться, не перебивая их.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Быть эмоционально уравновешенным при общении с родителями, подавать пример воспитанности и такта.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сложной ситуации стараться подавать пример уступчивости — этим своего достоинства уронить нельзя, но укрепить его можно.</a:t>
            </a:r>
          </a:p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ru-RU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89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370</TotalTime>
  <Words>738</Words>
  <Application>Microsoft Office PowerPoint</Application>
  <PresentationFormat>Произвольный</PresentationFormat>
  <Paragraphs>131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Волна</vt:lpstr>
      <vt:lpstr>    Взаимодействие педагога с родителями воспитанников. </vt:lpstr>
      <vt:lpstr>         Профессиональная компетентность педагога в сфере общения с родителями воспитанников складывается :     Личностный компонент   Содержательный компонент (знания)  Деятельностный компонент  (умения и навыки)     </vt:lpstr>
      <vt:lpstr>Личностные качества и установки (личностный компонент) </vt:lpstr>
      <vt:lpstr>     Знания (содержательный компонент) -о семье -об особенностях семейного воспитания -о специфике взаимодействия общественного и семейного воспитания -о методах изучения семьи -о современных формах организации общения -о методах активизации родителей.  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взаимодействию педагога с родителями воспитанников. </dc:title>
  <dc:creator>5</dc:creator>
  <cp:lastModifiedBy>Андрей</cp:lastModifiedBy>
  <cp:revision>18</cp:revision>
  <dcterms:created xsi:type="dcterms:W3CDTF">2020-12-03T08:20:56Z</dcterms:created>
  <dcterms:modified xsi:type="dcterms:W3CDTF">2020-12-06T07:55:02Z</dcterms:modified>
</cp:coreProperties>
</file>