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0" r:id="rId12"/>
    <p:sldId id="268" r:id="rId13"/>
    <p:sldId id="26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310AFA-2A02-4E4C-AA5F-1319B814CAF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62B2DC-3113-4618-AF08-E6B58DE05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hyperlink" Target="http://docs.cntd.ru/document/9018836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229600" cy="357190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и науки Республики Марий Эл</a:t>
            </a:r>
            <a:b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Республики Марий Эл</a:t>
            </a:r>
            <a:b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«Центр психолого-педагогической, медицинской и социальной помощи«Детство»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Меры социальной поддержки, предусмотренные для  детей-сирот и детей, оставшихся без попечения родителей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6143644"/>
            <a:ext cx="4786346" cy="50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Исполнитель: Кузьминых Ольга Николаевна</a:t>
            </a:r>
            <a:endParaRPr lang="ru-RU" sz="18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2"/>
    </mc:Choice>
    <mc:Fallback xmlns="">
      <p:transition spd="slow" advTm="2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64168-medical-wallpap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Дополнительные гарантии права на медицинское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7643866" cy="43805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имеют право на предоставление им бесплатной медицинской помощи в медицинских организациях государственной системы здравоохранения, в том числе высокотехнологичной медицинской помощи, на проведение диспансеризации, оздоровления, регулярных медицинских осмотров и на направление их на лечение за пределы территории Российской Федерации;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обеспечиваются путевками в организации отдыха детей и их оздоровления (в санаторно-курортные организации - при наличии медицинских показаний), оплачиваемым проездом к месту лечения (отдыха) и обратно.</a:t>
            </a: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25"/>
    </mc:Choice>
    <mc:Fallback xmlns="">
      <p:transition spd="slow" advTm="174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shibki-kotorye-vstrechajutsja-pri-remonte-kvartir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Ремонт жилых помещений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929322" cy="6072206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3800" dirty="0" smtClean="0">
                <a:solidFill>
                  <a:schemeClr val="bg1"/>
                </a:solidFill>
              </a:rPr>
              <a:t>Право на однократное получение </a:t>
            </a:r>
            <a:r>
              <a:rPr lang="ru-RU" sz="3800" b="1" dirty="0" smtClean="0">
                <a:solidFill>
                  <a:schemeClr val="bg1"/>
                </a:solidFill>
              </a:rPr>
              <a:t>единовременной выплаты на ремонт жилых помещений</a:t>
            </a:r>
            <a:r>
              <a:rPr lang="ru-RU" sz="3800" dirty="0" smtClean="0">
                <a:solidFill>
                  <a:schemeClr val="bg1"/>
                </a:solidFill>
              </a:rPr>
              <a:t>, находящихся в собственности, </a:t>
            </a:r>
            <a:r>
              <a:rPr lang="ru-RU" sz="3800" u="sng" dirty="0" smtClean="0">
                <a:solidFill>
                  <a:schemeClr val="bg1"/>
                </a:solidFill>
              </a:rPr>
              <a:t>в течение года по окончании срока пребывания</a:t>
            </a:r>
            <a:r>
              <a:rPr lang="ru-RU" sz="3800" dirty="0" smtClean="0">
                <a:solidFill>
                  <a:schemeClr val="bg1"/>
                </a:solidFill>
              </a:rPr>
              <a:t> в образовательных организациях, организациях социального обслуживания, медицинских организациях государственной и муниципальной систем здравоохранения и иных учреждениях, создаваемых в установленном законом порядке для детей-сирот и детей, оставшихся без попечения родителей, а также по завершении обучения в профессиональных образовательных организациях и образовательных организациях высшего образования, либо по окончании прохождения военной службы по призыву, либо по окончании отбывания наказания в исправительных учреждениях</a:t>
            </a: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84"/>
    </mc:Choice>
    <mc:Fallback xmlns="">
      <p:transition spd="slow" advTm="183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Возврат за коммунальные услуги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715404" cy="5715016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sz="6000" dirty="0" smtClean="0"/>
              <a:t>оплата в размере 50 процентов занимаемой общей площади жилых помещений (в коммунальных квартирах - занимаемой жилой площади) в пределах социальной нормы площади жилья, установленной Правительством Республики Марий Эл. Меры социальной поддержки по оплате жилья предоставляются лицам, проживающим в жилых помещениях в жилищном фонде независимо от формы собственности;</a:t>
            </a:r>
          </a:p>
          <a:p>
            <a:pPr fontAlgn="base"/>
            <a:r>
              <a:rPr lang="ru-RU" sz="6000" dirty="0" smtClean="0"/>
              <a:t>оплата в размере 50 процентов коммунальных услуг (водоснабжение, водоотведение, вывоз бытовых и других отходов, газ, электрическая и тепловая энергия - в пределах нормативов потребления указанных услуг), а проживающим в домах, не имеющих центрального отопления, - топлива, приобретаемого в пределах норм, установленных для продажи населению, и транспортных услуг для доставки этого топлива.</a:t>
            </a:r>
          </a:p>
          <a:p>
            <a:pPr fontAlgn="base">
              <a:buNone/>
            </a:pPr>
            <a:r>
              <a:rPr lang="ru-RU" sz="6000" dirty="0" smtClean="0"/>
              <a:t>		Меры социальной поддержки по оплате коммунальных услуг предоставляются независимо от вида жилищного фонда.</a:t>
            </a:r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кошеле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914125"/>
            <a:ext cx="2714612" cy="1943875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25"/>
    </mc:Choice>
    <mc:Fallback xmlns="">
      <p:transition spd="slow" advTm="33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929198"/>
            <a:ext cx="2643173" cy="192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Судебная защита прав детей-сирот и детей, оставшихся без попечения родителей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07233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За защитой своих прав дети-сироты и дети, оставшиеся без попечения родителей, а равно их законные представители, опекуны (попечители), органы опеки и попечительства и прокурор вправе обратиться в установленном порядке в соответствующие суды Российской Федерации</a:t>
            </a:r>
          </a:p>
          <a:p>
            <a:pPr lvl="0"/>
            <a:r>
              <a:rPr lang="ru-RU" dirty="0" smtClean="0"/>
              <a:t>Дети-сироты и дети, оставшиеся без попечения родителей, имеют право на бесплатную юридическую помощь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2"/>
    </mc:Choice>
    <mc:Fallback xmlns="">
      <p:transition spd="slow" advTm="19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NvNU3PA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Бесплатная юридическая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285752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Адвокатская палата  Республики Марий Эл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	Адрес: г. Йошкар-Ола, пр. Гагарина д. 10 а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	Тел. : 8 (8362)  42-64-15, 45-05-22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http://advpalata.ter12.ru/</a:t>
            </a:r>
            <a:endParaRPr lang="ru-RU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Центр правовой защиты граждан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Адрес: г. Йошкар-Ола, ул. Зарубина, 25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 Телефоны: 8(8362) 72-06-32;  8(8362)72-06-28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http://manandlaw.info/</a:t>
            </a:r>
            <a:endParaRPr lang="ru-RU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9"/>
    </mc:Choice>
    <mc:Fallback xmlns="">
      <p:transition spd="slow" advTm="10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Дополнительные гарантии на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7358082" cy="542926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имеют право на обучение на подготовительных отделениях образовательных организаций высшего образования (при наличии среднего общего образования);</a:t>
            </a:r>
            <a:endParaRPr lang="ru-RU" sz="2400" b="1" dirty="0" smtClean="0"/>
          </a:p>
          <a:p>
            <a:r>
              <a:rPr lang="ru-RU" sz="2400" dirty="0" smtClean="0"/>
              <a:t>имеют право на получение </a:t>
            </a:r>
            <a:r>
              <a:rPr lang="ru-RU" sz="2400" u="sng" dirty="0" smtClean="0"/>
              <a:t>второго среднего профессионального образования по программе подготовки квалифицированных рабочих, служащих по очной форме обучения</a:t>
            </a:r>
            <a:r>
              <a:rPr lang="ru-RU" sz="2400" dirty="0" smtClean="0"/>
              <a:t>;</a:t>
            </a:r>
          </a:p>
          <a:p>
            <a:r>
              <a:rPr lang="ru-RU" sz="2400" u="sng" dirty="0" smtClean="0"/>
              <a:t>имеют право на однократное</a:t>
            </a:r>
            <a:r>
              <a:rPr lang="ru-RU" sz="2400" dirty="0" smtClean="0"/>
              <a:t>, а дети-сироты и дети, оставшиеся без попечения родителей, лица из их числа, с ограниченными возможностями здоровья (с различными формами умственной отсталости) </a:t>
            </a:r>
            <a:r>
              <a:rPr lang="ru-RU" sz="2400" u="sng" dirty="0" smtClean="0"/>
              <a:t>на двукратное прохождение обучения по программам профессиональной подготовки по профессиям рабочих, должностям служащих по очной форме обучения.</a:t>
            </a:r>
            <a:endParaRPr lang="ru-RU" sz="2400" dirty="0" smtClean="0"/>
          </a:p>
          <a:p>
            <a:endParaRPr lang="ru-RU" sz="1600" dirty="0"/>
          </a:p>
        </p:txBody>
      </p:sp>
      <p:pic>
        <p:nvPicPr>
          <p:cNvPr id="6" name="Рисунок 5" descr="479639fe90731ab370063ac8026408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520053"/>
            <a:ext cx="2571736" cy="2337947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17"/>
    </mc:Choice>
    <mc:Fallback xmlns="">
      <p:transition spd="slow" advTm="154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23\Рабочий стол\01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5"/>
    </mc:Choice>
    <mc:Fallback xmlns="">
      <p:transition spd="slow" advTm="35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274638"/>
            <a:ext cx="114272" cy="296842"/>
          </a:xfrm>
        </p:spPr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7786742" cy="628654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обучающиеся по очной форме обучения по основным профессиональным образовательным программам  и (или) по программам профессиональной подготовки по профессиям рабочих, должностям служащих, </a:t>
            </a:r>
            <a:r>
              <a:rPr lang="ru-RU" sz="1800" b="1" dirty="0" smtClean="0"/>
              <a:t>зачисляются на полное государственное обеспечение до завершения обучения </a:t>
            </a:r>
            <a:r>
              <a:rPr lang="ru-RU" sz="1800" dirty="0" smtClean="0"/>
              <a:t>по указанным образовательным программам.</a:t>
            </a:r>
          </a:p>
          <a:p>
            <a:r>
              <a:rPr lang="ru-RU" sz="1800" u="sng" dirty="0" smtClean="0"/>
              <a:t>В случае достижения лицами </a:t>
            </a:r>
            <a:r>
              <a:rPr lang="ru-RU" sz="1800" dirty="0" smtClean="0"/>
              <a:t>из числа детей-сирот и детей, оставшихся без попечения родителей, лицами, потерявшими в период обучения обоих родителей или единственного родителя, обучающимися по очной форме обучения по основным профессиональным образовательным программам, </a:t>
            </a:r>
            <a:r>
              <a:rPr lang="ru-RU" sz="1800" u="sng" dirty="0" smtClean="0"/>
              <a:t>возраста 23 лет за ними сохраняется право на полное государственное обеспечение и дополнительные гарантии по социальной поддержке,</a:t>
            </a:r>
            <a:r>
              <a:rPr lang="ru-RU" sz="1800" dirty="0" smtClean="0"/>
              <a:t> предусмотренные в отношении указанных лиц, до завершения обучения по таким образовательным программам;</a:t>
            </a:r>
          </a:p>
          <a:p>
            <a:r>
              <a:rPr lang="ru-RU" sz="1800" dirty="0" smtClean="0"/>
              <a:t>Обучающиеся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служащих, (кроме такси), а также </a:t>
            </a:r>
            <a:r>
              <a:rPr lang="ru-RU" sz="1800" b="1" u="sng" dirty="0" smtClean="0"/>
              <a:t>обеспечиваются бесплатным проездом на городском, пригородном транспорте, в сельской местности на внутрирайонном транспорте 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 А также </a:t>
            </a:r>
            <a:r>
              <a:rPr lang="ru-RU" sz="1800" i="1" u="sng" dirty="0" smtClean="0"/>
              <a:t>бесплатным проездом один раз в год к месту жительства и обратно к месту учебы.</a:t>
            </a:r>
          </a:p>
          <a:p>
            <a:endParaRPr lang="ru-RU" sz="1600" dirty="0"/>
          </a:p>
        </p:txBody>
      </p:sp>
      <p:pic>
        <p:nvPicPr>
          <p:cNvPr id="4" name="Рисунок 3" descr="479639fe90731ab370063ac8026408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5777" y="5143512"/>
            <a:ext cx="2838223" cy="171448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6"/>
    </mc:Choice>
    <mc:Fallback xmlns="">
      <p:transition spd="slow" advTm="14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274638"/>
            <a:ext cx="114272" cy="1082660"/>
          </a:xfrm>
        </p:spPr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329510" cy="60236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Детям-сиротам и детям, оставшимся без попечения родителей, лицам из  их числа, лицам, потерявшим в период обучения обоих родителей или единственного родителя, обучающимся по очной форме обучения по основным профессиональным образовательным программам, </a:t>
            </a:r>
            <a:r>
              <a:rPr lang="ru-RU" sz="2400" u="sng" dirty="0" smtClean="0"/>
              <a:t>наряду с полным государственным обеспечением выплачиваются государственная социальная стипендия, ежегодное пособие на приобретение учебной литературы и письменных принадлежностей</a:t>
            </a:r>
            <a:r>
              <a:rPr lang="ru-RU" sz="2400" dirty="0" smtClean="0"/>
              <a:t>. Размер и порядок выплаты данных пособий определяются Правительством Республики Марий Эл.</a:t>
            </a:r>
          </a:p>
          <a:p>
            <a:endParaRPr lang="ru-RU" dirty="0"/>
          </a:p>
        </p:txBody>
      </p:sp>
      <p:pic>
        <p:nvPicPr>
          <p:cNvPr id="4" name="Рисунок 3" descr="479639fe90731ab370063ac8026408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5179" y="4643446"/>
            <a:ext cx="3018820" cy="2214554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429552" cy="6095070"/>
          </a:xfrm>
        </p:spPr>
        <p:txBody>
          <a:bodyPr>
            <a:normAutofit/>
          </a:bodyPr>
          <a:lstStyle/>
          <a:p>
            <a:r>
              <a:rPr lang="ru-RU" dirty="0" smtClean="0"/>
              <a:t>При предоставлении, академического отпуска по медицинским показаниям, отпуска по беременности и родам, отпуска по уходу за ребенком до достижения им возраста трех лет </a:t>
            </a:r>
            <a:r>
              <a:rPr lang="ru-RU" b="1" u="sng" dirty="0" smtClean="0"/>
              <a:t>за ними на весь период данных отпусков сохраняется полное государственное обеспечение, </a:t>
            </a:r>
            <a:r>
              <a:rPr lang="ru-RU" dirty="0" smtClean="0"/>
              <a:t>выплачиваются государственная социальная стипендия и ежегодное пособие на приобретение учебной литературы и письменных принадлежностей.</a:t>
            </a:r>
          </a:p>
          <a:p>
            <a:endParaRPr lang="ru-RU" dirty="0"/>
          </a:p>
        </p:txBody>
      </p:sp>
      <p:pic>
        <p:nvPicPr>
          <p:cNvPr id="4" name="Рисунок 3" descr="479639fe90731ab370063ac8026408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7058" y="5000636"/>
            <a:ext cx="2816941" cy="1857364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9"/>
    </mc:Choice>
    <mc:Fallback xmlns="">
      <p:transition spd="slow" advTm="59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11430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643866" cy="6095070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Выпускники организаций для детей-сирот и детей, оставшихся без попечения родителей</a:t>
            </a:r>
            <a:r>
              <a:rPr lang="ru-RU" dirty="0" smtClean="0"/>
              <a:t>, в которых они обучались и воспитывались, выпускники организаций, осуществляющих образовательную деятельность, обучавшиеся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служащих, дети-сироты и дети, оставшиеся без попечения родителей, и лица из их числа, лица, потерявшие в период обучения обоих родителей или единственного родителя, за исключением лиц, продолжающих обучение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служащих, </a:t>
            </a:r>
            <a:r>
              <a:rPr lang="ru-RU" b="1" u="sng" dirty="0" smtClean="0"/>
              <a:t>обеспечиваются бесплатным комплектом одежды, обуви, мягким инвентарем и оборудованием </a:t>
            </a:r>
            <a:r>
              <a:rPr lang="ru-RU" dirty="0" smtClean="0"/>
              <a:t>по нормам и в порядке, которые устанавливаются Правительством Республики Марий Эл, и единовременным денежным пособием.</a:t>
            </a:r>
          </a:p>
          <a:p>
            <a:endParaRPr lang="ru-RU" dirty="0"/>
          </a:p>
        </p:txBody>
      </p:sp>
      <p:pic>
        <p:nvPicPr>
          <p:cNvPr id="4" name="Рисунок 3" descr="479639fe90731ab370063ac8026408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3008" y="4714884"/>
            <a:ext cx="3020992" cy="2143116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11"/>
    </mc:Choice>
    <mc:Fallback xmlns="">
      <p:transition spd="slow" advTm="92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429552" cy="64294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желанию выпускника взамен обеспечения комплектом одежды, обуви, мягкого инвентаря и оборудования ему может быть выдана денежная компенсация, размер которой устанавливается Правительством Республики Марий Эл и подлежит индексации в соответствии с законом Республики Марий Эл о республиканском бюджете Республики Марий Эл на очередной финансовый год и плановый период, или такая компенсация может быть перечислена на счет или счета, открытые на имя выпускника в банке или банках, при условии, что указанные денежные средства, включая капитализированные (причисленные) проценты на их сумму, застрахованы в системе обязательного страхования вкладов в банках Российской Федерации и суммарный размер денежных средств, находящихся на счете или счетах в одном банке, не превышает предусмотренный </a:t>
            </a:r>
            <a:r>
              <a:rPr lang="ru-RU" dirty="0" smtClean="0">
                <a:hlinkClick r:id="rId4"/>
              </a:rPr>
              <a:t>Федеральным законом от 23 декабря 2003 года N 177-ФЗ "О страховании вкладов в банках Российской Федерации"</a:t>
            </a:r>
            <a:r>
              <a:rPr lang="ru-RU" dirty="0" smtClean="0"/>
              <a:t> размер возмещения по вкладам.</a:t>
            </a:r>
          </a:p>
          <a:p>
            <a:endParaRPr lang="ru-RU" dirty="0"/>
          </a:p>
        </p:txBody>
      </p:sp>
      <p:pic>
        <p:nvPicPr>
          <p:cNvPr id="4" name="Рисунок 3" descr="479639fe90731ab370063ac8026408d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857322"/>
            <a:ext cx="2786050" cy="200067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4"/>
    </mc:Choice>
    <mc:Fallback xmlns="">
      <p:transition spd="slow" advTm="2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90" y="274638"/>
            <a:ext cx="185710" cy="11430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143800" cy="6643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Предусмотренные настоящим пунктом дополнительные гарантии по социальной поддержке не предоставляются детям-сиротам и детям, оставшимся без попечения родителей, лицам из числа детей-сирот и детей, оставшихся без попечения родителей, лицам, потерявшим в период обучения обоих родителей или единственного родителя, в случае, если указанные гарантии уже были им предоставлены за счет средств организации, где они ранее обучались и (или) воспитывались.</a:t>
            </a:r>
          </a:p>
          <a:p>
            <a:r>
              <a:rPr lang="ru-RU" dirty="0" smtClean="0"/>
              <a:t>Выпускники организаций для детей-сирот и детей, оставшихся без попечения родителей, и лица из числа детей-сирот и детей, оставшихся без попечения родителей, обучающиеся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республиканского бюджета Республики Марий Эл или местных бюджетов и приезжающие в каникулярное время, выходные и праздничные дни в эти организации или в иные организации для детей-сирот и детей, оставшихся без попечения родителей, или в организации, осуществляющие образовательную деятельность, по решению органов управления указанных организаций могут зачисляться на бесплатное питание и проживание на период своего пребывания в них.</a:t>
            </a:r>
          </a:p>
          <a:p>
            <a:endParaRPr lang="ru-RU" dirty="0"/>
          </a:p>
        </p:txBody>
      </p:sp>
      <p:pic>
        <p:nvPicPr>
          <p:cNvPr id="4" name="Рисунок 3" descr="479639fe90731ab370063ac8026408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929198"/>
            <a:ext cx="2143107" cy="1928802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4"/>
    </mc:Choice>
    <mc:Fallback xmlns="">
      <p:transition spd="slow" advTm="33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822</TotalTime>
  <Words>1204</Words>
  <Application>Microsoft Office PowerPoint</Application>
  <PresentationFormat>Экран (4:3)</PresentationFormat>
  <Paragraphs>45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Министерство образования и науки Республики Марий Эл ГБУ Республики Марий Эл  «Центр психолого-педагогической, медицинской и социальной помощи«Детство»   Меры социальной поддержки, предусмотренные для  детей-сирот и детей, оставшихся без попечения родителей</vt:lpstr>
      <vt:lpstr>Дополнительные гарантии на образование</vt:lpstr>
      <vt:lpstr>Презентация PowerPoint</vt:lpstr>
      <vt:lpstr>1</vt:lpstr>
      <vt:lpstr>1</vt:lpstr>
      <vt:lpstr>1</vt:lpstr>
      <vt:lpstr>1</vt:lpstr>
      <vt:lpstr>1</vt:lpstr>
      <vt:lpstr>1</vt:lpstr>
      <vt:lpstr>Дополнительные гарантии права на медицинское обеспечение</vt:lpstr>
      <vt:lpstr>Ремонт жилых помещений</vt:lpstr>
      <vt:lpstr>Возврат за коммунальные услуги</vt:lpstr>
      <vt:lpstr>Судебная защита прав детей-сирот и детей, оставшихся без попечения родителей</vt:lpstr>
      <vt:lpstr>Бесплатная юридическая помощь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гарантии детей-сирот и детей, оставшихся без попечения родителей</dc:title>
  <dc:creator>Админ</dc:creator>
  <cp:lastModifiedBy>днс</cp:lastModifiedBy>
  <cp:revision>42</cp:revision>
  <dcterms:created xsi:type="dcterms:W3CDTF">2020-03-02T10:56:10Z</dcterms:created>
  <dcterms:modified xsi:type="dcterms:W3CDTF">2021-03-18T10:52:03Z</dcterms:modified>
</cp:coreProperties>
</file>