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71" r:id="rId2"/>
    <p:sldId id="272" r:id="rId3"/>
    <p:sldId id="257" r:id="rId4"/>
    <p:sldId id="273" r:id="rId5"/>
    <p:sldId id="274" r:id="rId6"/>
    <p:sldId id="275" r:id="rId7"/>
    <p:sldId id="276" r:id="rId8"/>
    <p:sldId id="277" r:id="rId9"/>
    <p:sldId id="278" r:id="rId10"/>
    <p:sldId id="282" r:id="rId11"/>
    <p:sldId id="281" r:id="rId12"/>
    <p:sldId id="280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7310AFA-2A02-4E4C-AA5F-1319B814CAFC}" type="datetimeFigureOut">
              <a:rPr lang="ru-RU" smtClean="0"/>
              <a:pPr/>
              <a:t>04.03.2022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362B2DC-3113-4618-AF08-E6B58DE05A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8219340" cy="1225536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Марий Эл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ГБУ Республики Марий Эл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«Центр психолого-педагогической, медицинской и социальной помощи«Детство»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214554"/>
            <a:ext cx="8005026" cy="44291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Меры социальной поддержки, предусмотренные для  детей-сирот и детей, оставшихся без попечения родителей</a:t>
            </a:r>
            <a:endParaRPr lang="ru-RU" sz="36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медицинское обеспечение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285860"/>
            <a:ext cx="6215106" cy="52864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		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 Имеют право </a:t>
            </a:r>
            <a:r>
              <a:rPr lang="ru-RU" sz="3300" u="sng" dirty="0" smtClean="0">
                <a:latin typeface="Times New Roman" pitchFamily="18" charset="0"/>
                <a:cs typeface="Times New Roman" pitchFamily="18" charset="0"/>
              </a:rPr>
              <a:t>на бесплатную медицинскую помощь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 медицинских организациях государственной системы здравоохранения и муниципальной системы здравоохранения, </a:t>
            </a:r>
            <a:r>
              <a:rPr lang="ru-RU" sz="3300" u="sng" dirty="0" smtClean="0">
                <a:latin typeface="Times New Roman" pitchFamily="18" charset="0"/>
                <a:cs typeface="Times New Roman" pitchFamily="18" charset="0"/>
              </a:rPr>
              <a:t>в том числе высокотехнологичная медицинская помощь, проведение диспансеризации, оздоровления, регулярных медицинских осмотров, и осуществляется их направление на лечение за пределы территории Российской Федерации. </a:t>
            </a:r>
          </a:p>
          <a:p>
            <a:pPr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		2. Предоставляются путевки в организации отдыха детей и их оздоровления (в санаторно-курортные организации - при наличии медицинских показаний), а также оплачивается проезд к месту лечения (отдыха) и обратно. В случае самостоятельного приобретения путевок и оплаты проезда к месту лечения (отдыха) и обратно  лицами из числа детей-сирот и детей, оставшихся без попечения родителей, им может предоставляться компенсация стоимости путевки и проезда к месту лечения (отдыха) и обратно в размере и порядке, предусмотренных нормативными правовыми актами органов государственной власти субъектов Российской Федерации и органов местного самоуправления.</a:t>
            </a:r>
          </a:p>
          <a:p>
            <a:pPr>
              <a:buNone/>
            </a:pP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123\Рабочий стол\a77a5714ad6f0db091c92b331b3a8d0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929198"/>
            <a:ext cx="2071702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123\Рабочий стол\жильё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5000636"/>
            <a:ext cx="2643174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714380"/>
          </a:xfrm>
        </p:spPr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 имущество и жилое помещение</a:t>
            </a:r>
            <a:b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7715304" cy="535785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	Однократно предоставляются благоустроенные жилые помещения специализированного жилищного фонда по договорам найма специализированных жилых помещений.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Жилые помещения предоставляются по заявлению в письменной форме по достижении ими возраста 18 лет, а также в случае приобретения ими полной дееспособности до достижения совершеннолетия.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Следует отметить, что жилые помещения предоставляются по окончании срока пребывания в образовательных организациях, организациях социального обслуживания, медицинских организациях и иных организациях, создаваемых в установленном законом порядке для детей-сирот и детей, оставшихся без попечения родителей, а также по завершении получения профессионального образования, профессионального обучения, либо окончании прохождения военной службы по призыву, либо окончании отбывания наказания в исправительных учреждениях.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123\Рабочий стол\il_794xN.383511092_omo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4572008"/>
            <a:ext cx="2071670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труд и на социальную защиту от безработицы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071546"/>
            <a:ext cx="7358114" cy="557216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Имеют право на оказание содействия в подборе подходящей работы и трудоустройстве, организации  профессиональной ориентации в целях выбора сферы деятельности (профессии), трудоустройства, прохождения профессионального обучения и получения дополнительного профессионального образования.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2. Впервые ищущим работу (ранее не работавшим) и впервые признанным органами службы занятости в установленном порядке безработными детям-сиротам, детям, оставшимся без попечения родителей, лицам из числа детей-сирот и детей, оставшихся без попечения родителей, пособие по безработице и стипендия в связи с прохождением ими профессионального обучения и получения дополнительного профессионального образования по направлению органов службы занятости выплачиваются в соответствии с законодательством.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3. В связи с их ликвидацией, сокращением численности или штата работников, работодатель (его правопреемник) обязан обеспечить за счет собственных средств необходимое профессиональное обучение с последующим их трудоустройством у данного или другого работодателя.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с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удебную защиту </a:t>
            </a:r>
            <a:endParaRPr lang="ru-RU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47800"/>
            <a:ext cx="6215106" cy="5195910"/>
          </a:xfrm>
        </p:spPr>
        <p:txBody>
          <a:bodyPr>
            <a:normAutofit fontScale="77500" lnSpcReduction="20000"/>
          </a:bodyPr>
          <a:lstStyle/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За защитой своих прав дети-сироты и дети, оставшиеся без попечения родителей, а равно их законные представители, опекуны (попечители), органы опеки и попечительства и прокурор вправе обратиться в установленном порядке в соответствующие суды Российской Федерации.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Дети-сироты и дети, оставшиеся без попечения родителей, имеют право на бесплатную юридическую помощь в соответствии с Федеральным законом «О бесплатной юридической помощи в Российской Федерации».</a:t>
            </a:r>
          </a:p>
          <a:p>
            <a:endParaRPr lang="ru-RU" dirty="0"/>
          </a:p>
        </p:txBody>
      </p:sp>
      <p:pic>
        <p:nvPicPr>
          <p:cNvPr id="5" name="Рисунок 4" descr="maxres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4929198"/>
            <a:ext cx="2000231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vatars.mds.yandex.net/get-images-cbir/1468116/SuB08uPEVOPNyWY0Pdje6Q5929/oc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572008"/>
            <a:ext cx="2714612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7968" y="274638"/>
            <a:ext cx="45719" cy="45719"/>
          </a:xfrm>
        </p:spPr>
        <p:txBody>
          <a:bodyPr>
            <a:normAutofit fontScale="90000"/>
          </a:bodyPr>
          <a:lstStyle/>
          <a:p>
            <a:r>
              <a:rPr lang="ru-RU" sz="800" dirty="0" smtClean="0"/>
              <a:t>1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290"/>
            <a:ext cx="5929354" cy="6143668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 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Законодательство Российской Федерации предоставляет детям-сиротам и детям, оставшимся без попечения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родителей, а также лицам из числа детей-сирот и детей, оставшихся без попечения родителей гарантии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сфере обеспечения достойных условий жизни, образования,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здравоохранения, труда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судопроизводства, уплаты налогов и сборов, обеспечения жильем, а также в иных сферах, предусмотренных законодательством субъектов РФ.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7072362" cy="5072098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имеют право на обучение на подготовительных отделениях образовательных организаций высшего образования (при наличии среднего общего образования), а  также право на зачисление на обучение по программам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программам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специалитета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имеют право на получение второго среднего профессионального образования по программе подготовки квалифицированных рабочих, служащих по очной форме обучения;</a:t>
            </a:r>
          </a:p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имеют право на однократное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дети-сироты и дети, оставшиеся без попечения родителей, лица из их числа, с ограниченными возможностями здоровья (с различными формами умственной отсталости)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на двукратное прохождение обучения по программам профессиональной подготовки по профессиям рабочих, должностям служащих по очной форме обучения.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pic>
        <p:nvPicPr>
          <p:cNvPr id="6" name="Рисунок 5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43050"/>
            <a:ext cx="6215106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Лица, потерявшие в период обучения обоих родителей или единственного родителя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обучающиеся по очной форме обучения по основным профессиональным образовательным программам и (или) по программам профессиональной подготовки по профессиям рабочих, должностям служащих,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зачисляются на полное государственное обеспечение до завершения обучения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указанным образовательным программам.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6715172" cy="48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 случае достижения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лицами из числа детей-сирот и детей, оставшихся без попечения родителей, лицами, потерявшими в период обучения обоих родителей или единственного родителя, обучающимися по очной форме обучения по основным профессиональным образовательным и (или) по программам профессиональной подготовки по профессиям рабочих, должностям служащих,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возраста 23 лет за ними сохраняется право на полное государственное обеспечение и дополнительные гарантии по социальной поддержке.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47800"/>
            <a:ext cx="6643734" cy="512447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 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Детям-сиротам и детям, оставшимся без попечения родителей, лицам из числа детей-сирот и детей, оставшихся без попечения родителей, лицам, потерявшим в период обучения обоих родителей или единственного родителя, обучающимся по очной форме обучения по основным профессиональным образовательным программам наряду с полным государственным обеспечением выплачиваются государственная социальная стипендия -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ежегодное пособие на приобретение учебной литературы и письменных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принадлежностей.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 исключением указанных лиц, обучающихся в федеральных государственных образовательных организациях, осуществляющих подготовку кадров в интересах обороны и безопасности государства, обеспечения законности и правопорядка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 размере трехмесячной государственной социальной стипендии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47800"/>
            <a:ext cx="6072230" cy="505303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Выпускники организаций для детей-сирот и детей, оставшихся без попечения родителей, и лица из числа детей-сирот и детей, оставшихся без попечения родителей, обучающиеся по очной форме обучения и приезжающие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 каникулярное время, выходные и праздничные дни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эти организации или в иные организации для детей-сирот и детей, оставшихся без попечения родителей, или в организации, осуществляющие образовательную деятельность,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могут зачисляться на бесплатное питание и проживание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период своего пребывания в них.</a:t>
            </a:r>
          </a:p>
          <a:p>
            <a:endParaRPr lang="ru-RU" dirty="0"/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447800"/>
            <a:ext cx="6215106" cy="480060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 		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Обеспечиваются бесплатным питанием, бесплатным комплектом одежды, обуви и мягким инвентарем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дети-сироты и дети, оставшиеся без попечения родителей, лица из числа детей-сирот и детей, оставшихся без попечения родителей, лиц, потерявших в период обучения обоих родителей или единственного родителя, обучающихся по очной форме обучения по основным профессиональным образовательным программам за исключением обучающихся и воспитывающихся в специальных учебно-воспитательных учреждениях открытого и закрытого типа, обучающихся в федеральных государственных образовательных организациях, осуществляющих подготовку кадров в интересах обороны и безопасности государства, обеспечения законности и правопорядка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гарантии на образование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47800"/>
            <a:ext cx="6215106" cy="4800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Дети-сироты и дети, оставшиеся без попечения родителей, лица из числа детей-сирот и детей, оставшихся без попечения родителей, лица, потерявшие в период обучения обоих родителей или единственного родителя, обучающиеся по очной форме обучения по основным профессиональным образовательным программам, за исключением обучающихся в федеральных государственных образовательных организациях, осуществляющих подготовку кадров в интересах обороны и безопасности государства, обеспечения законности и правопорядка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обеспечиваются бесплатным проездом на городском, пригородном транспорте, в сельской местности на внутрирайонном транспорте (кроме такси), а также бесплатным проездом один раз в год к месту жительства и обратно к месту учебы 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479639fe90731ab370063ac8026408d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6564" y="4857760"/>
            <a:ext cx="2257436" cy="171451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803</TotalTime>
  <Words>256</Words>
  <Application>Microsoft Office PowerPoint</Application>
  <PresentationFormat>Экран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Министерство образования и науки Республики Марий Эл ГБУ Республики Марий Эл  «Центр психолого-педагогической, медицинской и социальной помощи«Детство»</vt:lpstr>
      <vt:lpstr>1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образование</vt:lpstr>
      <vt:lpstr>Дополнительные гарантии на медицинское обеспечение</vt:lpstr>
      <vt:lpstr>Дополнительные гарантии на  имущество и жилое помещение  </vt:lpstr>
      <vt:lpstr>Дополнительные гарантии на труд и на социальную защиту от безработицы </vt:lpstr>
      <vt:lpstr>Дополнительные гарантии на судебную защиту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гарантии детей-сирот и детей, оставшихся без попечения родителей</dc:title>
  <dc:creator>Админ</dc:creator>
  <cp:lastModifiedBy>Админ</cp:lastModifiedBy>
  <cp:revision>50</cp:revision>
  <dcterms:created xsi:type="dcterms:W3CDTF">2020-03-02T10:56:10Z</dcterms:created>
  <dcterms:modified xsi:type="dcterms:W3CDTF">2022-03-04T06:47:53Z</dcterms:modified>
</cp:coreProperties>
</file>