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2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81" r:id="rId12"/>
    <p:sldId id="283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52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637273-5CAD-4291-862C-705AA4171DF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332F127-101A-47A6-9B77-835738290F29}">
      <dgm:prSet phldrT="[Текст]" custT="1"/>
      <dgm:spPr/>
      <dgm:t>
        <a:bodyPr/>
        <a:lstStyle/>
        <a:p>
          <a:r>
            <a:rPr lang="ru-RU" sz="5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en-US" sz="5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FC0F68-E2B6-42E3-89B9-54E3A10B12BA}" type="parTrans" cxnId="{031A6870-C9CC-443C-8DD1-42E7D5D8D93D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C0467E-745D-4B35-84D2-6EAD6A58D804}" type="sibTrans" cxnId="{031A6870-C9CC-443C-8DD1-42E7D5D8D93D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C2C582-DEBE-48CE-A5D2-B2BB2B68D914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Активный, заинтересованный родитель (Партнер)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4CB1F8-EC07-4CBF-8DE6-534FD323100F}" type="parTrans" cxnId="{2336A8B4-285F-4A67-809F-9D035005631C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AD12AB-A5D4-4EB8-A263-300913C650F3}" type="sibTrans" cxnId="{2336A8B4-285F-4A67-809F-9D035005631C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3491A2-EC0B-46A6-A5CC-457AF7607618}">
      <dgm:prSet phldrT="[Текст]" custT="1"/>
      <dgm:spPr/>
      <dgm:t>
        <a:bodyPr/>
        <a:lstStyle/>
        <a:p>
          <a:r>
            <a:rPr lang="ru-RU" sz="5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endParaRPr lang="en-US" sz="5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141300-51A2-46E5-A622-F7BD00627305}" type="parTrans" cxnId="{65F42134-05A9-40FB-8E47-37107C490DE7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098321-AB03-4321-A1E2-D653640D2EC5}" type="sibTrans" cxnId="{65F42134-05A9-40FB-8E47-37107C490DE7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312562-99A6-4C5C-A6B5-22EE29D76A27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Пассивный родитель (Отстраненный)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01E618-EBC8-4CAB-994A-647B43F72E57}" type="parTrans" cxnId="{821A840B-DDEE-4F03-9CB2-5909C6DB2641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C1065C-89C4-406D-9606-D499B24D3957}" type="sibTrans" cxnId="{821A840B-DDEE-4F03-9CB2-5909C6DB2641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537E07-882E-4288-BCC3-4280BF2EB976}">
      <dgm:prSet phldrT="[Текст]" custT="1"/>
      <dgm:spPr/>
      <dgm:t>
        <a:bodyPr/>
        <a:lstStyle/>
        <a:p>
          <a:r>
            <a: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en-US" sz="4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44D394-7AD7-4B96-82AD-CBE9FFF23037}" type="parTrans" cxnId="{A962AE66-6454-4DA8-B738-FA30CFF6FA37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435646-1110-4EB6-925D-A92C337428A0}" type="sibTrans" cxnId="{A962AE66-6454-4DA8-B738-FA30CFF6FA37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4B7368-3FA1-4365-889F-EAE028D316C7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Тревожный,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гиперопекающий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родитель (Контролер)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03F983-9BC9-43C1-8360-8E8826676734}" type="parTrans" cxnId="{33E37D38-54FD-4A04-A850-2F94776A603E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B75227-9D65-4200-958A-2F63E521C86C}" type="sibTrans" cxnId="{33E37D38-54FD-4A04-A850-2F94776A603E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1D9A0D-7C1C-46A7-87B6-77C8F1CD2067}">
      <dgm:prSet phldrT="[Текст]" custT="1"/>
      <dgm:spPr/>
      <dgm:t>
        <a:bodyPr/>
        <a:lstStyle/>
        <a:p>
          <a:r>
            <a: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endParaRPr lang="en-US" sz="4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6280AA-9054-46D6-9978-CE14CB8F4542}" type="parTrans" cxnId="{7591E58C-3C3F-4BAD-8BE7-9EC58D8390C0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AE54CC-DE4D-403A-819A-2DC0F47A64FD}" type="sibTrans" cxnId="{7591E58C-3C3F-4BAD-8BE7-9EC58D8390C0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EDC769-AC50-4267-9C30-47644B42272B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Агрессивный, конфликтный родитель (Критик)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2D607F-3158-4BCC-973E-BA0242BF5161}" type="parTrans" cxnId="{D44C8F3E-C5A4-412C-95FC-7D79AF70E3C8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1ADD66-0F93-4BC6-AC21-23DDE3555F23}" type="sibTrans" cxnId="{D44C8F3E-C5A4-412C-95FC-7D79AF70E3C8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030D5D-0998-4EF8-A46E-F9547C01B78D}">
      <dgm:prSet custT="1"/>
      <dgm:spPr/>
      <dgm:t>
        <a:bodyPr/>
        <a:lstStyle/>
        <a:p>
          <a:r>
            <a: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</a:t>
          </a:r>
          <a:endParaRPr lang="en-US" sz="4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3507D4-CECB-4F06-A2CA-B92DA5C649A4}" type="parTrans" cxnId="{EF5F84F6-9D6A-4B5D-BE1A-F192BC22351A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7BBAC4-FF47-4C42-9141-A1173A9A4A5E}" type="sibTrans" cxnId="{EF5F84F6-9D6A-4B5D-BE1A-F192BC22351A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A38285-E7DB-4DBA-949E-589F4001E651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"Всезнающий" родитель (Эксперт)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769E9B-CDA2-4A9C-B02B-D58EE6E26161}" type="parTrans" cxnId="{39BA86DA-4E69-423C-98D3-085D8926FE99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A4E146-C182-44B4-BD5E-A627DC96007E}" type="sibTrans" cxnId="{39BA86DA-4E69-423C-98D3-085D8926FE99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62042E-936A-4EA8-A36F-EF94C002F8EC}" type="pres">
      <dgm:prSet presAssocID="{3D637273-5CAD-4291-862C-705AA4171DF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91A2AF6-A673-497E-AAB0-F1F2235C150B}" type="pres">
      <dgm:prSet presAssocID="{1332F127-101A-47A6-9B77-835738290F29}" presName="composite" presStyleCnt="0"/>
      <dgm:spPr/>
    </dgm:pt>
    <dgm:pt modelId="{E4009B23-E52D-49C8-868F-BF71576C9437}" type="pres">
      <dgm:prSet presAssocID="{1332F127-101A-47A6-9B77-835738290F29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F64B33-49D7-4860-B9E1-DBB491EB9ADD}" type="pres">
      <dgm:prSet presAssocID="{1332F127-101A-47A6-9B77-835738290F29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095C88-F7E8-4233-81ED-F76CA3EF013D}" type="pres">
      <dgm:prSet presAssocID="{B3C0467E-745D-4B35-84D2-6EAD6A58D804}" presName="sp" presStyleCnt="0"/>
      <dgm:spPr/>
    </dgm:pt>
    <dgm:pt modelId="{BE56688C-1B7F-40C3-ABBD-692071299A7B}" type="pres">
      <dgm:prSet presAssocID="{EE3491A2-EC0B-46A6-A5CC-457AF7607618}" presName="composite" presStyleCnt="0"/>
      <dgm:spPr/>
    </dgm:pt>
    <dgm:pt modelId="{3C4CA9D6-9151-4644-A63B-1B98094414EA}" type="pres">
      <dgm:prSet presAssocID="{EE3491A2-EC0B-46A6-A5CC-457AF7607618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6F4521-9213-4208-B4CE-5EAD149A6762}" type="pres">
      <dgm:prSet presAssocID="{EE3491A2-EC0B-46A6-A5CC-457AF7607618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4DB410-5486-4CC2-A1C0-E689B0419081}" type="pres">
      <dgm:prSet presAssocID="{CE098321-AB03-4321-A1E2-D653640D2EC5}" presName="sp" presStyleCnt="0"/>
      <dgm:spPr/>
    </dgm:pt>
    <dgm:pt modelId="{F412315A-6893-4230-BE44-AE94CACECCB7}" type="pres">
      <dgm:prSet presAssocID="{ED537E07-882E-4288-BCC3-4280BF2EB976}" presName="composite" presStyleCnt="0"/>
      <dgm:spPr/>
    </dgm:pt>
    <dgm:pt modelId="{2225BC9B-8BA1-44B8-A4DD-1CCE0E653C9D}" type="pres">
      <dgm:prSet presAssocID="{ED537E07-882E-4288-BCC3-4280BF2EB976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9B5A10-241C-4B62-8F5D-F526625FC0FA}" type="pres">
      <dgm:prSet presAssocID="{ED537E07-882E-4288-BCC3-4280BF2EB976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B7BBCA-68FB-4BFB-B3F7-68A5054B7399}" type="pres">
      <dgm:prSet presAssocID="{9D435646-1110-4EB6-925D-A92C337428A0}" presName="sp" presStyleCnt="0"/>
      <dgm:spPr/>
    </dgm:pt>
    <dgm:pt modelId="{35AAA84B-2DF2-4DBA-BAB5-960293A8F64D}" type="pres">
      <dgm:prSet presAssocID="{8F1D9A0D-7C1C-46A7-87B6-77C8F1CD2067}" presName="composite" presStyleCnt="0"/>
      <dgm:spPr/>
    </dgm:pt>
    <dgm:pt modelId="{0A91BB8A-D4A4-4A3A-8626-B322AD1A679B}" type="pres">
      <dgm:prSet presAssocID="{8F1D9A0D-7C1C-46A7-87B6-77C8F1CD2067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68AF23-6036-440D-996D-A94B7BBCB6A9}" type="pres">
      <dgm:prSet presAssocID="{8F1D9A0D-7C1C-46A7-87B6-77C8F1CD2067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6B016F-DEB4-4EF5-AAF0-6023B05A4CDF}" type="pres">
      <dgm:prSet presAssocID="{6EAE54CC-DE4D-403A-819A-2DC0F47A64FD}" presName="sp" presStyleCnt="0"/>
      <dgm:spPr/>
    </dgm:pt>
    <dgm:pt modelId="{46C2EB28-5E62-4B5A-8036-D9476B179555}" type="pres">
      <dgm:prSet presAssocID="{B8030D5D-0998-4EF8-A46E-F9547C01B78D}" presName="composite" presStyleCnt="0"/>
      <dgm:spPr/>
    </dgm:pt>
    <dgm:pt modelId="{747134DE-76BC-4E36-8658-2C7AFC0B191E}" type="pres">
      <dgm:prSet presAssocID="{B8030D5D-0998-4EF8-A46E-F9547C01B78D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BAE085-DEEB-4D34-84C0-E56D8B3207B1}" type="pres">
      <dgm:prSet presAssocID="{B8030D5D-0998-4EF8-A46E-F9547C01B78D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81CBFA-876B-436B-BEC5-F53295E1484B}" type="presOf" srcId="{01EDC769-AC50-4267-9C30-47644B42272B}" destId="{D568AF23-6036-440D-996D-A94B7BBCB6A9}" srcOrd="0" destOrd="0" presId="urn:microsoft.com/office/officeart/2005/8/layout/chevron2"/>
    <dgm:cxn modelId="{339BE8A7-EDE8-4BC2-B284-4C5C17A2357A}" type="presOf" srcId="{1332F127-101A-47A6-9B77-835738290F29}" destId="{E4009B23-E52D-49C8-868F-BF71576C9437}" srcOrd="0" destOrd="0" presId="urn:microsoft.com/office/officeart/2005/8/layout/chevron2"/>
    <dgm:cxn modelId="{33E37D38-54FD-4A04-A850-2F94776A603E}" srcId="{ED537E07-882E-4288-BCC3-4280BF2EB976}" destId="{734B7368-3FA1-4365-889F-EAE028D316C7}" srcOrd="0" destOrd="0" parTransId="{1E03F983-9BC9-43C1-8360-8E8826676734}" sibTransId="{62B75227-9D65-4200-958A-2F63E521C86C}"/>
    <dgm:cxn modelId="{DE6EE3A9-3D13-4601-B34F-27DBD80CDABA}" type="presOf" srcId="{FE312562-99A6-4C5C-A6B5-22EE29D76A27}" destId="{9C6F4521-9213-4208-B4CE-5EAD149A6762}" srcOrd="0" destOrd="0" presId="urn:microsoft.com/office/officeart/2005/8/layout/chevron2"/>
    <dgm:cxn modelId="{7591E58C-3C3F-4BAD-8BE7-9EC58D8390C0}" srcId="{3D637273-5CAD-4291-862C-705AA4171DF3}" destId="{8F1D9A0D-7C1C-46A7-87B6-77C8F1CD2067}" srcOrd="3" destOrd="0" parTransId="{946280AA-9054-46D6-9978-CE14CB8F4542}" sibTransId="{6EAE54CC-DE4D-403A-819A-2DC0F47A64FD}"/>
    <dgm:cxn modelId="{0EC81E20-AB79-4353-837E-1B0964C73B91}" type="presOf" srcId="{68A38285-E7DB-4DBA-949E-589F4001E651}" destId="{83BAE085-DEEB-4D34-84C0-E56D8B3207B1}" srcOrd="0" destOrd="0" presId="urn:microsoft.com/office/officeart/2005/8/layout/chevron2"/>
    <dgm:cxn modelId="{821A840B-DDEE-4F03-9CB2-5909C6DB2641}" srcId="{EE3491A2-EC0B-46A6-A5CC-457AF7607618}" destId="{FE312562-99A6-4C5C-A6B5-22EE29D76A27}" srcOrd="0" destOrd="0" parTransId="{7E01E618-EBC8-4CAB-994A-647B43F72E57}" sibTransId="{4BC1065C-89C4-406D-9606-D499B24D3957}"/>
    <dgm:cxn modelId="{D44C8F3E-C5A4-412C-95FC-7D79AF70E3C8}" srcId="{8F1D9A0D-7C1C-46A7-87B6-77C8F1CD2067}" destId="{01EDC769-AC50-4267-9C30-47644B42272B}" srcOrd="0" destOrd="0" parTransId="{B82D607F-3158-4BCC-973E-BA0242BF5161}" sibTransId="{8C1ADD66-0F93-4BC6-AC21-23DDE3555F23}"/>
    <dgm:cxn modelId="{F508F8A3-9937-4F60-A716-F12A3FA04F03}" type="presOf" srcId="{EE3491A2-EC0B-46A6-A5CC-457AF7607618}" destId="{3C4CA9D6-9151-4644-A63B-1B98094414EA}" srcOrd="0" destOrd="0" presId="urn:microsoft.com/office/officeart/2005/8/layout/chevron2"/>
    <dgm:cxn modelId="{74F11DAC-2C0E-4BD0-AFB8-F7133C63C704}" type="presOf" srcId="{734B7368-3FA1-4365-889F-EAE028D316C7}" destId="{C69B5A10-241C-4B62-8F5D-F526625FC0FA}" srcOrd="0" destOrd="0" presId="urn:microsoft.com/office/officeart/2005/8/layout/chevron2"/>
    <dgm:cxn modelId="{39BA86DA-4E69-423C-98D3-085D8926FE99}" srcId="{B8030D5D-0998-4EF8-A46E-F9547C01B78D}" destId="{68A38285-E7DB-4DBA-949E-589F4001E651}" srcOrd="0" destOrd="0" parTransId="{64769E9B-CDA2-4A9C-B02B-D58EE6E26161}" sibTransId="{47A4E146-C182-44B4-BD5E-A627DC96007E}"/>
    <dgm:cxn modelId="{65F42134-05A9-40FB-8E47-37107C490DE7}" srcId="{3D637273-5CAD-4291-862C-705AA4171DF3}" destId="{EE3491A2-EC0B-46A6-A5CC-457AF7607618}" srcOrd="1" destOrd="0" parTransId="{C5141300-51A2-46E5-A622-F7BD00627305}" sibTransId="{CE098321-AB03-4321-A1E2-D653640D2EC5}"/>
    <dgm:cxn modelId="{031A6870-C9CC-443C-8DD1-42E7D5D8D93D}" srcId="{3D637273-5CAD-4291-862C-705AA4171DF3}" destId="{1332F127-101A-47A6-9B77-835738290F29}" srcOrd="0" destOrd="0" parTransId="{55FC0F68-E2B6-42E3-89B9-54E3A10B12BA}" sibTransId="{B3C0467E-745D-4B35-84D2-6EAD6A58D804}"/>
    <dgm:cxn modelId="{2B51DDBE-9B1F-4E6C-A0D9-583E0D5EF758}" type="presOf" srcId="{3D637273-5CAD-4291-862C-705AA4171DF3}" destId="{0762042E-936A-4EA8-A36F-EF94C002F8EC}" srcOrd="0" destOrd="0" presId="urn:microsoft.com/office/officeart/2005/8/layout/chevron2"/>
    <dgm:cxn modelId="{FD6ADA34-3A46-420A-918A-9E2102124123}" type="presOf" srcId="{ED537E07-882E-4288-BCC3-4280BF2EB976}" destId="{2225BC9B-8BA1-44B8-A4DD-1CCE0E653C9D}" srcOrd="0" destOrd="0" presId="urn:microsoft.com/office/officeart/2005/8/layout/chevron2"/>
    <dgm:cxn modelId="{B561C140-C5F5-4178-BDB2-B1B2FABED05B}" type="presOf" srcId="{8F1D9A0D-7C1C-46A7-87B6-77C8F1CD2067}" destId="{0A91BB8A-D4A4-4A3A-8626-B322AD1A679B}" srcOrd="0" destOrd="0" presId="urn:microsoft.com/office/officeart/2005/8/layout/chevron2"/>
    <dgm:cxn modelId="{E625E857-48F4-4E35-B7B1-099AE98EEE0C}" type="presOf" srcId="{F4C2C582-DEBE-48CE-A5D2-B2BB2B68D914}" destId="{26F64B33-49D7-4860-B9E1-DBB491EB9ADD}" srcOrd="0" destOrd="0" presId="urn:microsoft.com/office/officeart/2005/8/layout/chevron2"/>
    <dgm:cxn modelId="{2336A8B4-285F-4A67-809F-9D035005631C}" srcId="{1332F127-101A-47A6-9B77-835738290F29}" destId="{F4C2C582-DEBE-48CE-A5D2-B2BB2B68D914}" srcOrd="0" destOrd="0" parTransId="{8C4CB1F8-EC07-4CBF-8DE6-534FD323100F}" sibTransId="{D0AD12AB-A5D4-4EB8-A263-300913C650F3}"/>
    <dgm:cxn modelId="{EF5F84F6-9D6A-4B5D-BE1A-F192BC22351A}" srcId="{3D637273-5CAD-4291-862C-705AA4171DF3}" destId="{B8030D5D-0998-4EF8-A46E-F9547C01B78D}" srcOrd="4" destOrd="0" parTransId="{F83507D4-CECB-4F06-A2CA-B92DA5C649A4}" sibTransId="{897BBAC4-FF47-4C42-9141-A1173A9A4A5E}"/>
    <dgm:cxn modelId="{A962AE66-6454-4DA8-B738-FA30CFF6FA37}" srcId="{3D637273-5CAD-4291-862C-705AA4171DF3}" destId="{ED537E07-882E-4288-BCC3-4280BF2EB976}" srcOrd="2" destOrd="0" parTransId="{6444D394-7AD7-4B96-82AD-CBE9FFF23037}" sibTransId="{9D435646-1110-4EB6-925D-A92C337428A0}"/>
    <dgm:cxn modelId="{308E0CE2-76BF-471D-B7FA-BFF62EC30E80}" type="presOf" srcId="{B8030D5D-0998-4EF8-A46E-F9547C01B78D}" destId="{747134DE-76BC-4E36-8658-2C7AFC0B191E}" srcOrd="0" destOrd="0" presId="urn:microsoft.com/office/officeart/2005/8/layout/chevron2"/>
    <dgm:cxn modelId="{64FD58CB-3197-41B9-8770-1BC9A2C9513B}" type="presParOf" srcId="{0762042E-936A-4EA8-A36F-EF94C002F8EC}" destId="{A91A2AF6-A673-497E-AAB0-F1F2235C150B}" srcOrd="0" destOrd="0" presId="urn:microsoft.com/office/officeart/2005/8/layout/chevron2"/>
    <dgm:cxn modelId="{B7A43D4E-26FA-486F-BDBD-70D3DFF2B6C1}" type="presParOf" srcId="{A91A2AF6-A673-497E-AAB0-F1F2235C150B}" destId="{E4009B23-E52D-49C8-868F-BF71576C9437}" srcOrd="0" destOrd="0" presId="urn:microsoft.com/office/officeart/2005/8/layout/chevron2"/>
    <dgm:cxn modelId="{11448E3D-0E5D-47B5-9608-FBE1CD72F000}" type="presParOf" srcId="{A91A2AF6-A673-497E-AAB0-F1F2235C150B}" destId="{26F64B33-49D7-4860-B9E1-DBB491EB9ADD}" srcOrd="1" destOrd="0" presId="urn:microsoft.com/office/officeart/2005/8/layout/chevron2"/>
    <dgm:cxn modelId="{35CDC34E-EFE1-4EF4-8D5E-55128E2A3E15}" type="presParOf" srcId="{0762042E-936A-4EA8-A36F-EF94C002F8EC}" destId="{E1095C88-F7E8-4233-81ED-F76CA3EF013D}" srcOrd="1" destOrd="0" presId="urn:microsoft.com/office/officeart/2005/8/layout/chevron2"/>
    <dgm:cxn modelId="{0D82B8BC-B19B-4601-A8BD-CAF69C9A0921}" type="presParOf" srcId="{0762042E-936A-4EA8-A36F-EF94C002F8EC}" destId="{BE56688C-1B7F-40C3-ABBD-692071299A7B}" srcOrd="2" destOrd="0" presId="urn:microsoft.com/office/officeart/2005/8/layout/chevron2"/>
    <dgm:cxn modelId="{CDC1E56E-DD40-48A1-BD35-C458787A88AE}" type="presParOf" srcId="{BE56688C-1B7F-40C3-ABBD-692071299A7B}" destId="{3C4CA9D6-9151-4644-A63B-1B98094414EA}" srcOrd="0" destOrd="0" presId="urn:microsoft.com/office/officeart/2005/8/layout/chevron2"/>
    <dgm:cxn modelId="{75BCD491-1F2B-48F9-A103-9D5DE791DD94}" type="presParOf" srcId="{BE56688C-1B7F-40C3-ABBD-692071299A7B}" destId="{9C6F4521-9213-4208-B4CE-5EAD149A6762}" srcOrd="1" destOrd="0" presId="urn:microsoft.com/office/officeart/2005/8/layout/chevron2"/>
    <dgm:cxn modelId="{85CB7C0E-87F6-4CD1-8845-DF77A15EB58F}" type="presParOf" srcId="{0762042E-936A-4EA8-A36F-EF94C002F8EC}" destId="{9E4DB410-5486-4CC2-A1C0-E689B0419081}" srcOrd="3" destOrd="0" presId="urn:microsoft.com/office/officeart/2005/8/layout/chevron2"/>
    <dgm:cxn modelId="{2CB1ED86-BF3C-46E8-A144-0B256E7DF1FB}" type="presParOf" srcId="{0762042E-936A-4EA8-A36F-EF94C002F8EC}" destId="{F412315A-6893-4230-BE44-AE94CACECCB7}" srcOrd="4" destOrd="0" presId="urn:microsoft.com/office/officeart/2005/8/layout/chevron2"/>
    <dgm:cxn modelId="{943F5E29-3557-4489-AA67-389C75B31AD4}" type="presParOf" srcId="{F412315A-6893-4230-BE44-AE94CACECCB7}" destId="{2225BC9B-8BA1-44B8-A4DD-1CCE0E653C9D}" srcOrd="0" destOrd="0" presId="urn:microsoft.com/office/officeart/2005/8/layout/chevron2"/>
    <dgm:cxn modelId="{38BB2A0E-BCD4-4D79-8232-2C65FD081920}" type="presParOf" srcId="{F412315A-6893-4230-BE44-AE94CACECCB7}" destId="{C69B5A10-241C-4B62-8F5D-F526625FC0FA}" srcOrd="1" destOrd="0" presId="urn:microsoft.com/office/officeart/2005/8/layout/chevron2"/>
    <dgm:cxn modelId="{24A045A5-CB59-47F5-870B-3AC3D5AD776F}" type="presParOf" srcId="{0762042E-936A-4EA8-A36F-EF94C002F8EC}" destId="{44B7BBCA-68FB-4BFB-B3F7-68A5054B7399}" srcOrd="5" destOrd="0" presId="urn:microsoft.com/office/officeart/2005/8/layout/chevron2"/>
    <dgm:cxn modelId="{B558815C-7949-4176-9918-119B75584A65}" type="presParOf" srcId="{0762042E-936A-4EA8-A36F-EF94C002F8EC}" destId="{35AAA84B-2DF2-4DBA-BAB5-960293A8F64D}" srcOrd="6" destOrd="0" presId="urn:microsoft.com/office/officeart/2005/8/layout/chevron2"/>
    <dgm:cxn modelId="{366CB369-A3FD-420D-8B61-E819A776A94A}" type="presParOf" srcId="{35AAA84B-2DF2-4DBA-BAB5-960293A8F64D}" destId="{0A91BB8A-D4A4-4A3A-8626-B322AD1A679B}" srcOrd="0" destOrd="0" presId="urn:microsoft.com/office/officeart/2005/8/layout/chevron2"/>
    <dgm:cxn modelId="{5C04ACF8-71AB-431E-94A9-60DBA44F992C}" type="presParOf" srcId="{35AAA84B-2DF2-4DBA-BAB5-960293A8F64D}" destId="{D568AF23-6036-440D-996D-A94B7BBCB6A9}" srcOrd="1" destOrd="0" presId="urn:microsoft.com/office/officeart/2005/8/layout/chevron2"/>
    <dgm:cxn modelId="{CA71EFEE-5970-4169-A0C4-69495FBA9BA1}" type="presParOf" srcId="{0762042E-936A-4EA8-A36F-EF94C002F8EC}" destId="{296B016F-DEB4-4EF5-AAF0-6023B05A4CDF}" srcOrd="7" destOrd="0" presId="urn:microsoft.com/office/officeart/2005/8/layout/chevron2"/>
    <dgm:cxn modelId="{31425175-4B56-4F70-83CD-C579171415C6}" type="presParOf" srcId="{0762042E-936A-4EA8-A36F-EF94C002F8EC}" destId="{46C2EB28-5E62-4B5A-8036-D9476B179555}" srcOrd="8" destOrd="0" presId="urn:microsoft.com/office/officeart/2005/8/layout/chevron2"/>
    <dgm:cxn modelId="{29CA7936-C454-4228-BA0A-141E00598165}" type="presParOf" srcId="{46C2EB28-5E62-4B5A-8036-D9476B179555}" destId="{747134DE-76BC-4E36-8658-2C7AFC0B191E}" srcOrd="0" destOrd="0" presId="urn:microsoft.com/office/officeart/2005/8/layout/chevron2"/>
    <dgm:cxn modelId="{7E54E28A-2804-4FCA-BF02-94EA2920586D}" type="presParOf" srcId="{46C2EB28-5E62-4B5A-8036-D9476B179555}" destId="{83BAE085-DEEB-4D34-84C0-E56D8B3207B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009B23-E52D-49C8-868F-BF71576C9437}">
      <dsp:nvSpPr>
        <dsp:cNvPr id="0" name=""/>
        <dsp:cNvSpPr/>
      </dsp:nvSpPr>
      <dsp:spPr>
        <a:xfrm rot="5400000">
          <a:off x="-153169" y="156795"/>
          <a:ext cx="1021133" cy="71479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en-US" sz="5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" y="361022"/>
        <a:ext cx="714793" cy="306340"/>
      </dsp:txXfrm>
    </dsp:sp>
    <dsp:sp modelId="{26F64B33-49D7-4860-B9E1-DBB491EB9ADD}">
      <dsp:nvSpPr>
        <dsp:cNvPr id="0" name=""/>
        <dsp:cNvSpPr/>
      </dsp:nvSpPr>
      <dsp:spPr>
        <a:xfrm rot="5400000">
          <a:off x="4345833" y="-3627415"/>
          <a:ext cx="664085" cy="79261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Активный, заинтересованный родитель (Партнер)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714793" y="36043"/>
        <a:ext cx="7893748" cy="599249"/>
      </dsp:txXfrm>
    </dsp:sp>
    <dsp:sp modelId="{3C4CA9D6-9151-4644-A63B-1B98094414EA}">
      <dsp:nvSpPr>
        <dsp:cNvPr id="0" name=""/>
        <dsp:cNvSpPr/>
      </dsp:nvSpPr>
      <dsp:spPr>
        <a:xfrm rot="5400000">
          <a:off x="-153169" y="1060079"/>
          <a:ext cx="1021133" cy="71479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endParaRPr lang="en-US" sz="5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" y="1264306"/>
        <a:ext cx="714793" cy="306340"/>
      </dsp:txXfrm>
    </dsp:sp>
    <dsp:sp modelId="{9C6F4521-9213-4208-B4CE-5EAD149A6762}">
      <dsp:nvSpPr>
        <dsp:cNvPr id="0" name=""/>
        <dsp:cNvSpPr/>
      </dsp:nvSpPr>
      <dsp:spPr>
        <a:xfrm rot="5400000">
          <a:off x="4346008" y="-2724305"/>
          <a:ext cx="663736" cy="79261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Пассивный родитель (Отстраненный)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714794" y="939310"/>
        <a:ext cx="7893765" cy="598934"/>
      </dsp:txXfrm>
    </dsp:sp>
    <dsp:sp modelId="{2225BC9B-8BA1-44B8-A4DD-1CCE0E653C9D}">
      <dsp:nvSpPr>
        <dsp:cNvPr id="0" name=""/>
        <dsp:cNvSpPr/>
      </dsp:nvSpPr>
      <dsp:spPr>
        <a:xfrm rot="5400000">
          <a:off x="-153169" y="1963362"/>
          <a:ext cx="1021133" cy="71479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en-US" sz="4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" y="2167589"/>
        <a:ext cx="714793" cy="306340"/>
      </dsp:txXfrm>
    </dsp:sp>
    <dsp:sp modelId="{C69B5A10-241C-4B62-8F5D-F526625FC0FA}">
      <dsp:nvSpPr>
        <dsp:cNvPr id="0" name=""/>
        <dsp:cNvSpPr/>
      </dsp:nvSpPr>
      <dsp:spPr>
        <a:xfrm rot="5400000">
          <a:off x="4346008" y="-1821022"/>
          <a:ext cx="663736" cy="79261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Тревожный, </a:t>
          </a:r>
          <a:r>
            <a:rPr lang="ru-RU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гиперопекающий</a:t>
          </a:r>
          <a:r>
            <a:rPr lang="ru-RU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родитель (Контролер)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714794" y="1842593"/>
        <a:ext cx="7893765" cy="598934"/>
      </dsp:txXfrm>
    </dsp:sp>
    <dsp:sp modelId="{0A91BB8A-D4A4-4A3A-8626-B322AD1A679B}">
      <dsp:nvSpPr>
        <dsp:cNvPr id="0" name=""/>
        <dsp:cNvSpPr/>
      </dsp:nvSpPr>
      <dsp:spPr>
        <a:xfrm rot="5400000">
          <a:off x="-153169" y="2866646"/>
          <a:ext cx="1021133" cy="71479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endParaRPr lang="en-US" sz="4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" y="3070873"/>
        <a:ext cx="714793" cy="306340"/>
      </dsp:txXfrm>
    </dsp:sp>
    <dsp:sp modelId="{D568AF23-6036-440D-996D-A94B7BBCB6A9}">
      <dsp:nvSpPr>
        <dsp:cNvPr id="0" name=""/>
        <dsp:cNvSpPr/>
      </dsp:nvSpPr>
      <dsp:spPr>
        <a:xfrm rot="5400000">
          <a:off x="4346008" y="-917738"/>
          <a:ext cx="663736" cy="79261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Агрессивный, конфликтный родитель (Критик)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714794" y="2745877"/>
        <a:ext cx="7893765" cy="598934"/>
      </dsp:txXfrm>
    </dsp:sp>
    <dsp:sp modelId="{747134DE-76BC-4E36-8658-2C7AFC0B191E}">
      <dsp:nvSpPr>
        <dsp:cNvPr id="0" name=""/>
        <dsp:cNvSpPr/>
      </dsp:nvSpPr>
      <dsp:spPr>
        <a:xfrm rot="5400000">
          <a:off x="-153169" y="3769930"/>
          <a:ext cx="1021133" cy="71479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</a:t>
          </a:r>
          <a:endParaRPr lang="en-US" sz="4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" y="3974157"/>
        <a:ext cx="714793" cy="306340"/>
      </dsp:txXfrm>
    </dsp:sp>
    <dsp:sp modelId="{83BAE085-DEEB-4D34-84C0-E56D8B3207B1}">
      <dsp:nvSpPr>
        <dsp:cNvPr id="0" name=""/>
        <dsp:cNvSpPr/>
      </dsp:nvSpPr>
      <dsp:spPr>
        <a:xfrm rot="5400000">
          <a:off x="4346008" y="-14454"/>
          <a:ext cx="663736" cy="79261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"Всезнающий" родитель (Эксперт)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714794" y="3649162"/>
        <a:ext cx="7893765" cy="5989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dou8_poch@mail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3"/>
          <p:cNvSpPr txBox="1">
            <a:spLocks noGrp="1"/>
          </p:cNvSpPr>
          <p:nvPr>
            <p:ph type="ctrTitle"/>
          </p:nvPr>
        </p:nvSpPr>
        <p:spPr>
          <a:xfrm>
            <a:off x="395535" y="96888"/>
            <a:ext cx="8264393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униципальное казенное дошкольное образовательное учреждение  Починковский 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сад №8 </a:t>
            </a:r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ул.Советская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д. 11, село Починки Починковский муниципальный округ</a:t>
            </a:r>
            <a:b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Нижегородская область 607910</a:t>
            </a:r>
          </a:p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тел.(8-831-97) 5-21-92  эл. почта </a:t>
            </a: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dou8_poch@mail.ru</a:t>
            </a: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 descr="C:\Users\SVETA\Desktop\учебный год 2023-2024\семейный клуб гармония\куар гармо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592305"/>
            <a:ext cx="2012454" cy="2012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187624" y="2060848"/>
            <a:ext cx="6929396" cy="95410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 для педагогов: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с родителями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4902181"/>
            <a:ext cx="4273606" cy="101566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руководитель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РМО воспитателей по </a:t>
            </a: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 – коммуникативному </a:t>
            </a: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развитию детей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Морозова О.К.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67944" y="6309320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2025г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174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72816"/>
            <a:ext cx="8712968" cy="4968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 Устанавливайте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контакт: проявляйте интерес к ребенку и его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семье.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 Слушайте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активно: дайте родителям возможность высказаться.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Говорите открыто и честно: избегайте недомолвок и двусмысленности.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Будьте вежливы и тактичны: даже в сложных ситуациях.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Оставайтесь профессиональными: не допускайте личных эмоций.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Ищите общие цели: работайте в интересах ребенка.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Помните: каждый родитель уникален, и к каждому нужен индивидуальный подход.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рекомендации для взаимодействия с любым типом родителей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583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611560" y="2924944"/>
            <a:ext cx="8229600" cy="12527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часть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562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Педагогам разделиться на пары.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Выбрать пример диалога.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Разыграть диалог.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Остальным педагогам определить, к какому типу родителей можно отнести «родителя» в данном диалоге.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ли правильно сделал педагог.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Дополнить решение проблемы.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задание Проблемные ситуации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543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988840"/>
            <a:ext cx="8568951" cy="46805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1: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Обсуждение успехов ребенка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Педагог: Здравствуйте, [Имя родителя]! Рада вас видеть! Сегодня хочу поделиться с вами успехами [Имя ребенка] на занятии по рисованию. Он проявил настоящую креативность, создал очень интересную композицию, используя необычные техники. Ему явно нравится этот процесс, и у него большой потенциал. Мы работаем над развитием его пространственного мышления, и я вижу, как он быстро прогрессирует.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Родитель: Здорово! Спасибо за информацию! Дома он тоже часто рисует, но я не всегда понимаю, как ему помочь развиваться в этом направлении. Может быть, вы посоветуете какие-то упражнения или материалы?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Педагог: Конечно! Мы используем вот такие материалы [показывает примеры], а также рекомендуем простые упражнения на развитие мелкой моторики и воображения. Вот несколько идей, которые вы можете попробовать дома... [делится конкретными рекомендациями]. Кроме того, мы планируем выставку детских работ, и с удовольствием представим рисунок [Имя ребенка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</a:p>
          <a:p>
            <a:pPr marL="0" indent="0"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ОБЩЕНИЯ С АКТИВНЫМ, ЗАИНТЕРЕСОВАННЫМ РОДИТЕЛЕМ, ДЕМОНСТРИРУЮЩИЕ РАЗНЫЕ СИТУАЦИИ И ПОДХОДЫ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863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44824"/>
            <a:ext cx="8424935" cy="46805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2: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Обсуждение проблемного поведения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Педагог: Здравствуйте, [Имя родителя]! Хотелось бы обсудить поведение [Имя ребенка] в группе. В последнее время он стал более импульсивным, трудно концентрируется на заданиях. Мы заметили, что он часто отвлекается и не всегда соблюдает правила группы.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Родитель: Да, я заметила это и дома. Возможно, это связано с переменами в семье... [объясняет ситуацию]. Как мы можем вместе с вами помочь [Имя ребенка]?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Педагог: Мы думаем, что нам нужно работать над развитием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[Имя ребенка]. Мы используем игровые техники и способы релаксации. Если вы будете применять подобные методы дома, это значительно поможет. Давайте совместно разработаем план действий. Например, вы можете пробовать [предлагает конкретные рекомендации для дома], а мы будем продолжать работу в детском саду.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ОБЩЕНИЯ С АКТИВНЫМ, ЗАИНТЕРЕСОВАННЫМ РОДИТЕЛЕМ, ДЕМОНСТРИРУЮЩИЕ РАЗНЫЕ СИТУАЦИИ И ПОДХОДЫ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3748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060848"/>
            <a:ext cx="8568951" cy="406531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элементы успешного общения: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Взаимное уважение: Обращение на "Вы", доброжелательный тон.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Открытость: Готовность к диалогу, обмену информацией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Конкретика: Конкретные примеры поведения, четкие рекомендации.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Партнерство: Совместное поиск решения проблем, разработка плана действий.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Позитивный настрой: Фокус на сильных сторонах ребенка и возможностях его развития.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обоих примерах педагог не только сообщает информацию, но и активно вовлекает родителя в процесс, делая его полноправным партнером в воспитании и развитии ребенка. Это ключ к эффективному взаимодействию с заинтересованными родителями.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ОБЩЕНИЯ С АКТИВНЫМ, ЗАИНТЕРЕСОВАННЫМ РОДИТЕЛЕМ, ДЕМОНСТРИРУЮЩИЕ РАЗНЫЕ СИТУАЦИИ И ПОДХОДЫ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7232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44824"/>
            <a:ext cx="8640959" cy="42813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1: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Инициативный звонок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Педагог: (Звонок по телефону) Здравствуйте, [Имя родителя]! Это [Имя педагога], воспитатель группы [Название группы]. Надеюсь, я не отвлекаю вас? Я хотела бы поделиться некоторыми наблюдениями о [Имя ребенка]. На прошлой неделе он активно участвовал в театральной постановке и очень хорошо справился со своей ролью. Его артистизм порадовал всех! Хотела бы узнать, есть ли у него дома какие-то интересы, связанные с искусством или творчеством?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Родитель: Да, спасибо. Он иногда рисует.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Педагог: Замечательно! Мы как раз готовим выставку детских работ. Было бы здорово, если бы [Имя ребенка] тоже представил свою работу. Мы могли бы обсудить это по телефону или на короткой встрече. Когда вам было бы удобнее?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ОБЩЕНИЯ С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ПАССИВНЫМ РОДИТЕЛЕМ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ДЕМОНСТРИРУЮЩИЕ РАЗНЫЕ СИТУАЦИИ И ПОДХОДЫ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1579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988840"/>
            <a:ext cx="8568951" cy="446449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2: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Небольшая, но важная информация в записке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Записка для родителя: Здравствуйте, [Имя родителя]! Хотим сообщить вам, что [Имя ребенка] активно участвовал в утренней гимнастике и показал хорошие результаты в выполнении упражнений. Это очень важно для его физического развития! Мы планируем в следующую пятницу спортивный праздник. Приглашаем вас и [Имя ребенка] принять участие!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3: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Положительный отзыв в электронной переписке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Педагог: (Электронное сообщение) Здравствуйте, [Имя родителя]! Хочу поделиться приятной новостью: [Имя ребенка] сегодня проявил настоящие лидерские качества, помогая другим детям в группе собрать конструктор. Это говорит о его развитии социальных навыков.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ОБЩЕНИЯ С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ПАССИВНЫМ РОДИТЕЛЕМ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ДЕМОНСТРИРУЮЩИЕ РАЗНЫЕ СИТУАЦИИ И ПОДХОДЫ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1016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628800"/>
            <a:ext cx="8856984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элементы успешного общения с пассивным родителем: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Инициатива: Педагог сам идет на контакт.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Позитив: Начинайте с положительной информации о ребенке.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Краткость: Избегайте длинных и затянутых разговоров.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Конкретика: Сообщайте конкретные факты и наблюдения.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Предложение помощи: Предложите конкретную помощь или поддержку.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Ненавязчивость: Не давите на родителя, дайте ему возможность выбрать удобную форму общения.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Общение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пассивным родителем требует такта, терпения и инициативы. Цель — установить контакт, заинтересовать его в жизни ребенка в детском саду и вовлечь в сотрудничество.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проявлять терпение и понимать, что пассивность родителя может быть вызвана различными причинами (занятость, личные проблемы и т.д.). Необходимо найти подход и постепенно вовлекать его в процесс воспитания ребенка.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ОБЩЕНИЯ С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ПАССИВНЫМ РОДИТЕЛЕМ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ДЕМОНСТРИРУЮЩИЕ РАЗНЫЕ СИТУАЦИИ И ПОДХОДЫ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3829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844824"/>
            <a:ext cx="8496943" cy="46085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1: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Беспокойство по поводу адаптации ребенка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Родитель: [Имя ребенка] плохо спит по ночам, говорит, что ему страшно в детском саду. Я очень переживаю, не знаю, что делать.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Педагог: Я понимаю ваше беспокойство. Это действительно непросто, когда ребенок переживает адаптационный период. Мы видим, что [Имя ребенка] постепенно привыкает к саду. [Укажите конкретные примеры: он стал больше играть с детьми, сам ходит на прогулку, участвует в занятиях]. Мы делаем все возможное, чтобы создать для него комфортную и безопасную атмосферу. [Опишите конкретные меры: индивидуальный подход, спокойная обстановка в группе, использование игровых техник для снижения тревоги]. Мы будем продолжать наблюдать за [Имя ребенка] и держать вас в курсе его прогресса. Если у вас есть какие-то вопросы или предложения, пожалуйста, не стесняйтесь обращаться ко мне в любое время.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ОБЩЕНИЯ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ТРЕВОЖНЫМ РОДИТЕЛЕМ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ДЕМОНСТРИРУЮЩИЕ РАЗНЫЕ СИТУАЦИИ И ПОДХОДЫ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901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72816"/>
            <a:ext cx="8568951" cy="48245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эффективности взаимодействия педагогов с родителями воспитанников, создание условий для построения партнерских отношений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Рассмотреть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типы родителей и особенности коммуникации с каждым.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Отработать практические навыки эффективной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коммуникации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инструменты для построения конструктивного диалога.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Разработать стратегии решения конфликтных ситуаций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ТЕМА: "Преодоление </a:t>
            </a:r>
            <a:r>
              <a:rPr lang="ru-RU" dirty="0"/>
              <a:t>конфликтов с родителями"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5149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916832"/>
            <a:ext cx="8496943" cy="420933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2: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Беспокойство по поводу успеваемости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Родитель: [Имя ребенка] не очень хорошо справляется с заданиями на занятиях. Я боюсь, что он отстает от других детей.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Педагог: Я понимаю вашу тревогу. Давайте подробно обсудим этот вопрос. [Имя ребенка] действительно нуждается в дополнительной поддержке в [укажите конкретную область]. [Опишите ситуацию объективно, избегая негативных оценок]. Мы разработали для него индивидуальный план работы, в который включены [укажите конкретные мероприятия]. Мы будем регулярно следить за его прогрессом и информировать вас о результатах. Давайте вместе поработаем над этим. Возможно, вам также было бы полезно [предложите конкретную помощь или рекомендации для дома].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ОБЩЕНИЯ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ТРЕВОЖНЫМ РОДИТЕЛЕМ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ДЕМОНСТРИРУЮЩИЕ РАЗНЫЕ СИТУАЦИИ И ПОДХОДЫ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8536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844824"/>
            <a:ext cx="8568951" cy="47525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элементы общения с тревожным родителем: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Эмпатия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Подтвердите его чувства и беспокойство.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Успокоение: Говорите спокойным и уверенным голосом.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Конкретика: Предоставьте конкретную информацию о ребенке и принимаемых мерах.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Позитив: Сосредоточьтесь на сильных сторонах ребенка и достижениях.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Предложение помощи: Предложите конкретную помощь или рекомендации.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Регулярная связь: Поддерживайте регулярную связь с родителем, информируя его о прогрессе ребенка.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помнить, что тревожные родители нуждаются в поддержке и уверенности в том, что их ребенку помогают. Ваша задача – успокоить их и установить доверительные отношения.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ОБЩЕНИЯ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ТРЕВОЖНЫМ РОДИТЕЛЕМ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ДЕМОНСТРИРУЮЩИЕ РАЗНЫЕ СИТУАЦИИ И ПОДХОДЫ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8536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628800"/>
            <a:ext cx="8856984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1: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Родитель критикует педагога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Родитель: (Громко, с обвинениями) Вы совершенно ничего не делаете с моим ребенком! Он постоянно жалуется на вас, и я вижу, что вы ему не помогаете!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Педагог: (Спокойно, без эмоций) Я понимаю ваше беспокойство. Давайте поговорим спокойно. Расскажите, пожалуйста, подробнее, что именно вас беспокоит. Что конкретно делает [Имя ребенка], что вас тревожит?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Родитель: (Продолжает кричать) Он не выполняет задания, не слушается, и вы ничего с этим не делаете!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Педагог: (Спокойно, с сочувствием) Я понимаю, как это неприятно. Давайте вместе разберемся, что происходит. Мы в детском саду стараемся помочь всем детям, и [Имя ребенка] — не исключение. Мы применяем [кратко описать методы работы]. Расскажите подробнее о проблемах [Имя ребенка], которые вы наблюдаете дома. Может быть, мы сможем совместно найти решение?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ОБЩЕНИЯ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АГРЕССИВНЫМ РОДИТЕЛЕМ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ДЕМОНСТРИРУЮЩИЕ РАЗНЫЕ СИТУАЦИИ И ПОДХОДЫ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8505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276872"/>
            <a:ext cx="8280919" cy="38492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2: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Родитель оскорбляет педагога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Родитель: (Нецензурная брань, оскорбления в адрес педагога)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Педагог: (Спокойно, твердо) Я понимаю, что вы очень расстроены, но я не допущу такого обращения к себе. Давайте поговорим спокойно и конструктивно. Если вы будете продолжать в таком тоне, я вызову руководителя.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ОБЩЕНИЯ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АГРЕССИВНЫМ РОДИТЕЛЕМ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ДЕМОНСТРИРУЮЩИЕ РАЗНЫЕ СИТУАЦИИ И ПОДХОДЫ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112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7" cy="475252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элементы общения с агрессивным родителем: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Сохранение спокойствия: Не вступайте в словесную перепалку.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Активное слушание: Дайте родителю высказаться, не перебивайте.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Эмпатия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 осторожностью): Попытайтесь понять причину его гнева, но не принимайте его агрессию на личный счет.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Границы: Четко обозначьте свои границы, не допускайте оскорблений и неуважительного обращения.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Конкретика: Переведите разговор в конкретное русло, сосредоточившись на решении проблемы.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Привлечение помощи: Если ситуация выходит из-под контроля, привлеките руководство или психолога.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помнить, что ваша безопасность — приоритет. Если обстановка становится угрожающей, не бойтесь привлечь помощь коллег или правоохранительных органов. Цель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деэскалация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конфликта и защита как ваша, так и ребенка.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ОБЩЕНИЯ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АГРЕССИВНЫМ РОДИТЕЛЕМ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ДЕМОНСТРИРУЮЩИЕ РАЗНЫЕ СИТУАЦИИ И ПОДХОДЫ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112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988840"/>
            <a:ext cx="8496943" cy="460851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1: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Родитель критикует методику обучения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Родитель: Ваша методика обучения чтению совершенно устарела! Я читала множество статей, и современные подходы совершенно другие! Мой ребенок должен учиться по моей методике!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Педагог: Я понимаю вашу заинтересованность в успехах [Имя ребенка]. Мы используем методику, которая зарекомендовала себя как эффективная для большинства детей. Она основана на [кратко описать основные принципы методики]. Конечно, каждый ребенок индивидуален, и мы всегда готовы рассмотреть варианты дополнительных упражнений или подходов, если это необходимо. Расскажите, пожалуйста, подробнее о методике, которую вы предлагаете. Возможно, мы сможем включить некоторые ее элементы в наш план работы с [Имя ребенка]. Наша цель – найти наиболее эффективный подход именно для него.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ОБЩЕНИЯ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 ВСЕЗНАЮЩИМ РОДИТЕЛЕМ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ДЕМОНСТРИРУЮЩИЕ РАЗНЫЕ СИТУАЦИИ И ПОДХОДЫ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7737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988840"/>
            <a:ext cx="8496943" cy="46085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2: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Родитель постоянно дает советы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Родитель: Вы знаете, мой ребенок дома совсем другой. Ему нужно больше самостоятельности, нужно дать ему больше свободы выбора… Вы слишком много требуете от него!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Педагог: Спасибо за ваши наблюдения. Мы ценим вашу заинтересованность. В детском саду мы стремимся к балансу между структурированной средой и возможностью для самостоятельности детей. Мы понимаем, что дом и детский сад — это разные среды. Расскажите поподробнее, какие методы вы используете дома для развития самостоятельности у [Имя ребенка]? Возможно, мы сможем взять на заметку ваш опыт.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ОБЩЕНИЯ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 ВСЕЗНАЮЩИМ РОДИТЕЛЕМ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ДЕМОНСТРИРУЮЩИЕ РАЗНЫЕ СИТУАЦИИ И ПОДХОДЫ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2720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988840"/>
            <a:ext cx="8496943" cy="46085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элементы общения с «всезнающим» родителем: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Уважение: Проявляйте уважение к его мнению, даже если вы с ним не согласны.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Активное слушание: Внимательно выслушайте его мнение, не перебивайте.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Компромисс: Ищите точки соприкосновения и возможности для компромисса.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Объективность: Опирайтесь на факты и научные данные.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Конкретные примеры: Приводите конкретные примеры работы с детьми, подтверждающие эффективность ваших методов.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Фокус на ребенке: Переведите разговор на конкретные нужды и интересы ребенка.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задача – не вступать в спор, а найти общий язык и направить энергию родителя в конструктивное русло – совместную работу над развитием ребенка.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ОБЩЕНИЯ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 ВСЕЗНАЮЩИМ РОДИТЕЛЕМ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ДЕМОНСТРИРУЮЩИЕ РАЗНЫЕ СИТУАЦИИ И ПОДХОДЫ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2720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492896"/>
            <a:ext cx="8424935" cy="3633267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разыгрывания двух сюжетно – ролевых игр приглашаются 5 педагогов (2 педагога для 1й с/р игры, и 3 педагога для 2й с/р игры).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 разыгрывают сюжетно – ролевые игры.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Анализируют игру.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Вносят свои предложения.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задание Пути решения конфликта через сюжетно – ролевые игры.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289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8856983" cy="64807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СЮЖЕТНО - РОЛЕВАЯ ИГРА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КОНФЛИКТНАЯ СИТУАЦИЯ В ДОУ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Родитель (Ирина Петровна) недовольна тем, что ее сын, Петя (5 лет), был наказан за непослушание в группе. Она считает наказание несправедливым и чрезмерным. Воспитатель (Елена Сергеевна) пытается объяснить свою позицию.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Ирина Петровна (Родитель):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Играет роль недовольной, агрессивно настроенной родительницы.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Играет роль спокойного, уверенного в себе воспитателя, стремящегося к разрешению конфликта.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Начало конфликта: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Ирина Петровна: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(Взволнованно) Елена Сергеевна, я пришла поговорить о том, что произошло с Петей сегодня. Мне сказали, что его посадили в угол за то, что он не убрал игрушки! Это несправедливо! Он же всего лишь ребенок! Вы не имеете права его наказывать так!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(Спокойно) Ирина Петровна, я понимаю ваше беспокойство. Давайте поговорим об этом спокойно. Расскажите, пожалуйста, что именно вас беспокоит.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Развитие конфликта: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Ирина Петровна: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(Возмущенно) Что беспокоит?! Меня беспокоит то, что вы унижаете моего ребенка! Посадить пятилетнего мальчика в угол – это жестоко! Вы должны уметь находить другие методы! В моей семье мы так не поступаем!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(Спокойно, 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эмпатией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Ирина Петровна, я понимаю вашу обеспокоенность. Действительно, мы стремимся использовать наименее жесткие методы воспитания. Однако Петя сегодня повторял непослушание несколько раз, несмотря на наши предупреждения. Он отказался убирать игрушки, мешал другим детям и не подчинился просьбам воспитателя. Посадка в угол была применена как краткосрочная мера для того, чтобы он спокойно подумал о своем поведении.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096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2924944"/>
            <a:ext cx="8229600" cy="12527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Теоретическая часть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6180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460851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Ирина Петровна: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(Недоверчиво) Я не верю! Вы просто не умеете находить общий язык с детьми!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Разрешение конфликта: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(Спокойно, предлагая сотрудничество) Я понимаю, что вам трудно принять это, но поверьте, мы всегда стремимся найти индивидуальный подход к каждому ребенку. Может быть, нам следует вместе поработать над поведением Пети? Мы можем пробовать новые методы, чтобы избежать подобных ситуаций в будущем. Я бы хотела вместе с вами составить план действий. Что вы думаете?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Ирина Петровна: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(Немного успокоившись) Хорошо... Может быть... Давайте попробуем.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 Завершение: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Отлично. Давайте обсудим конкретные шаги. Мы можем пробовать [предлагает конкретные методы работы с ребенком]. А вы, со своей стороны, могли бы… [предлагает действия родителям]. Давайте в ближайшее время еще раз встретимся, чтобы обсудить результаты.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Ирина Петровна: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Да, я согласна.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5974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0648"/>
            <a:ext cx="8712967" cy="64807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РОЛЕВАЯ ИГРА: КОНФЛИКТНАЯ СИТУАЦИЯ В ДОУ (РЕБЕНОК УКУСИЛ РЕБЕНКА)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детском саду произошел инцидент: ребенок (Ваня, 4 года) укусил другого ребенка (Сашу, 4 года) во время игры. Родители обоих детей (Мама Вани – Анна Сергеевна и Мама Саши – Ольга Петровна) очень эмоционально реагируют на случившееся и готовы выяснять отношения между собой. Воспитатель (Мария Ивановна) пытается предотвратить дальнейший конфликт и успокоить родителей.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Анна Сергеевна (Мама Вани):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Играет роль защищающей своего ребенка и готовой оправдывать его действия мамы.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Ольга Петровна (Мама Саши):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Играет роль рассерженной, обеспокоенной за своего ребенка мамы, склонной к обвинениям.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Играет роль спокойного, профессионального воспитателя, стремящегося разрешить конфликт.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Начало конфликта: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Ольга Петровна: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(Возмущено, с порога) Мария Ивановна, что здесь вообще происходит?! Мне сказали, что моего Сашу укусили! Кто это сделал? Почему вы не следите за детьми?!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(Спокойно) Ольга Петровна, я понимаю ваше беспокойство. Давайте поговорим спокойно. Да, действительно, был небольшой инцидент.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Развитие конфликта: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Анна Сергеевна: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(Вступает в разговор с оправдательным тоном) Ой, да ладно, это дети! Ну, куснул и куснул, чего тут такого! Мой Ваня тоже не ангел, но это же игра была, наверняка, он не хотел обидеть.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Ольга Петровна: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(Вспыхивает) "Ну куснул!"? Да вы что говорите! Мой сын теперь с царапиной на руке и испуган! Это ненормально! Ваш ребенок агрессивный, и вы его не воспитываете!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Анна Сергеевна: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(Обиженно) Сами-то небось с детьми нежнее обращаетесь?! Может, это ваш Саша его спровоцировал! Дети, знаете, как...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7841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55272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Ольга Петровна: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(Громче) Вы еще и виноватой меня делаете?! Ваш ребенок нападающий!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Вмешательство воспитателя: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(Встает между родителями, стараясь разделить их) Пожалуйста, подождите. Я понимаю, что вы обе очень взволнованы и переживаете за своих детей, но сейчас важно успокоиться. Крики и обвинения ничем не помогут. Давайте разберемся в ситуации спокойно.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Ольга Петровна: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(Перебивает) Как тут спокойно?! Моего ребенка обидели!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(Спокойным, уверенным голосом) Я понимаю ваше беспокойство. Я сама видела, как все произошло. Ваня и Саша играли, и произошел конфликт из-за игрушки. В этот момент Ваня, к сожалению, укусил Сашу. Это, конечно, недопустимо, и мы обязательно будем работать с Ваней над тем, как выражать свои эмоции без агрессии.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Анна Сергеевна: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(Более спокойно) Мы дома тоже поговорим с ним, скажем, что так нельзя.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 Разрешение конфликта: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(Обращается к Ольге Петровне) Ольга Петровна, я вижу, как вы переживаете за Сашу. Давайте посмотрим ранку и если нужно, обработаем ее. Мы обязательно понаблюдаем за его состоянием, а вы, пожалуйста, не волнуйтесь, здесь нет никакой опасности. Мы сделаем все возможное, чтобы такая ситуация больше не повторилась.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(Обращается к обеим мамам) Пожалуйста, давайте не будем обвинять детей или друг друга. Мы все хотим, чтобы дети росли здоровыми и счастливыми. Я предлагаю нам всем вместе поработать над тем, чтобы помочь им научиться разрешать конфликты без насилия. Что вы об этом думаете?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Ольга Петровна: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(Немного успокоившись) Ну, хорошо, давайте попробуем.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Анна Сергеевна: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(Поддерживает) Да, конечно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(5) Завершение: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Отлично! Я предлагаю встретиться в начале следующей недели, чтобы обсудить, что мы будем делать дальше. А сейчас я прошу вас не волноваться, я прослежу за детьми и буду держать вас в курсе.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0055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2675467"/>
            <a:ext cx="8208911" cy="276975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Конфликтные ситуации неизбежны, но умение их правильно разрешать – важный навык. Эффективные стратегии решения конфликтов помогают минимизировать негативные последствия, восстановить отношения и найти взаимоприемлемые решения.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решения конфликтных ситуаций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3133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811957"/>
            <a:ext cx="8496943" cy="46413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игнорирование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конфликта, откладывание обсуждения, уход от ситуации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подходит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ситуациях, когда конфликт незначительный, неважный или когда у вас нет ресурсов или времени для его разрешения. Также может быть оправданным, когда необходимо "дать остыть" эмоциям.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решает проблему, может усугубить конфликт в будущем, создает ощущение неудовлетворенности и фрустрации у сторон.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Избегание (Уклонение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3487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060848"/>
            <a:ext cx="8568951" cy="4065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попытка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уступить, согласиться с чужой точкой зрения, избегать споров, чтобы сохранить отношения.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подходит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когда конфликт не принципиален, когда важны хорошие отношения с собеседником, когда другая сторона обладает большей силой или ресурсами.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решает проблему, может привести к ощущению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недооцененности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ущемления собственных интересов.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Сглаживание (Приспособление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5950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988840"/>
            <a:ext cx="8496943" cy="41373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взаимовыгодного решения, при котором обе стороны частично удовлетворяют свои интересы.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подходит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когда обе стороны имеют равные права и ресурсы, когда нужно найти быстрое решение, когда не нужно полностью удовлетворять все требования.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привести к половинчатому решению, не полностью удовлетворяющему ни одну из сторон, требует готовности к уступкам.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Компромисс (Сотрудничество):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6664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916832"/>
            <a:ext cx="8568951" cy="4536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оиск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решения, которое полностью удовлетворит интересы обеих сторон, требует открытого диалога, совместного анализа проблемы и генерации решений.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одходит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важных и принципиальных конфликтов, где важны долгосрочные отношения, когда стороны готовы тратить время и ресурсы на поиск лучшего решения.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требует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 времени и усилий, не всегда возможно при сильном эмоциональном накале.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Сотрудничество (Решение проблем):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77103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916832"/>
            <a:ext cx="8568951" cy="4536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Стремление добиться своей цели любой ценой, игнорируя интересы другой стороны, использование силы и давления.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Подходит в экстремальных ситуациях, когда нужно быстро принять решение, когда речь идет о выживании или когда необходимо защитить свои права.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Разрушает отношения, вызывает обиды и недовольство, может привести к эскалации конфликта.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Соперничество (Конкуренция):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39960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844824"/>
            <a:ext cx="8568951" cy="475252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Оцените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ситуацию: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важность конфликта, свои цели, отношения с собеседником, доступные ресурсы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Учитывайте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краткосрочных и долгосрочных последствиях выбора той или иной стратегии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Будьте гибкими: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изменить стратегию, если она не приносит результатов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Начинайте с сотрудничества: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старайтесь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сначала использовать стратегию сотрудничества, а если это невозможно, переходите к другим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Сохраняйте спокойствие: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контролируйте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свои эмоции, не поддавайтесь на провокации, говорите спокойно и уважительно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Активное слушание: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слушайте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собеседника, старайтесь понять его точку зрения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Сосредоточьтесь на проблеме: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сосредоточьтесь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решении проблемы, а не на выяснении виновных.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принципы выбора стратегии: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232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5373216"/>
            <a:ext cx="8445624" cy="1252728"/>
          </a:xfrm>
        </p:spPr>
        <p:txBody>
          <a:bodyPr>
            <a:noAutofit/>
          </a:bodyPr>
          <a:lstStyle/>
          <a:p>
            <a:pPr algn="just"/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с родителями – важная часть работы педагога. Успех этого взаимодействия во многом зависит от понимания типа родителя и умения подобрать соответствующий стиль коммуникации. </a:t>
            </a:r>
            <a:endParaRPr lang="en-US" sz="2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83768" y="116632"/>
            <a:ext cx="37494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Типы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639055150"/>
              </p:ext>
            </p:extLst>
          </p:nvPr>
        </p:nvGraphicFramePr>
        <p:xfrm>
          <a:off x="251520" y="875712"/>
          <a:ext cx="8640960" cy="4641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918242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844824"/>
            <a:ext cx="8568951" cy="496855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1.Определение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четко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сформулируйте проблему, избегая общих фраз и обвинений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Анализ ситуации: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обсудите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факты, разделите их от мнений, найдите причины конфликта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Выработка решений: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предложите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несколько вариантов решения проблемы, используя мозговой штурм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Оценка решений: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вариант решения, учитывая интересы обеих сторон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Принятие решения: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приемлемое решение, которое удовлетворит обе стороны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Реализация решения: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разработайте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действий и выполните его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Оценка результатов: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решения и внесите корректировки, если это необходимо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Шаги для разрешения конфликта: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3844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060848"/>
            <a:ext cx="8496943" cy="3168351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«Большинство конфликтов происходит по одной простой причине – мы много фантазируем о том, что хорошо понимаем друг друга,  и мало говорим для того, чтобы действительно друг друга понимать»</a:t>
            </a:r>
          </a:p>
          <a:p>
            <a:pPr marL="0" indent="0" algn="r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(автор неизвестен)</a:t>
            </a:r>
          </a:p>
          <a:p>
            <a:pPr marL="0" indent="0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123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916832"/>
            <a:ext cx="8784975" cy="47525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заинтересованный родитель (Партнер):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посещает родительские собрания, интересуется успехами и проблемами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Стремится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сотрудничеству с педагогом, готов помогать.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Заинтересован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развитии ребенка, поддерживает его инициативы.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Уважительно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относится к мнению педагога.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коммуникации: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Предоставляйте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развернутую информацию о достижениях ребенка.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Привлекайте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совместным проектам, мероприятиям.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Слушайте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мнение и предложения, рассматривайте их.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Обсуждайте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воспитания и развития в партнерском ключе.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Благодарите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участие и поддержку.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коммуникации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384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коммуникации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1772816"/>
            <a:ext cx="820891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Пассивный родитель (Отстраненный):</a:t>
            </a:r>
          </a:p>
          <a:p>
            <a:endParaRPr lang="ru-RU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Редко посещает родительские собрания, не проявляет активного интереса к жизни ребенка в учреждении.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Может быть занят работой или личными проблемами.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Отстраняется от воспитательного процесса.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Может казаться равнодушным к успехам и проблемам ребенка.</a:t>
            </a: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коммуникации: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Старайтесь установить контакт, проявляйте инициативу в общении.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Информируйте о важных событиях и достижениях ребенка лично (телефонный звонок, сообщение в мессенджер).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Начинайте общение с позитивной информации о ребенке.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Не давите, будьте тактичны, проявляйте терпение.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Привлекайте к участию в простых мероприятиях, поощряйте за любую активность.</a:t>
            </a:r>
            <a:endParaRPr lang="en-US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927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коммуникации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2060848"/>
            <a:ext cx="864096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Тревожный,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гиперопекающий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родитель (Контролер):</a:t>
            </a:r>
          </a:p>
          <a:p>
            <a:endParaRPr lang="ru-RU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Сильно беспокоится за ребенка, чрезмерно его опекает.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Постоянно звонит, задает много вопросов, контролирует каждый шаг.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Может быть склонен к излишней критике, недовольству.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Считает, что только он знает, как правильно воспитывать ребенка.</a:t>
            </a: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коммуникации: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Будьте терпеливы и спокойны, выслушивайте его опасения.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Давайте четкие и понятные ответы на его вопросы.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Предоставляйте объективную информацию о ребенке.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Опирайтесь на факты, а не на эмоции.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Обсуждайте вопросы воспитания и развития в спокойном тоне, стараясь перевести фокус с тревог на конкретные действия.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Постарайтесь привлечь к конструктивному сотрудничеству.</a:t>
            </a:r>
            <a:endParaRPr lang="en-US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515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коммуникации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2060848"/>
            <a:ext cx="849694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Агрессивный, конфликтный родитель (Критик):</a:t>
            </a:r>
          </a:p>
          <a:p>
            <a:endParaRPr lang="ru-RU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Склонен к спорам, конфликтам, предъявляет претензии.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Может быть груб и неуважителен в общении.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Негативно настроен к педагогу и образовательному учреждению.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Не признает своих ошибок, часто винит других.</a:t>
            </a: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коммуникации: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Сохраняйте спокойствие, не вступайте в конфликт.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Выслушайте его претензии, не перебивайте.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Оставайтесь вежливыми и профессиональными.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Старайтесь понять причину его недовольства.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Говорите конкретно и по существу, избегайте обвинений.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Если конфликт нарастает, предложите отложить разговор и обсудить проблему с руководителем.</a:t>
            </a:r>
            <a:endParaRPr lang="en-US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387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коммуникации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1988840"/>
            <a:ext cx="871296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"Всезнающий" родитель (Эксперт):</a:t>
            </a:r>
          </a:p>
          <a:p>
            <a:endParaRPr lang="ru-RU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Считает, что знает о воспитании и развитии ребенка больше педагога.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Критикует методики и подходы педагога.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Навязывает свою точку зрения.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Может игнорировать рекомендации педагога.</a:t>
            </a: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коммуникации:</a:t>
            </a:r>
          </a:p>
          <a:p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  Признайте его опыт и знания.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Представьте свою позицию, опираясь на научные факты и исследования.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Предложите совместно найти решение, которое будет наилучшим для ребенка.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Избегайте споров, старайтесь строить диалог в уважительной форме.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  Подчеркивайте важность совместной работы для успеха ребенка.</a:t>
            </a:r>
          </a:p>
          <a:p>
            <a:endParaRPr lang="en-US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6458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294</TotalTime>
  <Words>2292</Words>
  <Application>Microsoft Office PowerPoint</Application>
  <PresentationFormat>Экран (4:3)</PresentationFormat>
  <Paragraphs>403</Paragraphs>
  <Slides>41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2" baseType="lpstr">
      <vt:lpstr>Волна</vt:lpstr>
      <vt:lpstr>муниципальное казенное дошкольное образовательное учреждение  Починковский детский сад №8  ул.Советская д. 11, село Починки Починковский муниципальный округ  Нижегородская область 607910 тел.(8-831-97) 5-21-92  эл. почта dou8_poch@mail.ru </vt:lpstr>
      <vt:lpstr>ТЕМА: "Преодоление конфликтов с родителями"</vt:lpstr>
      <vt:lpstr>Теоретическая часть</vt:lpstr>
      <vt:lpstr>Взаимодействие с родителями – важная часть работы педагога. Успех этого взаимодействия во многом зависит от понимания типа родителя и умения подобрать соответствующий стиль коммуникации. </vt:lpstr>
      <vt:lpstr>Особенности коммуникации </vt:lpstr>
      <vt:lpstr>Особенности коммуникации </vt:lpstr>
      <vt:lpstr>Особенности коммуникации </vt:lpstr>
      <vt:lpstr>Особенности коммуникации </vt:lpstr>
      <vt:lpstr>Особенности коммуникации </vt:lpstr>
      <vt:lpstr>Общие рекомендации для взаимодействия с любым типом родителей</vt:lpstr>
      <vt:lpstr>Практическая часть</vt:lpstr>
      <vt:lpstr>1 задание Проблемные ситуации</vt:lpstr>
      <vt:lpstr>ПРИМЕРЫ ОБЩЕНИЯ С АКТИВНЫМ, ЗАИНТЕРЕСОВАННЫМ РОДИТЕЛЕМ, ДЕМОНСТРИРУЮЩИЕ РАЗНЫЕ СИТУАЦИИ И ПОДХОДЫ</vt:lpstr>
      <vt:lpstr>ПРИМЕРЫ ОБЩЕНИЯ С АКТИВНЫМ, ЗАИНТЕРЕСОВАННЫМ РОДИТЕЛЕМ, ДЕМОНСТРИРУЮЩИЕ РАЗНЫЕ СИТУАЦИИ И ПОДХОДЫ</vt:lpstr>
      <vt:lpstr>ПРИМЕРЫ ОБЩЕНИЯ С АКТИВНЫМ, ЗАИНТЕРЕСОВАННЫМ РОДИТЕЛЕМ, ДЕМОНСТРИРУЮЩИЕ РАЗНЫЕ СИТУАЦИИ И ПОДХОДЫ</vt:lpstr>
      <vt:lpstr>ПРИМЕРЫ ОБЩЕНИЯ С ПАССИВНЫМ РОДИТЕЛЕМ, ДЕМОНСТРИРУЮЩИЕ РАЗНЫЕ СИТУАЦИИ И ПОДХОДЫ</vt:lpstr>
      <vt:lpstr>ПРИМЕРЫ ОБЩЕНИЯ С ПАССИВНЫМ РОДИТЕЛЕМ, ДЕМОНСТРИРУЮЩИЕ РАЗНЫЕ СИТУАЦИИ И ПОДХОДЫ</vt:lpstr>
      <vt:lpstr>ПРИМЕРЫ ОБЩЕНИЯ С ПАССИВНЫМ РОДИТЕЛЕМ, ДЕМОНСТРИРУЮЩИЕ РАЗНЫЕ СИТУАЦИИ И ПОДХОДЫ</vt:lpstr>
      <vt:lpstr>ПРИМЕРЫ ОБЩЕНИЯ С ТРЕВОЖНЫМ РОДИТЕЛЕМ, ДЕМОНСТРИРУЮЩИЕ РАЗНЫЕ СИТУАЦИИ И ПОДХОДЫ</vt:lpstr>
      <vt:lpstr>ПРИМЕРЫ ОБЩЕНИЯ С ТРЕВОЖНЫМ РОДИТЕЛЕМ, ДЕМОНСТРИРУЮЩИЕ РАЗНЫЕ СИТУАЦИИ И ПОДХОДЫ</vt:lpstr>
      <vt:lpstr>ПРИМЕРЫ ОБЩЕНИЯ С ТРЕВОЖНЫМ РОДИТЕЛЕМ, ДЕМОНСТРИРУЮЩИЕ РАЗНЫЕ СИТУАЦИИ И ПОДХОДЫ</vt:lpstr>
      <vt:lpstr>ПРИМЕРЫ ОБЩЕНИЯ С АГРЕССИВНЫМ РОДИТЕЛЕМ, ДЕМОНСТРИРУЮЩИЕ РАЗНЫЕ СИТУАЦИИ И ПОДХОДЫ</vt:lpstr>
      <vt:lpstr>ПРИМЕРЫ ОБЩЕНИЯ С АГРЕССИВНЫМ РОДИТЕЛЕМ, ДЕМОНСТРИРУЮЩИЕ РАЗНЫЕ СИТУАЦИИ И ПОДХОДЫ</vt:lpstr>
      <vt:lpstr>ПРИМЕРЫ ОБЩЕНИЯ С АГРЕССИВНЫМ РОДИТЕЛЕМ, ДЕМОНСТРИРУЮЩИЕ РАЗНЫЕ СИТУАЦИИ И ПОДХОДЫ</vt:lpstr>
      <vt:lpstr>ПРИМЕРЫ ОБЩЕНИЯ СО ВСЕЗНАЮЩИМ РОДИТЕЛЕМ, ДЕМОНСТРИРУЮЩИЕ РАЗНЫЕ СИТУАЦИИ И ПОДХОДЫ</vt:lpstr>
      <vt:lpstr>ПРИМЕРЫ ОБЩЕНИЯ СО ВСЕЗНАЮЩИМ РОДИТЕЛЕМ, ДЕМОНСТРИРУЮЩИЕ РАЗНЫЕ СИТУАЦИИ И ПОДХОДЫ</vt:lpstr>
      <vt:lpstr>ПРИМЕРЫ ОБЩЕНИЯ СО ВСЕЗНАЮЩИМ РОДИТЕЛЕМ, ДЕМОНСТРИРУЮЩИЕ РАЗНЫЕ СИТУАЦИИ И ПОДХОДЫ</vt:lpstr>
      <vt:lpstr>2 задание Пути решения конфликта через сюжетно – ролевые игры.</vt:lpstr>
      <vt:lpstr>Презентация PowerPoint</vt:lpstr>
      <vt:lpstr>Презентация PowerPoint</vt:lpstr>
      <vt:lpstr>Презентация PowerPoint</vt:lpstr>
      <vt:lpstr>Презентация PowerPoint</vt:lpstr>
      <vt:lpstr>Стратегия решения конфликтных ситуаций</vt:lpstr>
      <vt:lpstr>1. Избегание (Уклонение) </vt:lpstr>
      <vt:lpstr>2. Сглаживание (Приспособление)</vt:lpstr>
      <vt:lpstr>3. Компромисс (Сотрудничество): </vt:lpstr>
      <vt:lpstr>4. Сотрудничество (Решение проблем): </vt:lpstr>
      <vt:lpstr>5. Соперничество (Конкуренция): </vt:lpstr>
      <vt:lpstr>Общие принципы выбора стратегии: </vt:lpstr>
      <vt:lpstr>Шаги для разрешения конфликта: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казенное дошкольное образовательное учреждение  Починковский детский сад №8  ул.Советская д. 11, село Починки Починковский муниципальный округ  Нижегородская область 607910 тел.(8-831-97) 5-21-92  эл. почта dou8_poch@mail.ru </dc:title>
  <dc:creator>Olga</dc:creator>
  <cp:lastModifiedBy>SVETA</cp:lastModifiedBy>
  <cp:revision>18</cp:revision>
  <dcterms:created xsi:type="dcterms:W3CDTF">2025-01-27T06:40:00Z</dcterms:created>
  <dcterms:modified xsi:type="dcterms:W3CDTF">2025-06-10T08:11:49Z</dcterms:modified>
</cp:coreProperties>
</file>