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начало 2024-2025 уч.г.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100</c:v>
                </c:pt>
                <c:pt idx="1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7879168"/>
        <c:axId val="117880704"/>
      </c:barChart>
      <c:catAx>
        <c:axId val="117879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7880704"/>
        <c:crosses val="autoZero"/>
        <c:auto val="1"/>
        <c:lblAlgn val="ctr"/>
        <c:lblOffset val="100"/>
        <c:noMultiLvlLbl val="0"/>
      </c:catAx>
      <c:valAx>
        <c:axId val="117880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7879168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85476659241869E-2"/>
          <c:y val="3.4473334288342129E-2"/>
          <c:w val="0.66633625407741581"/>
          <c:h val="0.883559239742045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ср.спец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</c:v>
                </c:pt>
                <c:pt idx="1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высшее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14</c:v>
                </c:pt>
                <c:pt idx="1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426432"/>
        <c:axId val="119444608"/>
      </c:barChart>
      <c:catAx>
        <c:axId val="119426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9444608"/>
        <c:crosses val="autoZero"/>
        <c:auto val="1"/>
        <c:lblAlgn val="ctr"/>
        <c:lblOffset val="100"/>
        <c:noMultiLvlLbl val="0"/>
      </c:catAx>
      <c:valAx>
        <c:axId val="119444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94264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85476659241869E-2"/>
          <c:y val="3.4473334288342129E-2"/>
          <c:w val="0.66633625407741581"/>
          <c:h val="0.883559239742045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5 лет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</c:v>
                </c:pt>
                <c:pt idx="1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 5 до 10 лет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от 10 до 15 лет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от 15 до 20 лет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более 20 лет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Лист1!$F$2:$F$3</c:f>
              <c:numCache>
                <c:formatCode>General</c:formatCode>
                <c:ptCount val="2"/>
                <c:pt idx="0">
                  <c:v>9</c:v>
                </c:pt>
                <c:pt idx="1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715712"/>
        <c:axId val="119717248"/>
      </c:barChart>
      <c:catAx>
        <c:axId val="1197157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9717248"/>
        <c:crosses val="autoZero"/>
        <c:auto val="1"/>
        <c:lblAlgn val="ctr"/>
        <c:lblOffset val="100"/>
        <c:noMultiLvlLbl val="0"/>
      </c:catAx>
      <c:valAx>
        <c:axId val="1197172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97157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85476659241869E-2"/>
          <c:y val="3.4473334288342129E-2"/>
          <c:w val="0.66633625407741581"/>
          <c:h val="0.883559239742045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высшая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</c:v>
                </c:pt>
                <c:pt idx="1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первая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5</c:v>
                </c:pt>
                <c:pt idx="1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имеют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4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805824"/>
        <c:axId val="119807360"/>
      </c:barChart>
      <c:catAx>
        <c:axId val="119805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9807360"/>
        <c:crosses val="autoZero"/>
        <c:auto val="1"/>
        <c:lblAlgn val="ctr"/>
        <c:lblOffset val="100"/>
        <c:noMultiLvlLbl val="0"/>
      </c:catAx>
      <c:valAx>
        <c:axId val="119807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98058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0.74199</cdr:x>
      <cdr:y>0.49896</cdr:y>
    </cdr:from>
    <cdr:to>
      <cdr:x>0.88745</cdr:x>
      <cdr:y>0.71862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7243" y="1472098"/>
          <a:ext cx="1152128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0.28522</cdr:x>
      <cdr:y>0.05387</cdr:y>
    </cdr:from>
    <cdr:to>
      <cdr:x>0.38789</cdr:x>
      <cdr:y>0.15497</cdr:y>
    </cdr:to>
    <cdr:sp macro="" textlink="">
      <cdr:nvSpPr>
        <cdr:cNvPr id="3" name="TextBox 9"/>
        <cdr:cNvSpPr txBox="1"/>
      </cdr:nvSpPr>
      <cdr:spPr>
        <a:xfrm xmlns:a="http://schemas.openxmlformats.org/drawingml/2006/main">
          <a:off x="1120616" y="131208"/>
          <a:ext cx="403383" cy="24622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100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0.71041</cdr:x>
      <cdr:y>0.05387</cdr:y>
    </cdr:from>
    <cdr:to>
      <cdr:x>0.81308</cdr:x>
      <cdr:y>0.15497</cdr:y>
    </cdr:to>
    <cdr:sp macro="" textlink="">
      <cdr:nvSpPr>
        <cdr:cNvPr id="5" name="TextBox 9"/>
        <cdr:cNvSpPr txBox="1"/>
      </cdr:nvSpPr>
      <cdr:spPr>
        <a:xfrm xmlns:a="http://schemas.openxmlformats.org/drawingml/2006/main">
          <a:off x="2791132" y="131208"/>
          <a:ext cx="403383" cy="24622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100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0.57211</cdr:x>
      <cdr:y>0.02325</cdr:y>
    </cdr:from>
    <cdr:to>
      <cdr:x>0.65958</cdr:x>
      <cdr:y>0.16392</cdr:y>
    </cdr:to>
    <cdr:sp macro="" textlink="">
      <cdr:nvSpPr>
        <cdr:cNvPr id="2" name="TextBox 21"/>
        <cdr:cNvSpPr txBox="1"/>
      </cdr:nvSpPr>
      <cdr:spPr>
        <a:xfrm xmlns:a="http://schemas.openxmlformats.org/drawingml/2006/main">
          <a:off x="2214408" y="45791"/>
          <a:ext cx="33855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</a:t>
          </a:r>
          <a:r>
            <a: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0.46326</cdr:x>
      <cdr:y>0.53521</cdr:y>
    </cdr:from>
    <cdr:to>
      <cdr:x>0.55073</cdr:x>
      <cdr:y>0.67588</cdr:y>
    </cdr:to>
    <cdr:sp macro="" textlink="">
      <cdr:nvSpPr>
        <cdr:cNvPr id="5" name="TextBox 21"/>
        <cdr:cNvSpPr txBox="1"/>
      </cdr:nvSpPr>
      <cdr:spPr>
        <a:xfrm xmlns:a="http://schemas.openxmlformats.org/drawingml/2006/main">
          <a:off x="1793103" y="1053903"/>
          <a:ext cx="33855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9</a:t>
          </a:r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0.13117</cdr:x>
      <cdr:y>0.60835</cdr:y>
    </cdr:from>
    <cdr:to>
      <cdr:x>0.21864</cdr:x>
      <cdr:y>0.74902</cdr:y>
    </cdr:to>
    <cdr:sp macro="" textlink="">
      <cdr:nvSpPr>
        <cdr:cNvPr id="7" name="TextBox 21"/>
        <cdr:cNvSpPr txBox="1"/>
      </cdr:nvSpPr>
      <cdr:spPr>
        <a:xfrm xmlns:a="http://schemas.openxmlformats.org/drawingml/2006/main">
          <a:off x="507702" y="1197919"/>
          <a:ext cx="33855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0.23233</cdr:x>
      <cdr:y>0</cdr:y>
    </cdr:from>
    <cdr:to>
      <cdr:x>0.3198</cdr:x>
      <cdr:y>0.14067</cdr:y>
    </cdr:to>
    <cdr:sp macro="" textlink="">
      <cdr:nvSpPr>
        <cdr:cNvPr id="8" name="TextBox 21"/>
        <cdr:cNvSpPr txBox="1"/>
      </cdr:nvSpPr>
      <cdr:spPr>
        <a:xfrm xmlns:a="http://schemas.openxmlformats.org/drawingml/2006/main">
          <a:off x="899264" y="0"/>
          <a:ext cx="33855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88</a:t>
          </a:r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0.07999</cdr:x>
      <cdr:y>0.60122</cdr:y>
    </cdr:from>
    <cdr:to>
      <cdr:x>0.16617</cdr:x>
      <cdr:y>0.70911</cdr:y>
    </cdr:to>
    <cdr:sp macro="" textlink="">
      <cdr:nvSpPr>
        <cdr:cNvPr id="6" name="TextBox 9"/>
        <cdr:cNvSpPr txBox="1"/>
      </cdr:nvSpPr>
      <cdr:spPr>
        <a:xfrm xmlns:a="http://schemas.openxmlformats.org/drawingml/2006/main">
          <a:off x="374380" y="1372078"/>
          <a:ext cx="403367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0.14615</cdr:x>
      <cdr:y>0.69588</cdr:y>
    </cdr:from>
    <cdr:to>
      <cdr:x>0.23233</cdr:x>
      <cdr:y>0.80377</cdr:y>
    </cdr:to>
    <cdr:sp macro="" textlink="">
      <cdr:nvSpPr>
        <cdr:cNvPr id="7" name="TextBox 9"/>
        <cdr:cNvSpPr txBox="1"/>
      </cdr:nvSpPr>
      <cdr:spPr>
        <a:xfrm xmlns:a="http://schemas.openxmlformats.org/drawingml/2006/main">
          <a:off x="684076" y="1588102"/>
          <a:ext cx="403368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0.24615</cdr:x>
      <cdr:y>0.69588</cdr:y>
    </cdr:from>
    <cdr:to>
      <cdr:x>0.33233</cdr:x>
      <cdr:y>0.80377</cdr:y>
    </cdr:to>
    <cdr:sp macro="" textlink="">
      <cdr:nvSpPr>
        <cdr:cNvPr id="8" name="TextBox 9"/>
        <cdr:cNvSpPr txBox="1"/>
      </cdr:nvSpPr>
      <cdr:spPr>
        <a:xfrm xmlns:a="http://schemas.openxmlformats.org/drawingml/2006/main">
          <a:off x="1152128" y="1588102"/>
          <a:ext cx="403367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</cdr:x>
      <cdr:y>0.72743</cdr:y>
    </cdr:from>
    <cdr:to>
      <cdr:x>0.28618</cdr:x>
      <cdr:y>0.83532</cdr:y>
    </cdr:to>
    <cdr:sp macro="" textlink="">
      <cdr:nvSpPr>
        <cdr:cNvPr id="9" name="TextBox 9"/>
        <cdr:cNvSpPr txBox="1"/>
      </cdr:nvSpPr>
      <cdr:spPr>
        <a:xfrm xmlns:a="http://schemas.openxmlformats.org/drawingml/2006/main">
          <a:off x="936104" y="1660110"/>
          <a:ext cx="403368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0.29231</cdr:x>
      <cdr:y>0.03327</cdr:y>
    </cdr:from>
    <cdr:to>
      <cdr:x>0.37849</cdr:x>
      <cdr:y>0.14116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368152" y="75934"/>
          <a:ext cx="403367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56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0.42273</cdr:x>
      <cdr:y>0.50657</cdr:y>
    </cdr:from>
    <cdr:to>
      <cdr:x>0.50891</cdr:x>
      <cdr:y>0.61446</cdr:y>
    </cdr:to>
    <cdr:sp macro="" textlink="">
      <cdr:nvSpPr>
        <cdr:cNvPr id="14" name="TextBox 9"/>
        <cdr:cNvSpPr txBox="1"/>
      </cdr:nvSpPr>
      <cdr:spPr>
        <a:xfrm xmlns:a="http://schemas.openxmlformats.org/drawingml/2006/main">
          <a:off x="1978611" y="1156054"/>
          <a:ext cx="403367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0.47229</cdr:x>
      <cdr:y>0.69588</cdr:y>
    </cdr:from>
    <cdr:to>
      <cdr:x>0.55847</cdr:x>
      <cdr:y>0.80377</cdr:y>
    </cdr:to>
    <cdr:sp macro="" textlink="">
      <cdr:nvSpPr>
        <cdr:cNvPr id="15" name="TextBox 9"/>
        <cdr:cNvSpPr txBox="1"/>
      </cdr:nvSpPr>
      <cdr:spPr>
        <a:xfrm xmlns:a="http://schemas.openxmlformats.org/drawingml/2006/main">
          <a:off x="2210584" y="1588102"/>
          <a:ext cx="403368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0.51538</cdr:x>
      <cdr:y>0.69588</cdr:y>
    </cdr:from>
    <cdr:to>
      <cdr:x>0.62307</cdr:x>
      <cdr:y>0.80377</cdr:y>
    </cdr:to>
    <cdr:sp macro="" textlink="">
      <cdr:nvSpPr>
        <cdr:cNvPr id="17" name="TextBox 9"/>
        <cdr:cNvSpPr txBox="1"/>
      </cdr:nvSpPr>
      <cdr:spPr>
        <a:xfrm xmlns:a="http://schemas.openxmlformats.org/drawingml/2006/main">
          <a:off x="2412268" y="1588102"/>
          <a:ext cx="504046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6      6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0.61538</cdr:x>
      <cdr:y>0.03327</cdr:y>
    </cdr:from>
    <cdr:to>
      <cdr:x>0.70156</cdr:x>
      <cdr:y>0.14116</cdr:y>
    </cdr:to>
    <cdr:sp macro="" textlink="">
      <cdr:nvSpPr>
        <cdr:cNvPr id="19" name="TextBox 9"/>
        <cdr:cNvSpPr txBox="1"/>
      </cdr:nvSpPr>
      <cdr:spPr>
        <a:xfrm xmlns:a="http://schemas.openxmlformats.org/drawingml/2006/main">
          <a:off x="2880320" y="75934"/>
          <a:ext cx="403367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56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0.10714</cdr:x>
      <cdr:y>0.02296</cdr:y>
    </cdr:from>
    <cdr:to>
      <cdr:x>0.20717</cdr:x>
      <cdr:y>0.1244</cdr:y>
    </cdr:to>
    <cdr:sp macro="" textlink="">
      <cdr:nvSpPr>
        <cdr:cNvPr id="3" name="TextBox 9"/>
        <cdr:cNvSpPr txBox="1"/>
      </cdr:nvSpPr>
      <cdr:spPr>
        <a:xfrm xmlns:a="http://schemas.openxmlformats.org/drawingml/2006/main">
          <a:off x="432048" y="55738"/>
          <a:ext cx="403365" cy="24622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44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0.17857</cdr:x>
      <cdr:y>0.23063</cdr:y>
    </cdr:from>
    <cdr:to>
      <cdr:x>0.2786</cdr:x>
      <cdr:y>0.33206</cdr:y>
    </cdr:to>
    <cdr:sp macro="" textlink="">
      <cdr:nvSpPr>
        <cdr:cNvPr id="4" name="TextBox 9"/>
        <cdr:cNvSpPr txBox="1"/>
      </cdr:nvSpPr>
      <cdr:spPr>
        <a:xfrm xmlns:a="http://schemas.openxmlformats.org/drawingml/2006/main">
          <a:off x="720080" y="559794"/>
          <a:ext cx="403366" cy="2461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31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0.26786</cdr:x>
      <cdr:y>0.34929</cdr:y>
    </cdr:from>
    <cdr:to>
      <cdr:x>0.36789</cdr:x>
      <cdr:y>0.45073</cdr:y>
    </cdr:to>
    <cdr:sp macro="" textlink="">
      <cdr:nvSpPr>
        <cdr:cNvPr id="5" name="TextBox 9"/>
        <cdr:cNvSpPr txBox="1"/>
      </cdr:nvSpPr>
      <cdr:spPr>
        <a:xfrm xmlns:a="http://schemas.openxmlformats.org/drawingml/2006/main">
          <a:off x="1080120" y="847826"/>
          <a:ext cx="403366" cy="24622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0.44106</cdr:x>
      <cdr:y>0.02296</cdr:y>
    </cdr:from>
    <cdr:to>
      <cdr:x>0.54109</cdr:x>
      <cdr:y>0.1244</cdr:y>
    </cdr:to>
    <cdr:sp macro="" textlink="">
      <cdr:nvSpPr>
        <cdr:cNvPr id="7" name="TextBox 9"/>
        <cdr:cNvSpPr txBox="1"/>
      </cdr:nvSpPr>
      <cdr:spPr>
        <a:xfrm xmlns:a="http://schemas.openxmlformats.org/drawingml/2006/main">
          <a:off x="1778537" y="55738"/>
          <a:ext cx="403366" cy="24622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44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0.51786</cdr:x>
      <cdr:y>0.14163</cdr:y>
    </cdr:from>
    <cdr:to>
      <cdr:x>0.61789</cdr:x>
      <cdr:y>0.24307</cdr:y>
    </cdr:to>
    <cdr:sp macro="" textlink="">
      <cdr:nvSpPr>
        <cdr:cNvPr id="8" name="TextBox 9"/>
        <cdr:cNvSpPr txBox="1"/>
      </cdr:nvSpPr>
      <cdr:spPr>
        <a:xfrm xmlns:a="http://schemas.openxmlformats.org/drawingml/2006/main">
          <a:off x="2088232" y="343770"/>
          <a:ext cx="403366" cy="24622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37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0.58929</cdr:x>
      <cdr:y>0.43829</cdr:y>
    </cdr:from>
    <cdr:to>
      <cdr:x>0.68933</cdr:x>
      <cdr:y>0.53973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376264" y="1063850"/>
          <a:ext cx="403406" cy="24622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63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5361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Анализ профессионально-личностного потенциала педагогов 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РМО </a:t>
            </a:r>
            <a:endParaRPr lang="ru-RU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616047"/>
            <a:ext cx="3672408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Образовательный уровень педагогических кадров</a:t>
            </a:r>
            <a:endParaRPr lang="ru-RU" sz="14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2969990"/>
            <a:ext cx="3672408" cy="33855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Стаж работы педагогических кадров  </a:t>
            </a:r>
            <a:endParaRPr lang="ru-RU" sz="1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68044" y="5868561"/>
            <a:ext cx="3456384" cy="58477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Распределение педагогов </a:t>
            </a:r>
          </a:p>
          <a:p>
            <a:pPr algn="ctr"/>
            <a:r>
              <a:rPr lang="ru-RU" sz="16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 уровню квалификации</a:t>
            </a:r>
            <a:endParaRPr lang="ru-RU" sz="1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683660314"/>
              </p:ext>
            </p:extLst>
          </p:nvPr>
        </p:nvGraphicFramePr>
        <p:xfrm>
          <a:off x="283032" y="3297792"/>
          <a:ext cx="3928928" cy="2435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043608" y="5789453"/>
            <a:ext cx="2232248" cy="33855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Курсовая подготовка </a:t>
            </a:r>
            <a:endParaRPr lang="ru-RU" sz="1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3546775239"/>
              </p:ext>
            </p:extLst>
          </p:nvPr>
        </p:nvGraphicFramePr>
        <p:xfrm>
          <a:off x="197352" y="646905"/>
          <a:ext cx="3870592" cy="1969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1439014376"/>
              </p:ext>
            </p:extLst>
          </p:nvPr>
        </p:nvGraphicFramePr>
        <p:xfrm>
          <a:off x="4283968" y="616762"/>
          <a:ext cx="4680520" cy="2282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2040664034"/>
              </p:ext>
            </p:extLst>
          </p:nvPr>
        </p:nvGraphicFramePr>
        <p:xfrm>
          <a:off x="4716016" y="3373262"/>
          <a:ext cx="4032448" cy="242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3035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46</Words>
  <Application>Microsoft Office PowerPoint</Application>
  <PresentationFormat>Экран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Анализ профессионально-личностного потенциала педагогов РМО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SVETA</cp:lastModifiedBy>
  <cp:revision>6</cp:revision>
  <dcterms:created xsi:type="dcterms:W3CDTF">2025-05-19T10:51:40Z</dcterms:created>
  <dcterms:modified xsi:type="dcterms:W3CDTF">2025-05-21T12:46:29Z</dcterms:modified>
</cp:coreProperties>
</file>