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8" r:id="rId4"/>
    <p:sldId id="265" r:id="rId5"/>
    <p:sldId id="260" r:id="rId6"/>
    <p:sldId id="261" r:id="rId7"/>
    <p:sldId id="262" r:id="rId8"/>
    <p:sldId id="263" r:id="rId9"/>
    <p:sldId id="264" r:id="rId10"/>
    <p:sldId id="259" r:id="rId11"/>
    <p:sldId id="267" r:id="rId12"/>
    <p:sldId id="268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221088"/>
            <a:ext cx="7406208" cy="1143000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/>
              <a:t>з</a:t>
            </a:r>
            <a:r>
              <a:rPr lang="ru-RU" sz="2400" dirty="0" smtClean="0"/>
              <a:t>аседание РМО воспитателей по социально – коммуникативному развитию детей дошкольного возраста</a:t>
            </a:r>
            <a:endParaRPr lang="en-US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1556792"/>
            <a:ext cx="7992888" cy="1944216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4000" b="1" dirty="0" smtClean="0"/>
              <a:t>Развитие креативного мышления у детей дошкольного возраста: от теории к практике</a:t>
            </a:r>
            <a:endParaRPr lang="en-US" sz="40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563888" y="5949280"/>
            <a:ext cx="5254352" cy="5715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Font typeface="Georgia" pitchFamily="18" charset="0"/>
              <a:buNone/>
            </a:pPr>
            <a:r>
              <a:rPr lang="ru-RU" sz="2400" dirty="0" smtClean="0"/>
              <a:t>Руководитель: Морозова О.К.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7240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3096344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Правила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412776"/>
            <a:ext cx="8280920" cy="468052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 smtClean="0"/>
              <a:t>1</a:t>
            </a:r>
            <a:r>
              <a:rPr lang="ru-RU" sz="2400" dirty="0"/>
              <a:t>.  Каждый воспитатель </a:t>
            </a:r>
            <a:r>
              <a:rPr lang="ru-RU" sz="2400" dirty="0" smtClean="0"/>
              <a:t>вытягивает </a:t>
            </a:r>
            <a:r>
              <a:rPr lang="ru-RU" sz="2400" dirty="0"/>
              <a:t>одну карточку</a:t>
            </a:r>
            <a:r>
              <a:rPr lang="ru-RU" sz="2400" dirty="0" smtClean="0"/>
              <a:t>. На одно занятие 3 педагога.</a:t>
            </a:r>
            <a:endParaRPr lang="en-US" sz="2400" dirty="0"/>
          </a:p>
          <a:p>
            <a:pPr marL="45720" indent="0">
              <a:buNone/>
            </a:pPr>
            <a:r>
              <a:rPr lang="ru-RU" sz="2400" dirty="0"/>
              <a:t>2.  У вас будет 10 минут на подготовку. За это время вам нужно: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/>
              <a:t>внимательно прочитать описание своего занятия в тексте;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/>
              <a:t>определить, какие материалы вам понадобятся (используйте те, что есть в </a:t>
            </a:r>
            <a:r>
              <a:rPr lang="ru-RU" sz="2400" dirty="0" smtClean="0"/>
              <a:t>зале, </a:t>
            </a:r>
            <a:r>
              <a:rPr lang="ru-RU" sz="2400" dirty="0"/>
              <a:t>или базовый набор, который мы подготовили);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/>
              <a:t>подумать, как вы будете стимулировать детей к креативности, используя принципы, которые мы только что обсудили.</a:t>
            </a:r>
            <a:endParaRPr lang="en-US" sz="2400" dirty="0"/>
          </a:p>
          <a:p>
            <a:pPr marL="4572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1238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332656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Рефлексия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412776"/>
            <a:ext cx="8496944" cy="439248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800" dirty="0"/>
              <a:t>Какие были ваши первые ощущения, когда вы поняли, что нужно провести занятие прямо сейчас</a:t>
            </a:r>
            <a:r>
              <a:rPr lang="ru-RU" sz="2800" dirty="0" smtClean="0"/>
              <a:t>?</a:t>
            </a:r>
          </a:p>
          <a:p>
            <a:pPr marL="45720" indent="0">
              <a:buNone/>
            </a:pPr>
            <a:endParaRPr 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/>
              <a:t>Что было самым сложным в этой экспресс-подготовке и проведении</a:t>
            </a:r>
            <a:r>
              <a:rPr lang="ru-RU" sz="2800" dirty="0" smtClean="0"/>
              <a:t>?</a:t>
            </a:r>
          </a:p>
          <a:p>
            <a:pPr marL="45720" indent="0">
              <a:buNone/>
            </a:pPr>
            <a:endParaRPr 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/>
              <a:t>Что вас удивило в реакции детей</a:t>
            </a:r>
            <a:r>
              <a:rPr lang="ru-RU" sz="2800" dirty="0" smtClean="0"/>
              <a:t>?</a:t>
            </a:r>
          </a:p>
          <a:p>
            <a:pPr marL="45720" indent="0">
              <a:buNone/>
            </a:pPr>
            <a:endParaRPr 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/>
              <a:t>Удалось ли создать атмосферу свободы и безопасности?</a:t>
            </a:r>
            <a:endParaRPr lang="en-US" sz="2800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21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384719" cy="5904656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effectLst/>
              </a:rPr>
              <a:t>КРЕАТИВНОСТЬ </a:t>
            </a:r>
            <a:r>
              <a:rPr lang="ru-RU" dirty="0">
                <a:effectLst/>
              </a:rPr>
              <a:t>– </a:t>
            </a:r>
            <a:r>
              <a:rPr lang="ru-RU" b="0" dirty="0">
                <a:effectLst/>
              </a:rPr>
              <a:t>это не только про "талант", это про способность видеть мир по-новому, не бояться ошибок и предлагать самые необычные идеи. И наша задача – создать для этого все условия.</a:t>
            </a:r>
            <a:r>
              <a:rPr lang="en-US" b="0" dirty="0">
                <a:effectLst/>
              </a:rPr>
              <a:t/>
            </a:r>
            <a:br>
              <a:rPr lang="en-US" b="0" dirty="0">
                <a:effectLst/>
              </a:rPr>
            </a:b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7179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96944" cy="648072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МОЗГОВОЙ </a:t>
            </a:r>
            <a:r>
              <a:rPr lang="ru-RU" dirty="0" smtClean="0"/>
              <a:t>ШТУРМ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НЕОКОНЧЕННЫЕ </a:t>
            </a:r>
            <a:r>
              <a:rPr lang="ru-RU" dirty="0" smtClean="0"/>
              <a:t>ИСТОРИИ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ЧТО БЫЛО БЫ, ЕСЛИ</a:t>
            </a:r>
            <a:r>
              <a:rPr lang="ru-RU" dirty="0" smtClean="0"/>
              <a:t>...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800" dirty="0"/>
              <a:t>НЕОБЫЧНЫЕ </a:t>
            </a:r>
            <a:r>
              <a:rPr lang="ru-RU" sz="4800" dirty="0" smtClean="0"/>
              <a:t>СВОЙСТВА</a:t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000" dirty="0"/>
              <a:t>ВОЛШЕБНЫЕ ПРЕВРАЩЕНИЯ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10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564905"/>
            <a:ext cx="7992887" cy="3369760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Задачи.</a:t>
            </a:r>
            <a:endParaRPr lang="en-US" dirty="0"/>
          </a:p>
          <a:p>
            <a:r>
              <a:rPr lang="ru-RU" dirty="0" smtClean="0"/>
              <a:t>1. Актуализировать </a:t>
            </a:r>
            <a:r>
              <a:rPr lang="ru-RU" dirty="0"/>
              <a:t>знания воспитателей о значении и принципах </a:t>
            </a:r>
            <a:r>
              <a:rPr lang="ru-RU" dirty="0" smtClean="0"/>
              <a:t>развития </a:t>
            </a:r>
            <a:r>
              <a:rPr lang="ru-RU" dirty="0"/>
              <a:t>креативного мышления.</a:t>
            </a:r>
            <a:endParaRPr lang="en-US" dirty="0"/>
          </a:p>
          <a:p>
            <a:r>
              <a:rPr lang="ru-RU" dirty="0"/>
              <a:t>2. Познакомить с конкретными игровыми упражнениями и занятиями, направленными на развитие креативности.</a:t>
            </a:r>
            <a:endParaRPr lang="en-US" dirty="0"/>
          </a:p>
          <a:p>
            <a:r>
              <a:rPr lang="ru-RU" dirty="0"/>
              <a:t>3. Организовать практическую апробацию предложенных занятий с детьми.</a:t>
            </a:r>
            <a:endParaRPr lang="en-US" dirty="0"/>
          </a:p>
          <a:p>
            <a:r>
              <a:rPr lang="ru-RU" dirty="0"/>
              <a:t>4. Провести рефлексию и обмен опытом по результатам апробации.</a:t>
            </a:r>
            <a:endParaRPr lang="en-US" dirty="0"/>
          </a:p>
          <a:p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8136903" cy="2160240"/>
          </a:xfrm>
        </p:spPr>
        <p:txBody>
          <a:bodyPr/>
          <a:lstStyle/>
          <a:p>
            <a:pPr marL="182880" indent="0" algn="just">
              <a:buNone/>
            </a:pPr>
            <a:r>
              <a:rPr lang="ru-RU" sz="2400" dirty="0" smtClean="0"/>
              <a:t>Цель: </a:t>
            </a:r>
            <a:r>
              <a:rPr lang="ru-RU" sz="2400" b="0" dirty="0">
                <a:effectLst/>
              </a:rPr>
              <a:t>повышение профессиональной компетентности воспитателей в области развития креативного мышления у дошкольников через практическое освоение и апробацию конкретных методик.</a:t>
            </a: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302929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064895" cy="1224136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indent="0" algn="ctr">
              <a:buNone/>
            </a:pPr>
            <a:r>
              <a:rPr lang="ru-RU" sz="3200" dirty="0">
                <a:effectLst/>
              </a:rPr>
              <a:t>О</a:t>
            </a:r>
            <a:r>
              <a:rPr lang="ru-RU" sz="3200" dirty="0" smtClean="0">
                <a:effectLst/>
              </a:rPr>
              <a:t>бщие </a:t>
            </a:r>
            <a:r>
              <a:rPr lang="ru-RU" sz="3200" dirty="0">
                <a:effectLst/>
              </a:rPr>
              <a:t>принципы проведения занятий, направленных на развитие креативности</a:t>
            </a: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916832"/>
            <a:ext cx="8280920" cy="4680520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b="1" dirty="0"/>
              <a:t>Атмосфера свободы и </a:t>
            </a:r>
            <a:r>
              <a:rPr lang="ru-RU" b="1" dirty="0" smtClean="0"/>
              <a:t>безопасности. </a:t>
            </a:r>
            <a:r>
              <a:rPr lang="ru-RU" dirty="0"/>
              <a:t>Почему это так важно? </a:t>
            </a:r>
            <a:endParaRPr lang="ru-RU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b="1" dirty="0" smtClean="0"/>
              <a:t>Отсутствие </a:t>
            </a:r>
            <a:r>
              <a:rPr lang="ru-RU" b="1" dirty="0"/>
              <a:t>единственно верного </a:t>
            </a:r>
            <a:r>
              <a:rPr lang="ru-RU" b="1" dirty="0" smtClean="0"/>
              <a:t>ответа. </a:t>
            </a:r>
            <a:r>
              <a:rPr lang="ru-RU" dirty="0"/>
              <a:t>Как это проявляется в вашей работе?</a:t>
            </a: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b="1" dirty="0"/>
              <a:t>Использование разнообразных </a:t>
            </a:r>
            <a:r>
              <a:rPr lang="ru-RU" b="1" dirty="0" smtClean="0"/>
              <a:t>материалов. </a:t>
            </a:r>
            <a:r>
              <a:rPr lang="ru-RU" dirty="0"/>
              <a:t>Какие материалы вы чаще всего используете?</a:t>
            </a: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b="1" dirty="0"/>
              <a:t>Поощрение </a:t>
            </a:r>
            <a:r>
              <a:rPr lang="ru-RU" b="1" dirty="0" smtClean="0"/>
              <a:t>вопросов. </a:t>
            </a:r>
            <a:r>
              <a:rPr lang="ru-RU" dirty="0"/>
              <a:t>Как стимулировать детей задавать вопросы "Почему?", "А что если</a:t>
            </a:r>
            <a:r>
              <a:rPr lang="ru-RU" dirty="0" smtClean="0"/>
              <a:t>?"</a:t>
            </a: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b="1" dirty="0"/>
              <a:t>Акцент на процессе, а не на </a:t>
            </a:r>
            <a:r>
              <a:rPr lang="ru-RU" b="1" dirty="0" smtClean="0"/>
              <a:t>результате. </a:t>
            </a:r>
            <a:r>
              <a:rPr lang="ru-RU" dirty="0"/>
              <a:t>Сложно ли вам отойти от оценки "красиво/некрасиво"?</a:t>
            </a: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b="1" dirty="0"/>
              <a:t>Интеграция с другими </a:t>
            </a:r>
            <a:r>
              <a:rPr lang="ru-RU" b="1" dirty="0" smtClean="0"/>
              <a:t>областями. </a:t>
            </a:r>
            <a:r>
              <a:rPr lang="ru-RU" dirty="0"/>
              <a:t>Приведите примеры такой интеграции</a:t>
            </a:r>
            <a:r>
              <a:rPr lang="ru-RU" dirty="0" smtClean="0"/>
              <a:t>. К</a:t>
            </a: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63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8064895" cy="374441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ru-RU" dirty="0"/>
              <a:t>Консультация "Социально-коммуникативное развитие и творчество: взаимосвязь и возможности интеграции" </a:t>
            </a:r>
            <a:r>
              <a:rPr lang="ru-RU" dirty="0" err="1"/>
              <a:t>Татаровская</a:t>
            </a:r>
            <a:r>
              <a:rPr lang="ru-RU" dirty="0"/>
              <a:t> И.М.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02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6232" y="-99392"/>
            <a:ext cx="7838256" cy="11430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Примеры занятий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836712"/>
            <a:ext cx="8568952" cy="583264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400" b="1" dirty="0"/>
              <a:t>"ВОЛШЕБНЫЕ ПРЕВРАЩЕНИЯ"</a:t>
            </a:r>
            <a:endParaRPr lang="en-US" sz="1400" dirty="0"/>
          </a:p>
          <a:p>
            <a:pPr marL="45720" indent="0">
              <a:buNone/>
            </a:pPr>
            <a:r>
              <a:rPr lang="ru-RU" sz="1400" dirty="0"/>
              <a:t>(развитие гибкости мышления и воображения)</a:t>
            </a:r>
            <a:endParaRPr lang="en-US" sz="1400" dirty="0"/>
          </a:p>
          <a:p>
            <a:pPr marL="45720" indent="0">
              <a:buNone/>
            </a:pPr>
            <a:r>
              <a:rPr lang="ru-RU" sz="1400" b="1" dirty="0"/>
              <a:t>Цель:</a:t>
            </a:r>
            <a:r>
              <a:rPr lang="ru-RU" sz="1400" dirty="0"/>
              <a:t> научить детей видеть в обычных предметах новые возможности, трансформировать их.</a:t>
            </a:r>
            <a:endParaRPr lang="en-US" sz="1400" dirty="0"/>
          </a:p>
          <a:p>
            <a:pPr marL="45720" indent="0">
              <a:buNone/>
            </a:pPr>
            <a:r>
              <a:rPr lang="ru-RU" sz="1400" b="1" dirty="0"/>
              <a:t>Материалы:</a:t>
            </a:r>
            <a:r>
              <a:rPr lang="ru-RU" sz="1400" dirty="0"/>
              <a:t> различные предметы быта (пустые коробки разного размера, пластиковые бутылки, втулки от туалетной бумаги, лоскутки ткани, пуговицы, веревки, прищепки, старые журналы, природные материалы – шишки, листья, веточки</a:t>
            </a:r>
            <a:r>
              <a:rPr lang="ru-RU" sz="1400" dirty="0" smtClean="0"/>
              <a:t>).</a:t>
            </a:r>
          </a:p>
          <a:p>
            <a:pPr marL="45720" indent="0">
              <a:buNone/>
            </a:pPr>
            <a:r>
              <a:rPr lang="ru-RU" sz="1400" b="1" dirty="0"/>
              <a:t>Ход занятия</a:t>
            </a:r>
            <a:endParaRPr lang="en-US" sz="1400" dirty="0"/>
          </a:p>
          <a:p>
            <a:pPr marL="45720" indent="0">
              <a:buNone/>
            </a:pPr>
            <a:r>
              <a:rPr lang="ru-RU" sz="1400" dirty="0"/>
              <a:t>Вводная часть: ребята, представьте, что у нас есть волшебная палочка, которая может превратить любой предмет во что угодно! Сегодня мы будем волшебниками и будем превращать обычные вещи в необычные.</a:t>
            </a:r>
            <a:endParaRPr lang="en-US" sz="1400" dirty="0"/>
          </a:p>
          <a:p>
            <a:pPr marL="45720" indent="0">
              <a:buNone/>
            </a:pPr>
            <a:r>
              <a:rPr lang="ru-RU" sz="1400" b="1" dirty="0" smtClean="0"/>
              <a:t>Основная </a:t>
            </a:r>
            <a:r>
              <a:rPr lang="ru-RU" sz="1400" b="1" dirty="0"/>
              <a:t>часть</a:t>
            </a:r>
            <a:endParaRPr lang="en-US" sz="1400" dirty="0"/>
          </a:p>
          <a:p>
            <a:pPr marL="45720" indent="0">
              <a:buNone/>
            </a:pPr>
            <a:r>
              <a:rPr lang="ru-RU" sz="1400" dirty="0" smtClean="0"/>
              <a:t>«</a:t>
            </a:r>
            <a:r>
              <a:rPr lang="ru-RU" sz="1400" dirty="0"/>
              <a:t>Что это может быть?». Разложите перед детьми кучку предметов. Предложите каждому взять один предмет и придумать, во что он может превратиться (например, коробка – это дом для игрушки, машина, корабль; пластиковая бутылка – это ваза, ракета, телескоп). Дети по очереди показывают свои "превращения" и рассказывают, что они придумали.</a:t>
            </a:r>
            <a:endParaRPr lang="en-US" sz="1400" dirty="0"/>
          </a:p>
          <a:p>
            <a:pPr marL="45720" indent="0">
              <a:buNone/>
            </a:pPr>
            <a:r>
              <a:rPr lang="ru-RU" sz="1400" dirty="0" smtClean="0"/>
              <a:t> </a:t>
            </a:r>
            <a:r>
              <a:rPr lang="ru-RU" sz="1400" dirty="0"/>
              <a:t>«Создай нового друга». Предложите детям выбрать несколько предметов и соединить их, чтобы создать нового, необычного персонажа или животное. Пусть они придумают ему имя и расскажут о его характере и способностях.</a:t>
            </a:r>
            <a:endParaRPr lang="en-US" sz="1400" dirty="0"/>
          </a:p>
          <a:p>
            <a:pPr marL="45720" indent="0">
              <a:buNone/>
            </a:pPr>
            <a:r>
              <a:rPr lang="ru-RU" sz="1400" dirty="0" smtClean="0"/>
              <a:t>«</a:t>
            </a:r>
            <a:r>
              <a:rPr lang="ru-RU" sz="1400" dirty="0"/>
              <a:t>История из предметов». Выберите несколько предметов и предложите детям составить из них сюжет для короткой истории. Например, коробка – это дом, пуговица – это мячик, который потерялся, а веревка – это ниточка, по которой его нашли.</a:t>
            </a:r>
            <a:endParaRPr lang="en-US" sz="1400" dirty="0"/>
          </a:p>
          <a:p>
            <a:pPr marL="45720" indent="0">
              <a:buNone/>
            </a:pPr>
            <a:r>
              <a:rPr lang="ru-RU" sz="1400" b="1" dirty="0"/>
              <a:t>Рефлексия:</a:t>
            </a:r>
            <a:r>
              <a:rPr lang="ru-RU" sz="1400" dirty="0"/>
              <a:t> что вам больше всего понравилось превращать? Какие самые необычные идеи вы услышали?</a:t>
            </a:r>
            <a:endParaRPr lang="en-US" sz="1400" dirty="0"/>
          </a:p>
          <a:p>
            <a:pPr marL="45720" indent="0">
              <a:buNone/>
            </a:pPr>
            <a:endParaRPr lang="en-US" sz="1400" dirty="0"/>
          </a:p>
          <a:p>
            <a:pPr marL="4572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1971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260648"/>
            <a:ext cx="8352928" cy="626469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600" b="1" dirty="0"/>
              <a:t>"НЕОБЫЧНЫЕ СВОЙСТВА"</a:t>
            </a:r>
            <a:endParaRPr lang="en-US" sz="1600" dirty="0"/>
          </a:p>
          <a:p>
            <a:pPr marL="45720" indent="0">
              <a:buNone/>
            </a:pPr>
            <a:r>
              <a:rPr lang="ru-RU" sz="1600" dirty="0"/>
              <a:t>(развитие ассоциативного мышления и нестандартного подхода)</a:t>
            </a:r>
            <a:endParaRPr lang="en-US" sz="1600" dirty="0"/>
          </a:p>
          <a:p>
            <a:pPr marL="45720" indent="0">
              <a:buNone/>
            </a:pPr>
            <a:r>
              <a:rPr lang="ru-RU" sz="1600" b="1" dirty="0"/>
              <a:t>Цель:</a:t>
            </a:r>
            <a:r>
              <a:rPr lang="ru-RU" sz="1600" dirty="0"/>
              <a:t> научить детей находить новые, неочевидные свойства у знакомых предметов.</a:t>
            </a:r>
            <a:endParaRPr lang="en-US" sz="1600" dirty="0"/>
          </a:p>
          <a:p>
            <a:pPr marL="45720" indent="0">
              <a:buNone/>
            </a:pPr>
            <a:r>
              <a:rPr lang="ru-RU" sz="1600" b="1" dirty="0"/>
              <a:t>Материалы:</a:t>
            </a:r>
            <a:r>
              <a:rPr lang="ru-RU" sz="1600" dirty="0"/>
              <a:t> различные предметы (мяч, книга, карандаш, ложка, камень, лист бумаги).</a:t>
            </a:r>
            <a:endParaRPr lang="en-US" sz="1600" dirty="0"/>
          </a:p>
          <a:p>
            <a:pPr marL="45720" indent="0">
              <a:buNone/>
            </a:pPr>
            <a:r>
              <a:rPr lang="ru-RU" sz="1600" b="1" dirty="0"/>
              <a:t>Ход занятия</a:t>
            </a:r>
            <a:endParaRPr lang="en-US" sz="1600" dirty="0"/>
          </a:p>
          <a:p>
            <a:pPr marL="45720" indent="0">
              <a:buNone/>
            </a:pPr>
            <a:r>
              <a:rPr lang="ru-RU" sz="1600" b="1" dirty="0"/>
              <a:t>Вводная часть:</a:t>
            </a:r>
            <a:r>
              <a:rPr lang="ru-RU" sz="1600" dirty="0"/>
              <a:t> ребята, мы знаем, что карандаш рисует, а книга – это чтобы читать. Но что, если мы попробуем придумать для них совсем другие свойства? Давайте представим, что у них есть секретные, волшебные свойства!</a:t>
            </a:r>
            <a:endParaRPr lang="en-US" sz="1600" dirty="0"/>
          </a:p>
          <a:p>
            <a:pPr marL="45720" indent="0">
              <a:buNone/>
            </a:pPr>
            <a:r>
              <a:rPr lang="ru-RU" sz="1600" b="1" dirty="0"/>
              <a:t>Основная часть</a:t>
            </a:r>
            <a:endParaRPr lang="en-US" sz="1600" dirty="0"/>
          </a:p>
          <a:p>
            <a:pPr marL="45720" indent="0">
              <a:buNone/>
            </a:pPr>
            <a:r>
              <a:rPr lang="ru-RU" sz="1600" dirty="0" smtClean="0"/>
              <a:t>«</a:t>
            </a:r>
            <a:r>
              <a:rPr lang="ru-RU" sz="1600" dirty="0"/>
              <a:t>Секретные свойства» Возьмите предмет (например, карандаш). Спросите: «Для чего еще может пригодиться карандаш, кроме как рисовать?» (Например: палочка для дирижера, указка, палочка для перемешивания, подставка для чего-то маленького, инструмент для прокалывания). Обсудите каждую идею.</a:t>
            </a:r>
            <a:endParaRPr lang="en-US" sz="1600" dirty="0"/>
          </a:p>
          <a:p>
            <a:pPr marL="45720" indent="0">
              <a:buNone/>
            </a:pPr>
            <a:r>
              <a:rPr lang="ru-RU" sz="1600" dirty="0" smtClean="0"/>
              <a:t>«</a:t>
            </a:r>
            <a:r>
              <a:rPr lang="ru-RU" sz="1600" dirty="0"/>
              <a:t>Если бы предметы могли...» Предложите детям представить, что предметы могут говорить, чувствовать, двигаться. "Что бы сказала книга, если бы могла говорить?" "Что бы почувствовал камень, если бы он был живым?"</a:t>
            </a:r>
            <a:endParaRPr lang="en-US" sz="1600" dirty="0"/>
          </a:p>
          <a:p>
            <a:pPr marL="45720" indent="0">
              <a:buNone/>
            </a:pPr>
            <a:r>
              <a:rPr lang="ru-RU" sz="1600" dirty="0" smtClean="0"/>
              <a:t>«</a:t>
            </a:r>
            <a:r>
              <a:rPr lang="ru-RU" sz="1600" dirty="0"/>
              <a:t>Новое применение». Предложите детям придумать новое применение для обычных предметов. Например, ложка – это лопатка для игры в песочнице, или веер, или музыкальный инструмент.</a:t>
            </a:r>
            <a:endParaRPr lang="en-US" sz="1600" dirty="0"/>
          </a:p>
          <a:p>
            <a:pPr marL="45720" indent="0">
              <a:buNone/>
            </a:pPr>
            <a:r>
              <a:rPr lang="ru-RU" sz="1600" b="1" dirty="0"/>
              <a:t>Рефлексия:</a:t>
            </a:r>
            <a:r>
              <a:rPr lang="ru-RU" sz="1600" dirty="0"/>
              <a:t> какие самые неожиданные свойства вы придумали? Что было самым трудным, а что самым интересным?</a:t>
            </a:r>
            <a:endParaRPr lang="en-US" sz="1600" dirty="0"/>
          </a:p>
          <a:p>
            <a:pPr marL="4572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1270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332656"/>
            <a:ext cx="8568952" cy="6264696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ru-RU" b="1" dirty="0"/>
              <a:t>«ЧТО БЫЛО БЫ, ЕСЛИ...»</a:t>
            </a:r>
            <a:endParaRPr lang="en-US" dirty="0"/>
          </a:p>
          <a:p>
            <a:pPr marL="45720" indent="0">
              <a:buNone/>
            </a:pPr>
            <a:r>
              <a:rPr lang="ru-RU" dirty="0"/>
              <a:t>(развитие логического мышления и фантазии)</a:t>
            </a:r>
            <a:endParaRPr lang="en-US" dirty="0"/>
          </a:p>
          <a:p>
            <a:pPr marL="45720" indent="0">
              <a:buNone/>
            </a:pPr>
            <a:r>
              <a:rPr lang="ru-RU" b="1" dirty="0"/>
              <a:t>Цель:</a:t>
            </a:r>
            <a:r>
              <a:rPr lang="ru-RU" dirty="0"/>
              <a:t> стимулировать детей к размышлениям о возможных последствиях необычных ситуаций.</a:t>
            </a:r>
            <a:endParaRPr lang="en-US" dirty="0"/>
          </a:p>
          <a:p>
            <a:pPr marL="45720" indent="0">
              <a:buNone/>
            </a:pPr>
            <a:r>
              <a:rPr lang="ru-RU" b="1" dirty="0"/>
              <a:t>Материалы:</a:t>
            </a:r>
            <a:r>
              <a:rPr lang="ru-RU" dirty="0"/>
              <a:t> карточки с изображениями необычных ситуаций или просто озвученные воспитателем сценарии.</a:t>
            </a:r>
            <a:endParaRPr lang="en-US" dirty="0"/>
          </a:p>
          <a:p>
            <a:pPr marL="45720" indent="0">
              <a:buNone/>
            </a:pPr>
            <a:r>
              <a:rPr lang="ru-RU" b="1" dirty="0"/>
              <a:t>Ход занятия</a:t>
            </a:r>
            <a:endParaRPr lang="en-US" dirty="0"/>
          </a:p>
          <a:p>
            <a:pPr marL="45720" indent="0">
              <a:buNone/>
            </a:pPr>
            <a:r>
              <a:rPr lang="ru-RU" b="1" dirty="0"/>
              <a:t>Вводная часть:</a:t>
            </a:r>
            <a:r>
              <a:rPr lang="ru-RU" dirty="0"/>
              <a:t> ребята, давайте представим, что произошло что-то очень необычное. А что бы тогда случилось дальше? Давайте пофантазируем!</a:t>
            </a:r>
            <a:endParaRPr lang="en-US" dirty="0"/>
          </a:p>
          <a:p>
            <a:pPr marL="45720" indent="0">
              <a:buNone/>
            </a:pPr>
            <a:r>
              <a:rPr lang="ru-RU" b="1" dirty="0"/>
              <a:t>Основная часть</a:t>
            </a:r>
            <a:endParaRPr lang="en-US" dirty="0"/>
          </a:p>
          <a:p>
            <a:pPr marL="45720" indent="0">
              <a:buNone/>
            </a:pPr>
            <a:r>
              <a:rPr lang="ru-RU" dirty="0" smtClean="0"/>
              <a:t>«</a:t>
            </a:r>
            <a:r>
              <a:rPr lang="ru-RU" dirty="0"/>
              <a:t>Если бы все люди умели летать...» Что бы изменилось в нашей жизни? Как бы мы ходили в детский сад? Где бы мы жили?</a:t>
            </a:r>
            <a:endParaRPr lang="en-US" dirty="0"/>
          </a:p>
          <a:p>
            <a:pPr marL="45720" indent="0">
              <a:buNone/>
            </a:pPr>
            <a:r>
              <a:rPr lang="ru-RU" dirty="0" smtClean="0"/>
              <a:t>«</a:t>
            </a:r>
            <a:r>
              <a:rPr lang="ru-RU" dirty="0"/>
              <a:t>Если бы животные могли говорить...» О чем бы они нам рассказали? Какие бы у них были проблемы?</a:t>
            </a:r>
            <a:endParaRPr lang="en-US" dirty="0"/>
          </a:p>
          <a:p>
            <a:pPr marL="45720" indent="0">
              <a:buNone/>
            </a:pPr>
            <a:r>
              <a:rPr lang="ru-RU" dirty="0" smtClean="0"/>
              <a:t>«</a:t>
            </a:r>
            <a:r>
              <a:rPr lang="ru-RU" dirty="0"/>
              <a:t>Если бы дождь был из конфет...» Как бы мы это использовали? Какие были бы последствия?</a:t>
            </a:r>
            <a:endParaRPr lang="en-US" dirty="0"/>
          </a:p>
          <a:p>
            <a:pPr marL="45720" indent="0">
              <a:buNone/>
            </a:pPr>
            <a:r>
              <a:rPr lang="ru-RU" dirty="0" smtClean="0"/>
              <a:t>«</a:t>
            </a:r>
            <a:r>
              <a:rPr lang="ru-RU" dirty="0"/>
              <a:t>Если бы у нас выросли крылья...» Куда бы мы полетели? Что бы мы увидели?</a:t>
            </a:r>
            <a:endParaRPr lang="en-US" dirty="0"/>
          </a:p>
          <a:p>
            <a:pPr marL="45720" indent="0">
              <a:buNone/>
            </a:pPr>
            <a:r>
              <a:rPr lang="ru-RU" b="1" dirty="0"/>
              <a:t>Рефлексия:</a:t>
            </a:r>
            <a:r>
              <a:rPr lang="ru-RU" dirty="0"/>
              <a:t> какие истории вам понравились больше всего? Какие последствия вы придумали, которые вас удивили?</a:t>
            </a: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93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404664"/>
            <a:ext cx="8352928" cy="6048672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ru-RU" b="1" dirty="0"/>
              <a:t>«НЕОКОНЧЕННЫЕ ИСТОРИИ»</a:t>
            </a:r>
            <a:endParaRPr lang="en-US" dirty="0"/>
          </a:p>
          <a:p>
            <a:pPr marL="45720" indent="0">
              <a:buNone/>
            </a:pPr>
            <a:r>
              <a:rPr lang="ru-RU" dirty="0"/>
              <a:t>(развитие воображения и способности к домысливанию)</a:t>
            </a:r>
            <a:endParaRPr lang="en-US" dirty="0"/>
          </a:p>
          <a:p>
            <a:pPr marL="45720" indent="0">
              <a:buNone/>
            </a:pPr>
            <a:r>
              <a:rPr lang="ru-RU" b="1" dirty="0"/>
              <a:t>Цель:</a:t>
            </a:r>
            <a:r>
              <a:rPr lang="ru-RU" dirty="0"/>
              <a:t> стимулировать детей к завершению начатого, домысливанию деталей.</a:t>
            </a:r>
            <a:endParaRPr lang="en-US" dirty="0"/>
          </a:p>
          <a:p>
            <a:pPr marL="45720" indent="0">
              <a:buNone/>
            </a:pPr>
            <a:r>
              <a:rPr lang="ru-RU" b="1" dirty="0"/>
              <a:t>Материалы: </a:t>
            </a:r>
            <a:r>
              <a:rPr lang="ru-RU" dirty="0"/>
              <a:t>неоконченные истории. </a:t>
            </a:r>
            <a:endParaRPr lang="en-US" dirty="0"/>
          </a:p>
          <a:p>
            <a:pPr marL="45720" indent="0">
              <a:buNone/>
            </a:pPr>
            <a:r>
              <a:rPr lang="ru-RU" b="1" dirty="0"/>
              <a:t>История 1. Загадочный сундук</a:t>
            </a:r>
            <a:endParaRPr lang="en-US" dirty="0"/>
          </a:p>
          <a:p>
            <a:pPr marL="45720" indent="0">
              <a:buNone/>
            </a:pPr>
            <a:r>
              <a:rPr lang="ru-RU" dirty="0"/>
              <a:t>Жил-был мальчик по имени Миша. Однажды, гуляя по бабушкиному чердаку, он наткнулся на старый, пыльный сундук. Сундук был очень красивый, с резными узорами и старинным замком. Миша попробовал открыть его, но замок не поддавался. Тогда он решил найти ключ. После долгих поисков, под старым ковром, Миша нашел маленький блестящий ключик. Он вставил (вставила) его в замок, повернул... и сундук со скрипом открылся! Внутри лежало что-то очень необычное...</a:t>
            </a:r>
            <a:endParaRPr lang="en-US" dirty="0"/>
          </a:p>
          <a:p>
            <a:pPr marL="45720" indent="0">
              <a:buNone/>
            </a:pPr>
            <a:r>
              <a:rPr lang="ru-RU" dirty="0" smtClean="0"/>
              <a:t>Вопросы </a:t>
            </a:r>
            <a:r>
              <a:rPr lang="ru-RU" dirty="0"/>
              <a:t>для стимуляции: Что это было? Какого цвета? Из чего сделано? Для чего оно нужно? Что Миша с ним сделал</a:t>
            </a:r>
            <a:r>
              <a:rPr lang="ru-RU" dirty="0" smtClean="0"/>
              <a:t>?</a:t>
            </a:r>
          </a:p>
          <a:p>
            <a:pPr marL="45720" indent="0">
              <a:buNone/>
            </a:pPr>
            <a:r>
              <a:rPr lang="ru-RU" b="1" dirty="0"/>
              <a:t>Ход занятия</a:t>
            </a:r>
            <a:endParaRPr lang="en-US" dirty="0"/>
          </a:p>
          <a:p>
            <a:pPr marL="45720" indent="0">
              <a:buNone/>
            </a:pPr>
            <a:r>
              <a:rPr lang="ru-RU" b="1" dirty="0" smtClean="0"/>
              <a:t>Вводная </a:t>
            </a:r>
            <a:r>
              <a:rPr lang="ru-RU" b="1" dirty="0"/>
              <a:t>часть:</a:t>
            </a:r>
            <a:r>
              <a:rPr lang="ru-RU" dirty="0"/>
              <a:t> ребята, у меня есть незаконченные истории. Давайте вместе придумаем, как они могли бы закончиться!</a:t>
            </a:r>
            <a:endParaRPr lang="en-US" dirty="0"/>
          </a:p>
          <a:p>
            <a:pPr marL="45720" indent="0">
              <a:buNone/>
            </a:pPr>
            <a:r>
              <a:rPr lang="ru-RU" b="1" dirty="0" smtClean="0"/>
              <a:t>Основная </a:t>
            </a:r>
            <a:r>
              <a:rPr lang="ru-RU" b="1" dirty="0"/>
              <a:t>часть</a:t>
            </a:r>
            <a:endParaRPr lang="en-US" dirty="0"/>
          </a:p>
          <a:p>
            <a:pPr marL="45720" indent="0">
              <a:buNone/>
            </a:pPr>
            <a:r>
              <a:rPr lang="ru-RU" dirty="0" smtClean="0"/>
              <a:t>«</a:t>
            </a:r>
            <a:r>
              <a:rPr lang="ru-RU" dirty="0"/>
              <a:t>Закончи историю». Воспитатель читает начало истории, а дети по очереди предлагают, как она может продолжиться. Можно записывать идеи или рисовать их.</a:t>
            </a:r>
            <a:endParaRPr lang="en-US" dirty="0"/>
          </a:p>
          <a:p>
            <a:pPr marL="45720" indent="0">
              <a:buNone/>
            </a:pPr>
            <a:r>
              <a:rPr lang="ru-RU" b="1" dirty="0" smtClean="0"/>
              <a:t>Рефлексия</a:t>
            </a:r>
            <a:r>
              <a:rPr lang="ru-RU" b="1" dirty="0"/>
              <a:t>:</a:t>
            </a:r>
            <a:r>
              <a:rPr lang="ru-RU" dirty="0"/>
              <a:t> что вам больше всего понравилось додумывать? Какие получились интересные истории и рисунки?</a:t>
            </a:r>
            <a:endParaRPr lang="en-US" dirty="0"/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45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332656"/>
            <a:ext cx="8496944" cy="6120680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ru-RU" b="1" dirty="0"/>
              <a:t>«МОЗГОВОЙ ШТУРМ»</a:t>
            </a:r>
            <a:endParaRPr lang="en-US" dirty="0"/>
          </a:p>
          <a:p>
            <a:pPr marL="45720" indent="0">
              <a:buNone/>
            </a:pPr>
            <a:r>
              <a:rPr lang="ru-RU" dirty="0"/>
              <a:t>(развитие генерации идей)</a:t>
            </a:r>
            <a:endParaRPr lang="en-US" dirty="0"/>
          </a:p>
          <a:p>
            <a:pPr marL="45720" indent="0">
              <a:buNone/>
            </a:pPr>
            <a:r>
              <a:rPr lang="ru-RU" b="1" dirty="0"/>
              <a:t>Цель:</a:t>
            </a:r>
            <a:r>
              <a:rPr lang="ru-RU" dirty="0"/>
              <a:t> научить детей быстро генерировать как можно больше идей на заданную тему.</a:t>
            </a:r>
            <a:endParaRPr lang="en-US" dirty="0"/>
          </a:p>
          <a:p>
            <a:pPr marL="45720" indent="0">
              <a:buNone/>
            </a:pPr>
            <a:r>
              <a:rPr lang="ru-RU" b="1" dirty="0"/>
              <a:t>Материалы:</a:t>
            </a:r>
            <a:r>
              <a:rPr lang="ru-RU" dirty="0"/>
              <a:t> лист бумаги, фломастеры.</a:t>
            </a:r>
            <a:endParaRPr lang="en-US" dirty="0"/>
          </a:p>
          <a:p>
            <a:pPr marL="45720" indent="0">
              <a:buNone/>
            </a:pPr>
            <a:r>
              <a:rPr lang="ru-RU" b="1" dirty="0"/>
              <a:t>Ход занятия</a:t>
            </a:r>
            <a:endParaRPr lang="en-US" dirty="0"/>
          </a:p>
          <a:p>
            <a:pPr marL="45720" indent="0">
              <a:buNone/>
            </a:pPr>
            <a:r>
              <a:rPr lang="ru-RU" b="1" dirty="0" smtClean="0"/>
              <a:t>Вводная </a:t>
            </a:r>
            <a:r>
              <a:rPr lang="ru-RU" b="1" dirty="0"/>
              <a:t>часть:</a:t>
            </a:r>
            <a:r>
              <a:rPr lang="ru-RU" dirty="0"/>
              <a:t> ребята, сегодня мы будем настоящими изобретателями! Наша задача – придумать как можно больше идей на одну тему. Не бойтесь предлагать любые, даже самые смешные идеи!</a:t>
            </a:r>
            <a:endParaRPr lang="en-US" dirty="0"/>
          </a:p>
          <a:p>
            <a:pPr marL="45720" indent="0">
              <a:buNone/>
            </a:pPr>
            <a:r>
              <a:rPr lang="ru-RU" b="1" dirty="0" smtClean="0"/>
              <a:t>Основная </a:t>
            </a:r>
            <a:r>
              <a:rPr lang="ru-RU" b="1" dirty="0"/>
              <a:t>часть</a:t>
            </a:r>
            <a:endParaRPr lang="en-US" dirty="0"/>
          </a:p>
          <a:p>
            <a:pPr marL="45720" indent="0">
              <a:buNone/>
            </a:pPr>
            <a:r>
              <a:rPr lang="ru-RU" dirty="0" smtClean="0"/>
              <a:t>«</a:t>
            </a:r>
            <a:r>
              <a:rPr lang="ru-RU" dirty="0"/>
              <a:t>Как сделать так, чтобы...» </a:t>
            </a:r>
            <a:endParaRPr lang="en-US" dirty="0"/>
          </a:p>
          <a:p>
            <a:pPr marL="45720" indent="0">
              <a:buNone/>
            </a:pPr>
            <a:r>
              <a:rPr lang="ru-RU" dirty="0"/>
              <a:t>«Как сделать так, чтобы игрушки сами убирались в комнате?», </a:t>
            </a:r>
            <a:endParaRPr lang="en-US" dirty="0"/>
          </a:p>
          <a:p>
            <a:pPr marL="45720" indent="0">
              <a:buNone/>
            </a:pPr>
            <a:r>
              <a:rPr lang="ru-RU" dirty="0"/>
              <a:t>«Как сделать так, чтобы дети никогда не болели?», </a:t>
            </a:r>
            <a:endParaRPr lang="en-US" dirty="0"/>
          </a:p>
          <a:p>
            <a:pPr marL="45720" indent="0">
              <a:buNone/>
            </a:pPr>
            <a:r>
              <a:rPr lang="ru-RU" dirty="0"/>
              <a:t>«Как сделать так, чтобы в детском саду было еще интереснее?».</a:t>
            </a:r>
            <a:endParaRPr lang="en-US" dirty="0"/>
          </a:p>
          <a:p>
            <a:pPr marL="45720" indent="0">
              <a:buNone/>
            </a:pPr>
            <a:r>
              <a:rPr lang="ru-RU" dirty="0" smtClean="0"/>
              <a:t>Воспитатель </a:t>
            </a:r>
            <a:r>
              <a:rPr lang="ru-RU" dirty="0"/>
              <a:t>записывает все идеи детей на большом листе бумаги (или рисует их), не критикуя и не оценивая. Поощряйте детей предлагать как можно больше вариантов.</a:t>
            </a:r>
            <a:endParaRPr lang="en-US" dirty="0"/>
          </a:p>
          <a:p>
            <a:pPr marL="45720" indent="0">
              <a:buNone/>
            </a:pPr>
            <a:r>
              <a:rPr lang="ru-RU" b="1" dirty="0" smtClean="0"/>
              <a:t>Рефлексия</a:t>
            </a:r>
            <a:r>
              <a:rPr lang="ru-RU" b="1" dirty="0"/>
              <a:t>:</a:t>
            </a:r>
            <a:r>
              <a:rPr lang="ru-RU" dirty="0"/>
              <a:t> какие идеи вам показались самыми интересными? Какие из них можно было бы попробовать воплотить в жизнь?</a:t>
            </a: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10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44</TotalTime>
  <Words>1407</Words>
  <Application>Microsoft Office PowerPoint</Application>
  <PresentationFormat>Экран (4:3)</PresentationFormat>
  <Paragraphs>93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заседание РМО воспитателей по социально – коммуникативному развитию детей дошкольного возраста</vt:lpstr>
      <vt:lpstr>Цель: повышение профессиональной компетентности воспитателей в области развития креативного мышления у дошкольников через практическое освоение и апробацию конкретных методик.</vt:lpstr>
      <vt:lpstr>Общие принципы проведения занятий, направленных на развитие креативности</vt:lpstr>
      <vt:lpstr>Консультация "Социально-коммуникативное развитие и творчество: взаимосвязь и возможности интеграции" Татаровская И.М.</vt:lpstr>
      <vt:lpstr>Примеры занятий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Правила </vt:lpstr>
      <vt:lpstr>Рефлексия</vt:lpstr>
      <vt:lpstr>КРЕАТИВНОСТЬ – это не только про "талант", это про способность видеть мир по-новому, не бояться ошибок и предлагать самые необычные идеи. И наша задача – создать для этого все условия. </vt:lpstr>
      <vt:lpstr>МОЗГОВОЙ ШТУРМ  НЕОКОНЧЕННЫЕ ИСТОРИИ  ЧТО БЫЛО БЫ, ЕСЛИ...  НЕОБЫЧНЫЕ СВОЙСТВА  ВОЛШЕБНЫЕ ПРЕВРАЩЕНИЯ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РМО воспитателей по социально – коммуникативному развитию детей дошкольного возраста</dc:title>
  <dc:creator>Olga</dc:creator>
  <cp:lastModifiedBy>SVETA</cp:lastModifiedBy>
  <cp:revision>5</cp:revision>
  <dcterms:created xsi:type="dcterms:W3CDTF">2025-12-10T05:48:30Z</dcterms:created>
  <dcterms:modified xsi:type="dcterms:W3CDTF">2025-12-10T06:45:03Z</dcterms:modified>
</cp:coreProperties>
</file>