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6" r:id="rId2"/>
    <p:sldId id="259" r:id="rId3"/>
    <p:sldId id="261" r:id="rId4"/>
    <p:sldId id="262" r:id="rId5"/>
    <p:sldId id="263" r:id="rId6"/>
    <p:sldId id="264" r:id="rId7"/>
    <p:sldId id="266" r:id="rId8"/>
    <p:sldId id="272" r:id="rId9"/>
    <p:sldId id="265" r:id="rId10"/>
    <p:sldId id="267" r:id="rId11"/>
    <p:sldId id="268" r:id="rId12"/>
    <p:sldId id="270" r:id="rId13"/>
    <p:sldId id="271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546" y="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0BA3A-9988-4F0B-81AD-CCE16FD2D520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2E8263-CEB6-47B5-B952-9EBD447249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238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61086-A6F4-43F6-8B77-E6B5F86FA10E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D916-8F94-4B70-94BF-348DB5936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36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61086-A6F4-43F6-8B77-E6B5F86FA10E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D916-8F94-4B70-94BF-348DB5936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156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61086-A6F4-43F6-8B77-E6B5F86FA10E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D916-8F94-4B70-94BF-348DB5936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475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61086-A6F4-43F6-8B77-E6B5F86FA10E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D916-8F94-4B70-94BF-348DB5936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43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61086-A6F4-43F6-8B77-E6B5F86FA10E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D916-8F94-4B70-94BF-348DB5936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395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61086-A6F4-43F6-8B77-E6B5F86FA10E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D916-8F94-4B70-94BF-348DB5936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63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61086-A6F4-43F6-8B77-E6B5F86FA10E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D916-8F94-4B70-94BF-348DB5936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043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61086-A6F4-43F6-8B77-E6B5F86FA10E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D916-8F94-4B70-94BF-348DB5936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532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61086-A6F4-43F6-8B77-E6B5F86FA10E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D916-8F94-4B70-94BF-348DB5936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342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61086-A6F4-43F6-8B77-E6B5F86FA10E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D916-8F94-4B70-94BF-348DB5936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639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61086-A6F4-43F6-8B77-E6B5F86FA10E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D916-8F94-4B70-94BF-348DB5936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422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61086-A6F4-43F6-8B77-E6B5F86FA10E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1D916-8F94-4B70-94BF-348DB5936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489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ou8_poch@mail.r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5F78831-E5F6-4B8F-8BC7-28CE6935DC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8454" y="1600157"/>
            <a:ext cx="10363200" cy="3021269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2974254F-3FAE-4DC0-9151-7893F87E5560}"/>
              </a:ext>
            </a:extLst>
          </p:cNvPr>
          <p:cNvSpPr/>
          <p:nvPr/>
        </p:nvSpPr>
        <p:spPr>
          <a:xfrm>
            <a:off x="1223319" y="949410"/>
            <a:ext cx="9333470" cy="495917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387A226-8D75-421F-AF57-CA7F270B4535}"/>
              </a:ext>
            </a:extLst>
          </p:cNvPr>
          <p:cNvSpPr txBox="1"/>
          <p:nvPr/>
        </p:nvSpPr>
        <p:spPr>
          <a:xfrm>
            <a:off x="1223319" y="1600157"/>
            <a:ext cx="933347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Инновационные техники и инструменты развития творческого мышления: от теории к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практике</a:t>
            </a:r>
            <a:endParaRPr lang="ru-RU" sz="4800" dirty="0"/>
          </a:p>
        </p:txBody>
      </p:sp>
      <p:pic>
        <p:nvPicPr>
          <p:cNvPr id="1028" name="Picture 4" descr="Векторы на тему «Мультяшный мозг» — скачивайте бесплатные векторы высокого  качества на Freepik | Freepik">
            <a:extLst>
              <a:ext uri="{FF2B5EF4-FFF2-40B4-BE49-F238E27FC236}">
                <a16:creationId xmlns:a16="http://schemas.microsoft.com/office/drawing/2014/main" xmlns="" id="{9ED6CC3E-1AED-4D1E-9CBF-3BFA32AA1F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0948" y="970472"/>
            <a:ext cx="1259370" cy="1259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3"/>
          <p:cNvSpPr txBox="1">
            <a:spLocks/>
          </p:cNvSpPr>
          <p:nvPr/>
        </p:nvSpPr>
        <p:spPr>
          <a:xfrm>
            <a:off x="1499191" y="26040"/>
            <a:ext cx="9941442" cy="7386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казенное дошкольное образовательное учреждение  Починковский детский сад №8 </a:t>
            </a:r>
          </a:p>
          <a:p>
            <a:r>
              <a:rPr lang="ru-RU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ул.Советская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д. 11, село Починки Починковский муниципальный округ Нижегородская область 607910</a:t>
            </a:r>
          </a:p>
          <a:p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тел.(8-831-97) 5-21-92  эл. почта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dou8_poch@mail.ru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39293" y="5262258"/>
            <a:ext cx="3455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воспитатель Машкова Дарья Андреевна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7935" y="6283842"/>
            <a:ext cx="1158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662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Давайте потренируемся прямо сейчас!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Кейс: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детям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пришел Мишка из леса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 не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знает, что такое «Ложка». Он ее боится.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Используя любую из сегодняшних техник, объясните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Мишке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1 минуту, зачем нужна ложка (без слов, только жестами или рисунками)?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220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1. Используем технику «Личная аналогия» (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Синектика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Войти в образ ложки и показать её «чувства» и «действия».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(жестами за 1 минуту):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Встаю в позу «ложки» (руки вытянуты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вперёти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слегка согнуты, как черпак).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Делаю движение «зачерпнуть» из воображаемой тарелки.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Подношу «ложку» ко рту и издаю звук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-м-м» с довольным лицом.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Затем показываю, как ложка «кормит» другого (протягиваю воображаемую ложку к коллеге).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конце глажу себя по голове (ложка — друг, не бойся).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для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Мишки: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Ложка — это инструмент, который помогает еде попасть в рот. Она не кусается, она кормит.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628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2. Используем технику «Мозговой штурм» (но в одиночку — показываем выбор лучшей идеи)</a:t>
            </a:r>
            <a:b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0097" y="1538545"/>
            <a:ext cx="10515600" cy="1002635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Быстро перебрать варианты и показать самый наглядный.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(мимика + жесты за 1 минуту):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257272"/>
              </p:ext>
            </p:extLst>
          </p:nvPr>
        </p:nvGraphicFramePr>
        <p:xfrm>
          <a:off x="838200" y="2812574"/>
          <a:ext cx="10515600" cy="2377440"/>
        </p:xfrm>
        <a:graphic>
          <a:graphicData uri="http://schemas.openxmlformats.org/drawingml/2006/table">
            <a:tbl>
              <a:tblPr/>
              <a:tblGrid>
                <a:gridCol w="5257800"/>
                <a:gridCol w="5257800"/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 (мысленно)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показываю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Идея 1: рисую на доске ложку и рот со стрелкой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✍️ Рисую схематично: ложка → рот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Идея 2: использую другой предмет (палец) как ложку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☝️ Макаю палец в воображаемый суп и облизываю — морщусь (неудобно)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Идея 3: показываю процесс без предмета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🤲 Ладонь как ложка — вода проливается (плохо)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Выбираю идею 1 + 3:</a:t>
                      </a:r>
                      <a:endParaRPr lang="ru-RU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Беру настоящую ложку (или её муляж), черпаю, доношу до рта — всё сухо, удобно.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35665" y="5550195"/>
            <a:ext cx="1063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для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Мишки: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Ложка лучше пальца и ладони — она не обжигает, не проливает, не пачкает.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617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9638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3. Используем технику «Системный оператор» (показываем прошлое → настоящее → будущее ложки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2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0098" y="1485384"/>
            <a:ext cx="10515600" cy="10664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Объяснить назначение через историю предмета.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(пантомима за 1 минуту):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004765"/>
              </p:ext>
            </p:extLst>
          </p:nvPr>
        </p:nvGraphicFramePr>
        <p:xfrm>
          <a:off x="774404" y="2496787"/>
          <a:ext cx="10515600" cy="2286000"/>
        </p:xfrm>
        <a:graphic>
          <a:graphicData uri="http://schemas.openxmlformats.org/drawingml/2006/table">
            <a:tbl>
              <a:tblPr/>
              <a:tblGrid>
                <a:gridCol w="5257800"/>
                <a:gridCol w="5257800"/>
              </a:tblGrid>
              <a:tr h="0">
                <a:tc>
                  <a:txBody>
                    <a:bodyPr/>
                    <a:lstStyle/>
                    <a:p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показываю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Прошлое</a:t>
                      </a:r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(ложка — кусок дерева/металла)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🙌 Показываю пустые руки, затем движение «вырезаю» из воображаемого материала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Настоящее</a:t>
                      </a:r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(ложка как инструмент для еды)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🥄 Делаю привычное движение — черпаю, подношу ко рту, улыбаюсь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Будущее</a:t>
                      </a:r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(без ложки — плохо)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🙅‍♂️ Пытаюсь есть руками: проливаю, пачкаюсь, грустнею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84791" y="5326912"/>
            <a:ext cx="107388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для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Мишки: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Ложка появилась потому, что руками есть неудобно. Она — решение древней проблемы.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1918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05630"/>
            <a:ext cx="10515600" cy="772559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Итог: Что из этого берем в работу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833" y="953755"/>
            <a:ext cx="11440632" cy="56277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Мозговой штурм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когда надо решить проблему группы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Системный оператор («Волшебный экран»)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на занятиях по ознакомлению с миром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чтобы разбудить фантазию перед творчеством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надо делать всё сразу. Внедрите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технику в неделю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Ваш следующий шаг: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Возьмите любой конспект вашего занятия и просто замените 2 обычных вопроса на «открытые». Вы увидите, как загорятся глаза детей.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722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chemeClr val="accent4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Просмотрите 11 идей на доске Pinterest «мои интересы» и на тему «детские  поделки» | поделки, ремесла, полотенечное ремесло и т. д.">
            <a:extLst>
              <a:ext uri="{FF2B5EF4-FFF2-40B4-BE49-F238E27FC236}">
                <a16:creationId xmlns:a16="http://schemas.microsoft.com/office/drawing/2014/main" xmlns="" id="{BACDBE62-764D-4FA7-AF1A-19484AC4B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2862" y="180755"/>
            <a:ext cx="3246474" cy="2434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25302" y="1116403"/>
            <a:ext cx="7889358" cy="563231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выход за рамки шаблона: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Вместо вопроса «Какого цвета трава?» (Зеленая — шаблон) мы спрашиваем: «Какой она может быть?» (Синяя, красная, прозрачная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?).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методы, которые превращают детей из «слушателей» в «изобретателей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цель: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просто решить задачу, а научиться видеть несколько путей решения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💡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Инновация в ДОУ — это когда привычное действие (лепка, рисование, беседа) вызывает у ребенка искреннее «А что, если?...»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5302" y="287079"/>
            <a:ext cx="7235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Инновационные техники — это</a:t>
            </a: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36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4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76820DCC-3E39-49A6-8438-36D782B82575}"/>
              </a:ext>
            </a:extLst>
          </p:cNvPr>
          <p:cNvSpPr/>
          <p:nvPr/>
        </p:nvSpPr>
        <p:spPr>
          <a:xfrm>
            <a:off x="317157" y="172994"/>
            <a:ext cx="2652584" cy="184527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xmlns="" id="{567BA0D3-76B7-4F56-91EB-74D3A300FEBF}"/>
              </a:ext>
            </a:extLst>
          </p:cNvPr>
          <p:cNvSpPr/>
          <p:nvPr/>
        </p:nvSpPr>
        <p:spPr>
          <a:xfrm>
            <a:off x="317157" y="2450755"/>
            <a:ext cx="2652584" cy="184527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xmlns="" id="{91D4E591-6F13-4D66-93EF-A7E227A9BDC1}"/>
              </a:ext>
            </a:extLst>
          </p:cNvPr>
          <p:cNvSpPr/>
          <p:nvPr/>
        </p:nvSpPr>
        <p:spPr>
          <a:xfrm>
            <a:off x="317157" y="4685786"/>
            <a:ext cx="2652584" cy="184527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: вправо 7">
            <a:extLst>
              <a:ext uri="{FF2B5EF4-FFF2-40B4-BE49-F238E27FC236}">
                <a16:creationId xmlns:a16="http://schemas.microsoft.com/office/drawing/2014/main" xmlns="" id="{8018BA87-BB61-40F6-BD52-0E06487844A2}"/>
              </a:ext>
            </a:extLst>
          </p:cNvPr>
          <p:cNvSpPr/>
          <p:nvPr/>
        </p:nvSpPr>
        <p:spPr>
          <a:xfrm>
            <a:off x="2969741" y="41704"/>
            <a:ext cx="8007178" cy="2188689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: вправо 8">
            <a:extLst>
              <a:ext uri="{FF2B5EF4-FFF2-40B4-BE49-F238E27FC236}">
                <a16:creationId xmlns:a16="http://schemas.microsoft.com/office/drawing/2014/main" xmlns="" id="{F9357817-A08F-4583-BB88-56BA916D32C6}"/>
              </a:ext>
            </a:extLst>
          </p:cNvPr>
          <p:cNvSpPr/>
          <p:nvPr/>
        </p:nvSpPr>
        <p:spPr>
          <a:xfrm>
            <a:off x="2969741" y="4485620"/>
            <a:ext cx="8266670" cy="22350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Стрелка: вправо 9">
            <a:extLst>
              <a:ext uri="{FF2B5EF4-FFF2-40B4-BE49-F238E27FC236}">
                <a16:creationId xmlns:a16="http://schemas.microsoft.com/office/drawing/2014/main" xmlns="" id="{F738044C-F430-41DA-9817-EC1E3D72EC1A}"/>
              </a:ext>
            </a:extLst>
          </p:cNvPr>
          <p:cNvSpPr/>
          <p:nvPr/>
        </p:nvSpPr>
        <p:spPr>
          <a:xfrm>
            <a:off x="2969741" y="2353701"/>
            <a:ext cx="8007178" cy="2235031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D5C31E8A-8A5B-4FD1-B727-53CC1C631EA8}"/>
              </a:ext>
            </a:extLst>
          </p:cNvPr>
          <p:cNvSpPr txBox="1"/>
          <p:nvPr/>
        </p:nvSpPr>
        <p:spPr>
          <a:xfrm>
            <a:off x="461317" y="360048"/>
            <a:ext cx="21747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открытых задач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057782D-1EAA-4352-B9F7-B79A8F1A6DB4}"/>
              </a:ext>
            </a:extLst>
          </p:cNvPr>
          <p:cNvSpPr txBox="1"/>
          <p:nvPr/>
        </p:nvSpPr>
        <p:spPr>
          <a:xfrm>
            <a:off x="394900" y="2680895"/>
            <a:ext cx="23076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«отсроченной оценки»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10278EA8-68C6-4668-AB89-949E4E6278DD}"/>
              </a:ext>
            </a:extLst>
          </p:cNvPr>
          <p:cNvSpPr txBox="1"/>
          <p:nvPr/>
        </p:nvSpPr>
        <p:spPr>
          <a:xfrm>
            <a:off x="192560" y="5126081"/>
            <a:ext cx="29017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«материализации»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77B64633-DEE1-4035-8F7C-3F90AB10D1F9}"/>
              </a:ext>
            </a:extLst>
          </p:cNvPr>
          <p:cNvSpPr txBox="1"/>
          <p:nvPr/>
        </p:nvSpPr>
        <p:spPr>
          <a:xfrm>
            <a:off x="3094338" y="606269"/>
            <a:ext cx="66891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задания не должно быть одного заранее известного ответа.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C558165-B4F8-4ACB-888F-80D1EDE91566}"/>
              </a:ext>
            </a:extLst>
          </p:cNvPr>
          <p:cNvSpPr txBox="1"/>
          <p:nvPr/>
        </p:nvSpPr>
        <p:spPr>
          <a:xfrm>
            <a:off x="3047484" y="2932607"/>
            <a:ext cx="59188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Критика идей запрещена на этапе генерации.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CD6F795F-977A-470E-ACD1-5A221E697739}"/>
              </a:ext>
            </a:extLst>
          </p:cNvPr>
          <p:cNvSpPr txBox="1"/>
          <p:nvPr/>
        </p:nvSpPr>
        <p:spPr>
          <a:xfrm>
            <a:off x="2969741" y="5126081"/>
            <a:ext cx="80071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Любая абстрактная идея должна найти выражение в рисунке, постройке, движении или жесте</a:t>
            </a:r>
          </a:p>
        </p:txBody>
      </p:sp>
    </p:spTree>
    <p:extLst>
      <p:ext uri="{BB962C8B-B14F-4D97-AF65-F5344CB8AC3E}">
        <p14:creationId xmlns:p14="http://schemas.microsoft.com/office/powerpoint/2010/main" val="80518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D694568-FA88-432E-8506-0EDD646EDE78}"/>
              </a:ext>
            </a:extLst>
          </p:cNvPr>
          <p:cNvSpPr/>
          <p:nvPr/>
        </p:nvSpPr>
        <p:spPr>
          <a:xfrm>
            <a:off x="1233377" y="123569"/>
            <a:ext cx="10254287" cy="10132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6ECA91E-D23E-4D99-B209-6CB89D048B83}"/>
              </a:ext>
            </a:extLst>
          </p:cNvPr>
          <p:cNvSpPr txBox="1"/>
          <p:nvPr/>
        </p:nvSpPr>
        <p:spPr>
          <a:xfrm>
            <a:off x="1467294" y="245475"/>
            <a:ext cx="101562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 №1: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«Системный оператор»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77EA3EC-FA16-487F-809E-E5747815EA94}"/>
              </a:ext>
            </a:extLst>
          </p:cNvPr>
          <p:cNvSpPr txBox="1"/>
          <p:nvPr/>
        </p:nvSpPr>
        <p:spPr>
          <a:xfrm>
            <a:off x="506627" y="1258729"/>
            <a:ext cx="10981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для ребенка: понять, что все меняется и взаимосвязано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лавочка рисунок 48 фото">
            <a:extLst>
              <a:ext uri="{FF2B5EF4-FFF2-40B4-BE49-F238E27FC236}">
                <a16:creationId xmlns:a16="http://schemas.microsoft.com/office/drawing/2014/main" xmlns="" id="{A6A0EFD2-4AA1-4147-A80B-F8EDC00DA5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750" y="2793593"/>
            <a:ext cx="2623751" cy="2623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xmlns="" id="{788E3979-731A-49C4-ADED-9C593E6D749E}"/>
              </a:ext>
            </a:extLst>
          </p:cNvPr>
          <p:cNvCxnSpPr>
            <a:cxnSpLocks/>
          </p:cNvCxnSpPr>
          <p:nvPr/>
        </p:nvCxnSpPr>
        <p:spPr>
          <a:xfrm flipH="1">
            <a:off x="3227724" y="4096262"/>
            <a:ext cx="1290320" cy="1"/>
          </a:xfrm>
          <a:prstGeom prst="straightConnector1">
            <a:avLst/>
          </a:prstGeom>
          <a:ln w="38100" cmpd="sng">
            <a:solidFill>
              <a:schemeClr val="tx1"/>
            </a:solidFill>
            <a:headEnd type="stealth" w="lg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6" name="Picture 4" descr="Стул картинка для детей на прозрачном фоне">
            <a:extLst>
              <a:ext uri="{FF2B5EF4-FFF2-40B4-BE49-F238E27FC236}">
                <a16:creationId xmlns:a16="http://schemas.microsoft.com/office/drawing/2014/main" xmlns="" id="{0238668A-A4BE-4905-B779-74474E87AA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044" y="2275501"/>
            <a:ext cx="2877820" cy="333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xmlns="" id="{63160AAA-887F-4E0B-97C4-226EC3C97206}"/>
              </a:ext>
            </a:extLst>
          </p:cNvPr>
          <p:cNvCxnSpPr>
            <a:cxnSpLocks/>
          </p:cNvCxnSpPr>
          <p:nvPr/>
        </p:nvCxnSpPr>
        <p:spPr>
          <a:xfrm flipH="1">
            <a:off x="7277102" y="4097497"/>
            <a:ext cx="1290320" cy="1"/>
          </a:xfrm>
          <a:prstGeom prst="straightConnector1">
            <a:avLst/>
          </a:prstGeom>
          <a:ln w="38100" cmpd="sng">
            <a:solidFill>
              <a:schemeClr val="tx1"/>
            </a:solidFill>
            <a:headEnd type="stealth" w="lg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8" name="Picture 6" descr="Векторы на тему «Знак вопроса png» — скачивайте бесплатные векторы высокого  качества на Freepik | Freepik">
            <a:extLst>
              <a:ext uri="{FF2B5EF4-FFF2-40B4-BE49-F238E27FC236}">
                <a16:creationId xmlns:a16="http://schemas.microsoft.com/office/drawing/2014/main" xmlns="" id="{6F1121D6-287C-4C7D-BBED-4BBA79795A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2125" y="2541447"/>
            <a:ext cx="2802922" cy="2802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5541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C6E8054B-1B86-4D44-8CA9-ED3A0A2DCBD0}"/>
              </a:ext>
            </a:extLst>
          </p:cNvPr>
          <p:cNvSpPr/>
          <p:nvPr/>
        </p:nvSpPr>
        <p:spPr>
          <a:xfrm>
            <a:off x="1647568" y="123569"/>
            <a:ext cx="8699156" cy="10132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193E825-7A85-48EA-8F82-6D5BC1732CB3}"/>
              </a:ext>
            </a:extLst>
          </p:cNvPr>
          <p:cNvSpPr txBox="1"/>
          <p:nvPr/>
        </p:nvSpPr>
        <p:spPr>
          <a:xfrm>
            <a:off x="2005914" y="216414"/>
            <a:ext cx="7982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 №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Синектика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xmlns="" id="{690F59F6-B87E-46EA-9D46-22ADD20C95F5}"/>
              </a:ext>
            </a:extLst>
          </p:cNvPr>
          <p:cNvSpPr/>
          <p:nvPr/>
        </p:nvSpPr>
        <p:spPr>
          <a:xfrm>
            <a:off x="402219" y="1386271"/>
            <a:ext cx="2166551" cy="12192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xmlns="" id="{41087049-46B9-4C85-9C95-1CE81D3A07E1}"/>
              </a:ext>
            </a:extLst>
          </p:cNvPr>
          <p:cNvSpPr/>
          <p:nvPr/>
        </p:nvSpPr>
        <p:spPr>
          <a:xfrm>
            <a:off x="8735175" y="1402077"/>
            <a:ext cx="2936788" cy="12192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xmlns="" id="{B76A17C3-7573-4305-A64F-46C4A41D5C9E}"/>
              </a:ext>
            </a:extLst>
          </p:cNvPr>
          <p:cNvSpPr/>
          <p:nvPr/>
        </p:nvSpPr>
        <p:spPr>
          <a:xfrm>
            <a:off x="4843847" y="1494104"/>
            <a:ext cx="2166551" cy="12192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3F52F4EE-CF26-4C82-8C50-DE7D17D8B23E}"/>
              </a:ext>
            </a:extLst>
          </p:cNvPr>
          <p:cNvSpPr txBox="1"/>
          <p:nvPr/>
        </p:nvSpPr>
        <p:spPr>
          <a:xfrm>
            <a:off x="4744994" y="1651364"/>
            <a:ext cx="25043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Личная аналогия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C41B07E-9F9C-4C04-B15D-7D2816B0D77A}"/>
              </a:ext>
            </a:extLst>
          </p:cNvPr>
          <p:cNvSpPr txBox="1"/>
          <p:nvPr/>
        </p:nvSpPr>
        <p:spPr>
          <a:xfrm>
            <a:off x="262175" y="1494104"/>
            <a:ext cx="24466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Прямая аналогия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1C0C0186-8A90-42FA-9586-153C1263C0A4}"/>
              </a:ext>
            </a:extLst>
          </p:cNvPr>
          <p:cNvSpPr txBox="1"/>
          <p:nvPr/>
        </p:nvSpPr>
        <p:spPr>
          <a:xfrm>
            <a:off x="8889634" y="1534623"/>
            <a:ext cx="26278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Символическая аналогия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629185"/>
              </p:ext>
            </p:extLst>
          </p:nvPr>
        </p:nvGraphicFramePr>
        <p:xfrm>
          <a:off x="669322" y="3163798"/>
          <a:ext cx="10515600" cy="3291840"/>
        </p:xfrm>
        <a:graphic>
          <a:graphicData uri="http://schemas.openxmlformats.org/drawingml/2006/table">
            <a:tbl>
              <a:tblPr/>
              <a:tblGrid>
                <a:gridCol w="2063245"/>
                <a:gridCol w="3338624"/>
                <a:gridCol w="5113731"/>
              </a:tblGrid>
              <a:tr h="0">
                <a:tc>
                  <a:txBody>
                    <a:bodyPr/>
                    <a:lstStyle/>
                    <a:p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Аналогия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значит?</a:t>
                      </a:r>
                      <a:endParaRPr lang="ru-RU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Фраза для игры с детьми</a:t>
                      </a:r>
                      <a:endParaRPr lang="ru-RU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Личная</a:t>
                      </a:r>
                      <a:endParaRPr lang="ru-RU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Войти в образ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«Ты — Снежинка. Что ты чувствуешь, когда летишь? А когда таешь?»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Прямая</a:t>
                      </a:r>
                      <a:endParaRPr lang="ru-RU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Сравни с другим объектом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«На что похожа туча? (На диван, на слона, на одеяло)»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Символическая</a:t>
                      </a:r>
                      <a:endParaRPr lang="ru-RU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Соединить несовместимое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«Какой бывает огонь? Холодный лед? Горький сахар?»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8973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2013118-416D-4C4B-A81A-CD1D827C4DEA}"/>
              </a:ext>
            </a:extLst>
          </p:cNvPr>
          <p:cNvSpPr/>
          <p:nvPr/>
        </p:nvSpPr>
        <p:spPr>
          <a:xfrm>
            <a:off x="1647568" y="123569"/>
            <a:ext cx="8699156" cy="10132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5F3D0F4-26D7-4B94-B4B1-5687B2BD5EFD}"/>
              </a:ext>
            </a:extLst>
          </p:cNvPr>
          <p:cNvSpPr txBox="1"/>
          <p:nvPr/>
        </p:nvSpPr>
        <p:spPr>
          <a:xfrm>
            <a:off x="1869989" y="307030"/>
            <a:ext cx="84520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№3 «Мозговой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штурм»</a:t>
            </a:r>
          </a:p>
        </p:txBody>
      </p:sp>
      <p:sp>
        <p:nvSpPr>
          <p:cNvPr id="6" name="Прямоугольник: один усеченный угол 5">
            <a:extLst>
              <a:ext uri="{FF2B5EF4-FFF2-40B4-BE49-F238E27FC236}">
                <a16:creationId xmlns:a16="http://schemas.microsoft.com/office/drawing/2014/main" xmlns="" id="{6F69B749-C224-496B-A22E-5DA92A7E056D}"/>
              </a:ext>
            </a:extLst>
          </p:cNvPr>
          <p:cNvSpPr/>
          <p:nvPr/>
        </p:nvSpPr>
        <p:spPr>
          <a:xfrm>
            <a:off x="2445488" y="1664620"/>
            <a:ext cx="7784757" cy="4613190"/>
          </a:xfrm>
          <a:prstGeom prst="snip1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403C399-E3C4-4E2F-98A2-C064C6194FA2}"/>
              </a:ext>
            </a:extLst>
          </p:cNvPr>
          <p:cNvSpPr txBox="1"/>
          <p:nvPr/>
        </p:nvSpPr>
        <p:spPr>
          <a:xfrm>
            <a:off x="2594344" y="2373934"/>
            <a:ext cx="79412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Шаг 1. Создаём игровую мотивацию («Ситуация-вызов»)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Шаг 2. Вводим правило «Волшебный микрофон»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Шаг 3. Генерация идей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Шаг 4. Пауза и рефлексия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Шаг 5. Выбор одной из идей для воплощения </a:t>
            </a:r>
          </a:p>
        </p:txBody>
      </p:sp>
    </p:spTree>
    <p:extLst>
      <p:ext uri="{BB962C8B-B14F-4D97-AF65-F5344CB8AC3E}">
        <p14:creationId xmlns:p14="http://schemas.microsoft.com/office/powerpoint/2010/main" val="370750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27740"/>
          </a:xfrm>
        </p:spPr>
        <p:txBody>
          <a:bodyPr>
            <a:normAutofit/>
          </a:bodyPr>
          <a:lstStyle/>
          <a:p>
            <a:pPr algn="ctr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Занятие по развитию речи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50335"/>
            <a:ext cx="10515600" cy="53269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Традиционный </a:t>
            </a:r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</a:t>
            </a:r>
            <a:r>
              <a:rPr lang="ru-RU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➡️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Пересказ сказки «Репка».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инновационный подход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(ТРИЗ +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Синектика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❶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Прямая аналогия: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Чем репка похожа на солнце? (Круглая, желтая).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❷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Личная аналогия: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Ребята, вы — репка. Как вас тянет дедка?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❸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Системный оператор: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Какая репка сейчас? Какая была в земле? (Маленькая).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❹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не пересказывают, они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конструируют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историю заново.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359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445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ОШИБКА ПЕДАГОГА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1363" y="130463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торопимся сказать «правильный ответ».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«Нет, ваза не может быть квадратной».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«Снег не бывает розовым».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«Это неправильно, слушай другого».</a:t>
            </a:r>
          </a:p>
          <a:p>
            <a:pPr marL="0" indent="0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Вместо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этого: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«Интересно. А почему ты так думаешь?»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«Как ты это объяснишь?»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«Давай проверим твою идею».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447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47EF6CE7-EA9B-4218-958D-063BEB46C004}"/>
              </a:ext>
            </a:extLst>
          </p:cNvPr>
          <p:cNvSpPr/>
          <p:nvPr/>
        </p:nvSpPr>
        <p:spPr>
          <a:xfrm>
            <a:off x="988540" y="356285"/>
            <a:ext cx="10363201" cy="61454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3D14CF5-E7A8-4EF1-9621-5E5B17362048}"/>
              </a:ext>
            </a:extLst>
          </p:cNvPr>
          <p:cNvSpPr txBox="1"/>
          <p:nvPr/>
        </p:nvSpPr>
        <p:spPr>
          <a:xfrm>
            <a:off x="1416908" y="1318209"/>
            <a:ext cx="965474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ребенок – изобретатель по природе. Наша задача – не «вырастить гениев», а не дать погибнуть их природной креативности под грузом шаблонов</a:t>
            </a:r>
          </a:p>
        </p:txBody>
      </p:sp>
    </p:spTree>
    <p:extLst>
      <p:ext uri="{BB962C8B-B14F-4D97-AF65-F5344CB8AC3E}">
        <p14:creationId xmlns:p14="http://schemas.microsoft.com/office/powerpoint/2010/main" val="1009021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290</TotalTime>
  <Words>797</Words>
  <Application>Microsoft Office PowerPoint</Application>
  <PresentationFormat>Произвольный</PresentationFormat>
  <Paragraphs>103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Пример: Занятие по развитию речи.</vt:lpstr>
      <vt:lpstr>ГЛАВНАЯ ОШИБКА ПЕДАГОГА</vt:lpstr>
      <vt:lpstr>Презентация PowerPoint</vt:lpstr>
      <vt:lpstr>Давайте потренируемся прямо сейчас! </vt:lpstr>
      <vt:lpstr>Вариант 1. Используем технику «Личная аналогия» (Синектика)</vt:lpstr>
      <vt:lpstr>Вариант 2. Используем технику «Мозговой штурм» (но в одиночку — показываем выбор лучшей идеи) </vt:lpstr>
      <vt:lpstr>Вариант 3. Используем технику «Системный оператор» (показываем прошлое → настоящее → будущее ложки)</vt:lpstr>
      <vt:lpstr>Итог: Что из этого берем в работу?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mashkovadasha004@gmail.com</dc:creator>
  <cp:lastModifiedBy>SVETA</cp:lastModifiedBy>
  <cp:revision>9</cp:revision>
  <dcterms:created xsi:type="dcterms:W3CDTF">2026-04-28T10:13:49Z</dcterms:created>
  <dcterms:modified xsi:type="dcterms:W3CDTF">2026-04-29T10:54:00Z</dcterms:modified>
</cp:coreProperties>
</file>