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2BFE8-7DA3-46CF-9BB3-21A7F260DB09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EE53-20AB-4CE9-BD3B-9858F01D8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3EE53-20AB-4CE9-BD3B-9858F01D81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7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43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62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1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1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3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1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9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6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1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1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6101E-7B17-4B51-B5B4-657EA87BF6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BEED60-4B8D-46C9-B987-855F50BF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8_poch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332" y="419726"/>
            <a:ext cx="9634653" cy="10193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Починковский детский сад № 8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Нижегородская область, Починковский муниципальный округ, с. Починки, ул. Советская, д. 11,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тел: (8-831-97) 5-21-92,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dou8_poch@mail.ru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mkdou8pohinki.nubex.ru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83" y="2518349"/>
            <a:ext cx="10805532" cy="14990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ТРИЗ в детском саду: </a:t>
            </a:r>
          </a:p>
          <a:p>
            <a:pPr algn="ctr"/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решаем изобретательские задачи вместе с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98F93-D352-4066-A5EA-7F5C51462494}"/>
              </a:ext>
            </a:extLst>
          </p:cNvPr>
          <p:cNvSpPr txBox="1"/>
          <p:nvPr/>
        </p:nvSpPr>
        <p:spPr>
          <a:xfrm>
            <a:off x="6556916" y="4970316"/>
            <a:ext cx="428206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21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marL="0" marR="0" lvl="0" indent="0" algn="l" defTabSz="521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Артамонова Мария Сергеевна</a:t>
            </a:r>
          </a:p>
          <a:p>
            <a:pPr marL="0" marR="0" lvl="0" indent="0" algn="l" defTabSz="521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Пургина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</a:t>
            </a:r>
          </a:p>
          <a:p>
            <a:pPr marL="0" marR="0" lvl="0" indent="0" algn="l" defTabSz="521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Шалунова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073E7-2ED9-466A-94BE-DF290DEAE767}"/>
              </a:ext>
            </a:extLst>
          </p:cNvPr>
          <p:cNvSpPr txBox="1"/>
          <p:nvPr/>
        </p:nvSpPr>
        <p:spPr>
          <a:xfrm>
            <a:off x="1434905" y="211016"/>
            <a:ext cx="85109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«Решение сказочных задач»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BE61D-D6F8-441F-8FA8-A07D629608CF}"/>
              </a:ext>
            </a:extLst>
          </p:cNvPr>
          <p:cNvSpPr txBox="1"/>
          <p:nvPr/>
        </p:nvSpPr>
        <p:spPr>
          <a:xfrm>
            <a:off x="548642" y="1062073"/>
            <a:ext cx="113666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творческое воображение, мышление, умение находить выход     из сложившейся ситуации.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4E13F-5C28-4F10-A49E-30FEF472952D}"/>
              </a:ext>
            </a:extLst>
          </p:cNvPr>
          <p:cNvSpPr txBox="1"/>
          <p:nvPr/>
        </p:nvSpPr>
        <p:spPr>
          <a:xfrm>
            <a:off x="548642" y="2518117"/>
            <a:ext cx="7371469" cy="1348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«Сестрица Алёнушка и братец Иванушка»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Как сделать так, чтобы Иванушка напился,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 не стал козленочком?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A4152-AECF-45D8-9499-5996EB3A3B31}"/>
              </a:ext>
            </a:extLst>
          </p:cNvPr>
          <p:cNvSpPr txBox="1"/>
          <p:nvPr/>
        </p:nvSpPr>
        <p:spPr>
          <a:xfrm>
            <a:off x="5261317" y="4491225"/>
            <a:ext cx="6654018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«Курочка Ряба»</a:t>
            </a:r>
          </a:p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так, чтобы яичко не разбилось, если все равно мышка побежит и хвостиком махнет?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9979543-7C46-46D1-BA4F-CA8EF0EF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4435270"/>
            <a:ext cx="3032532" cy="1699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6A4ED81-C5C1-45F7-B7F1-39208A27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41" y="2446055"/>
            <a:ext cx="2630811" cy="149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91506-8516-48F2-894B-B2C1FD476A10}"/>
              </a:ext>
            </a:extLst>
          </p:cNvPr>
          <p:cNvSpPr txBox="1"/>
          <p:nvPr/>
        </p:nvSpPr>
        <p:spPr>
          <a:xfrm>
            <a:off x="1795862" y="324561"/>
            <a:ext cx="81592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«Телеграмма»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E3233-41FD-4429-BA44-E2ACF2E35D14}"/>
              </a:ext>
            </a:extLst>
          </p:cNvPr>
          <p:cNvSpPr txBox="1"/>
          <p:nvPr/>
        </p:nvSpPr>
        <p:spPr>
          <a:xfrm>
            <a:off x="365760" y="1083212"/>
            <a:ext cx="113948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творческое воображение при составлении текста с использованием цепочки слов.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44119-30D9-4332-9134-65F03914E103}"/>
              </a:ext>
            </a:extLst>
          </p:cNvPr>
          <p:cNvSpPr txBox="1"/>
          <p:nvPr/>
        </p:nvSpPr>
        <p:spPr>
          <a:xfrm>
            <a:off x="365759" y="2489983"/>
            <a:ext cx="113948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текст телеграммы, каждое слово которой начинается с одной из букв названного слова и обязательно в том же порядке.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E516D-6DE0-4B74-A7CD-21983180A7BD}"/>
              </a:ext>
            </a:extLst>
          </p:cNvPr>
          <p:cNvSpPr txBox="1"/>
          <p:nvPr/>
        </p:nvSpPr>
        <p:spPr>
          <a:xfrm>
            <a:off x="1795862" y="3833409"/>
            <a:ext cx="81592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«ВНУЧКА»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B3C53EE-FA8D-4ABA-AC42-96BFE7085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5170" r="5761" b="2053"/>
          <a:stretch/>
        </p:blipFill>
        <p:spPr bwMode="auto">
          <a:xfrm>
            <a:off x="4754794" y="4782698"/>
            <a:ext cx="2241396" cy="1750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7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B580-BEE0-4BDB-A056-7B29B0E3DF9F}"/>
              </a:ext>
            </a:extLst>
          </p:cNvPr>
          <p:cNvSpPr txBox="1"/>
          <p:nvPr/>
        </p:nvSpPr>
        <p:spPr>
          <a:xfrm>
            <a:off x="544576" y="257134"/>
            <a:ext cx="111028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«Кто? С кем? Где? Когда?»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60136-D9E5-454F-8CD0-D6D74602B81F}"/>
              </a:ext>
            </a:extLst>
          </p:cNvPr>
          <p:cNvSpPr txBox="1"/>
          <p:nvPr/>
        </p:nvSpPr>
        <p:spPr>
          <a:xfrm>
            <a:off x="544576" y="954869"/>
            <a:ext cx="1110284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детей по условной схеме составлять смешные истории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908C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908C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8D1DC-7088-4385-99B8-F5DA2B7F0B15}"/>
              </a:ext>
            </a:extLst>
          </p:cNvPr>
          <p:cNvSpPr txBox="1"/>
          <p:nvPr/>
        </p:nvSpPr>
        <p:spPr>
          <a:xfrm>
            <a:off x="544576" y="1642453"/>
            <a:ext cx="1110284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Разделиться на группы. Отвечать на каждый предложенный вопрос, записывая одно слово – ответ. Завернуть верхний край листа «от себя», чтобы не было видно написанное слово, и передать лист другому. В конце зачитывается полученный рассказ.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8F0B3-16C9-4A27-AD53-74FDC53DF6C6}"/>
              </a:ext>
            </a:extLst>
          </p:cNvPr>
          <p:cNvSpPr txBox="1"/>
          <p:nvPr/>
        </p:nvSpPr>
        <p:spPr>
          <a:xfrm>
            <a:off x="544576" y="3586747"/>
            <a:ext cx="11102843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КЕМ?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ДЕЛАЛИ?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ПРИШЕЛ?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СКАЗАЛ?</a:t>
            </a:r>
          </a:p>
        </p:txBody>
      </p:sp>
    </p:spTree>
    <p:extLst>
      <p:ext uri="{BB962C8B-B14F-4D97-AF65-F5344CB8AC3E}">
        <p14:creationId xmlns:p14="http://schemas.microsoft.com/office/powerpoint/2010/main" val="23525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16AB06-249C-4F2E-B9E5-8898567CFD14}"/>
              </a:ext>
            </a:extLst>
          </p:cNvPr>
          <p:cNvSpPr txBox="1"/>
          <p:nvPr/>
        </p:nvSpPr>
        <p:spPr>
          <a:xfrm>
            <a:off x="675249" y="407963"/>
            <a:ext cx="10972800" cy="695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 для педагогов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02EBD-B9D2-4988-AF0A-0940D2F4E1DA}"/>
              </a:ext>
            </a:extLst>
          </p:cNvPr>
          <p:cNvSpPr txBox="1"/>
          <p:nvPr/>
        </p:nvSpPr>
        <p:spPr>
          <a:xfrm>
            <a:off x="309489" y="2039815"/>
            <a:ext cx="11535508" cy="2969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 внедрение: начинайте с простых игр, </a:t>
            </a:r>
          </a:p>
          <a:p>
            <a:pPr lvl="0">
              <a:lnSpc>
                <a:spcPts val="21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постепенно усложняйте задания.</a:t>
            </a: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атмосферы принятия: поощряйте любые идеи, избегайте критики.</a:t>
            </a: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 в разные виды деятельности: используйте ТРИЗ на занятиях по </a:t>
            </a:r>
          </a:p>
          <a:p>
            <a:pPr lvl="0">
              <a:lnSpc>
                <a:spcPts val="21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развитию речи, математике, ИЗО, экологии.</a:t>
            </a: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 формы: стройте занятия в формате игр, сказок, тренингов.</a:t>
            </a: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 подход: учитывайте возрастные и личностные особенности </a:t>
            </a:r>
          </a:p>
          <a:p>
            <a:pPr lvl="0">
              <a:lnSpc>
                <a:spcPts val="21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0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F47F1-8DA6-4180-806F-8783A158B2B2}"/>
              </a:ext>
            </a:extLst>
          </p:cNvPr>
          <p:cNvSpPr txBox="1"/>
          <p:nvPr/>
        </p:nvSpPr>
        <p:spPr>
          <a:xfrm>
            <a:off x="1125415" y="1533379"/>
            <a:ext cx="8314006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Главное, что должно дать образование и о чём часто забывают,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это не багаж знаний, 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умение владеть этим багажом!»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65818-3820-49CA-860B-AD1092047C35}"/>
              </a:ext>
            </a:extLst>
          </p:cNvPr>
          <p:cNvSpPr txBox="1"/>
          <p:nvPr/>
        </p:nvSpPr>
        <p:spPr>
          <a:xfrm>
            <a:off x="1125415" y="4826588"/>
            <a:ext cx="83140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Л. Несмеянов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5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46" y="490655"/>
            <a:ext cx="10169913" cy="6467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ТАКОЕ ТРИЗ?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806498"/>
            <a:ext cx="8796660" cy="19626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90525" marR="0" lvl="0" indent="-39052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технология, которая помогает развивать у детей творческое мышление, гибкость мышления, системность, поисковую активность и стремление к новизне.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2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459" y="5285678"/>
            <a:ext cx="3166946" cy="60216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САУЛОВИЧ АЛЬТШУЛЛЕР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5316" y="611276"/>
            <a:ext cx="4962293" cy="52765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ИЗНАЧАЛЬНО ТАЛАНТЛИВ И ДАЖЕ ГЕНИАЛЕН, НО ЕГО НАДО НАУЧИТЬ ОРИЕНТИРОВАТЬСЯ В СОВРЕМЕННОМ МИРЕ, ЧТОБЫ ПРИ МИНИМУМЕ ЗАТРАТ ДОСТИЧЬ МАКСИМУМА ЭФФЕКТА.</a:t>
            </a:r>
          </a:p>
          <a:p>
            <a:endParaRPr lang="ru-RU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7E6AA34-5BD7-4FAD-9AB7-605DDF5F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459" y="611277"/>
            <a:ext cx="3256156" cy="431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54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613" y="434898"/>
            <a:ext cx="8151541" cy="5687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ТРИЗ-ТЕХНОЛОГИИ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" y="1315844"/>
            <a:ext cx="10760927" cy="13046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marR="0" lvl="0" indent="51327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и увеличение уровня изобретений за счет снятия психологической инерции и усиления творческого воображения.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80DF2-D2B1-4E53-855D-2908AD2FCB9C}"/>
              </a:ext>
            </a:extLst>
          </p:cNvPr>
          <p:cNvSpPr txBox="1"/>
          <p:nvPr/>
        </p:nvSpPr>
        <p:spPr>
          <a:xfrm>
            <a:off x="2062977" y="3429000"/>
            <a:ext cx="80511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ТРИЗ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4CF2C-801C-4A23-A972-459C66B0EDCC}"/>
              </a:ext>
            </a:extLst>
          </p:cNvPr>
          <p:cNvSpPr txBox="1"/>
          <p:nvPr/>
        </p:nvSpPr>
        <p:spPr>
          <a:xfrm>
            <a:off x="758283" y="4404732"/>
            <a:ext cx="1066056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ТРИЗ превращается в увлекательную игру,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 малыши учатся мыслить системно, находить неожиданные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и развивать свой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132257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24" y="412596"/>
            <a:ext cx="10850137" cy="6244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ПРИНЦИПЫ ТРИЗ-ТЕХНОЛОГИЙ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98B4C62-1336-4E0B-93FD-1EC65055AB94}"/>
              </a:ext>
            </a:extLst>
          </p:cNvPr>
          <p:cNvSpPr/>
          <p:nvPr/>
        </p:nvSpPr>
        <p:spPr>
          <a:xfrm>
            <a:off x="848076" y="1591720"/>
            <a:ext cx="936625" cy="12389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3D0BA2B-5F78-4712-AE2D-03AAC4E4CCC8}"/>
              </a:ext>
            </a:extLst>
          </p:cNvPr>
          <p:cNvSpPr/>
          <p:nvPr/>
        </p:nvSpPr>
        <p:spPr>
          <a:xfrm>
            <a:off x="3150100" y="1639674"/>
            <a:ext cx="906073" cy="1143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75AB398-C205-4BAA-9148-1F06ED6DD3DD}"/>
              </a:ext>
            </a:extLst>
          </p:cNvPr>
          <p:cNvSpPr/>
          <p:nvPr/>
        </p:nvSpPr>
        <p:spPr>
          <a:xfrm>
            <a:off x="5421572" y="1639674"/>
            <a:ext cx="936625" cy="1143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E462261-0881-48DF-941C-47343BEBE3BF}"/>
              </a:ext>
            </a:extLst>
          </p:cNvPr>
          <p:cNvSpPr/>
          <p:nvPr/>
        </p:nvSpPr>
        <p:spPr>
          <a:xfrm>
            <a:off x="7664645" y="1692202"/>
            <a:ext cx="936625" cy="1143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FCBC2EA-CBF3-4858-A073-B6EAF4BCF727}"/>
              </a:ext>
            </a:extLst>
          </p:cNvPr>
          <p:cNvSpPr/>
          <p:nvPr/>
        </p:nvSpPr>
        <p:spPr>
          <a:xfrm>
            <a:off x="10024944" y="1706855"/>
            <a:ext cx="936625" cy="1143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A6182-E278-457C-BF73-FAE5ACAB922B}"/>
              </a:ext>
            </a:extLst>
          </p:cNvPr>
          <p:cNvSpPr txBox="1"/>
          <p:nvPr/>
        </p:nvSpPr>
        <p:spPr>
          <a:xfrm>
            <a:off x="523260" y="3385285"/>
            <a:ext cx="13980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BDED-80CF-498C-B343-25CD6A38A305}"/>
              </a:ext>
            </a:extLst>
          </p:cNvPr>
          <p:cNvSpPr txBox="1"/>
          <p:nvPr/>
        </p:nvSpPr>
        <p:spPr>
          <a:xfrm>
            <a:off x="2620433" y="3429000"/>
            <a:ext cx="17707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противоречий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6F72E-F3BB-425C-990C-A1033B24CFFA}"/>
              </a:ext>
            </a:extLst>
          </p:cNvPr>
          <p:cNvSpPr txBox="1"/>
          <p:nvPr/>
        </p:nvSpPr>
        <p:spPr>
          <a:xfrm>
            <a:off x="5004487" y="3490341"/>
            <a:ext cx="17707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506E5-24F0-4810-861D-05976B8DC1CD}"/>
              </a:ext>
            </a:extLst>
          </p:cNvPr>
          <p:cNvSpPr txBox="1"/>
          <p:nvPr/>
        </p:nvSpPr>
        <p:spPr>
          <a:xfrm>
            <a:off x="7720728" y="3657600"/>
            <a:ext cx="1122189" cy="37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ИКР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FD5D6-EAF4-4829-A394-0FE94FEEAC1B}"/>
              </a:ext>
            </a:extLst>
          </p:cNvPr>
          <p:cNvSpPr txBox="1"/>
          <p:nvPr/>
        </p:nvSpPr>
        <p:spPr>
          <a:xfrm>
            <a:off x="9366984" y="3490340"/>
            <a:ext cx="22525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«Воображаемый диалог»</a:t>
            </a:r>
          </a:p>
        </p:txBody>
      </p:sp>
    </p:spTree>
    <p:extLst>
      <p:ext uri="{BB962C8B-B14F-4D97-AF65-F5344CB8AC3E}">
        <p14:creationId xmlns:p14="http://schemas.microsoft.com/office/powerpoint/2010/main" val="321887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820" y="724830"/>
            <a:ext cx="9132847" cy="5798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ТРИЗ-ТЕХНОЛОГИЙ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820" y="1884557"/>
            <a:ext cx="9132847" cy="31557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логического мышления.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креативности.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 самостоятельности.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познавательного интереса.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0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52" y="379142"/>
            <a:ext cx="11184672" cy="6690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ВНЕДРЕНИЕ ТРИЗ-ТЕХНОЛОГИЙ В ДЕТСКИЙ САД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215484"/>
            <a:ext cx="8551333" cy="4906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90525" marR="0" lvl="0" indent="-39052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3C82B-50C7-4F41-A4EA-14B96B1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30" y="2230243"/>
            <a:ext cx="2701097" cy="3597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A2E6D-6E9F-4BA7-858A-F6690B70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47" y="2230243"/>
            <a:ext cx="2701097" cy="3597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BC3885-C147-4AB8-A935-3B584CDCE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3" r="14417"/>
          <a:stretch/>
        </p:blipFill>
        <p:spPr>
          <a:xfrm>
            <a:off x="8133945" y="2230244"/>
            <a:ext cx="3469542" cy="3597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4CBB4-2459-4F0B-A333-FEBCB5F5B0D6}"/>
              </a:ext>
            </a:extLst>
          </p:cNvPr>
          <p:cNvSpPr txBox="1"/>
          <p:nvPr/>
        </p:nvSpPr>
        <p:spPr>
          <a:xfrm>
            <a:off x="657922" y="6109526"/>
            <a:ext cx="29327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 для экспериментов»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53C01-C51D-421D-9AA0-7DCEE64A1539}"/>
              </a:ext>
            </a:extLst>
          </p:cNvPr>
          <p:cNvSpPr txBox="1"/>
          <p:nvPr/>
        </p:nvSpPr>
        <p:spPr>
          <a:xfrm>
            <a:off x="4554847" y="6109526"/>
            <a:ext cx="27010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«Мир систем»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DAAB9-F9A3-4459-A400-2D17F46EB245}"/>
              </a:ext>
            </a:extLst>
          </p:cNvPr>
          <p:cNvSpPr txBox="1"/>
          <p:nvPr/>
        </p:nvSpPr>
        <p:spPr>
          <a:xfrm>
            <a:off x="3052646" y="3283363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систем»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D400C-4B4E-4A4E-AB5A-A0F1CE873C4D}"/>
              </a:ext>
            </a:extLst>
          </p:cNvPr>
          <p:cNvSpPr txBox="1"/>
          <p:nvPr/>
        </p:nvSpPr>
        <p:spPr>
          <a:xfrm>
            <a:off x="8203306" y="6109526"/>
            <a:ext cx="34001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ресурсов»</a:t>
            </a:r>
          </a:p>
        </p:txBody>
      </p:sp>
    </p:spTree>
    <p:extLst>
      <p:ext uri="{BB962C8B-B14F-4D97-AF65-F5344CB8AC3E}">
        <p14:creationId xmlns:p14="http://schemas.microsoft.com/office/powerpoint/2010/main" val="425777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BF2-BC8B-4A6C-B486-1F844A16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22" y="345688"/>
            <a:ext cx="10850137" cy="5910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ТРИЗ-ТЕХНОЛОГИЙ В ДЕТСКИЙ САД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07B31-6ABC-4447-AF91-312B4C34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927" y="1070519"/>
            <a:ext cx="8798312" cy="5910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90525" marR="0" lvl="0" indent="-39052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по ТРИЗ-технологиям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7D09E3-9B12-4DB3-A2F6-F193F9BB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70"/>
          <a:stretch/>
        </p:blipFill>
        <p:spPr>
          <a:xfrm>
            <a:off x="884813" y="1835614"/>
            <a:ext cx="2458761" cy="169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C58D5-10AA-4A28-8C71-D8A5824F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0"/>
          <a:stretch/>
        </p:blipFill>
        <p:spPr>
          <a:xfrm>
            <a:off x="4722358" y="1835614"/>
            <a:ext cx="2442484" cy="169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53B72A8-10A8-4A4A-9226-38DADDD4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27" y="1795350"/>
            <a:ext cx="2606072" cy="1883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Picture background">
            <a:extLst>
              <a:ext uri="{FF2B5EF4-FFF2-40B4-BE49-F238E27FC236}">
                <a16:creationId xmlns:a16="http://schemas.microsoft.com/office/drawing/2014/main" id="{E0B4CEC7-4343-49AD-9C3F-C2A73588DF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8913CD57-3FB3-42FA-8372-417286C9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13" y="4394595"/>
            <a:ext cx="2908687" cy="1837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1C9E2D-9FB5-4C3A-8ED2-8A9E483541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9" t="4749" r="3769"/>
          <a:stretch/>
        </p:blipFill>
        <p:spPr>
          <a:xfrm rot="16200000">
            <a:off x="7340138" y="3822243"/>
            <a:ext cx="1955411" cy="290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761FF-3024-409A-B15E-9F0AF0618A0A}"/>
              </a:ext>
            </a:extLst>
          </p:cNvPr>
          <p:cNvSpPr txBox="1"/>
          <p:nvPr/>
        </p:nvSpPr>
        <p:spPr>
          <a:xfrm>
            <a:off x="884813" y="3684084"/>
            <a:ext cx="24587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будет если…?»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00E85-99A7-4382-B78B-94A0CF0E9B97}"/>
              </a:ext>
            </a:extLst>
          </p:cNvPr>
          <p:cNvSpPr txBox="1"/>
          <p:nvPr/>
        </p:nvSpPr>
        <p:spPr>
          <a:xfrm>
            <a:off x="4722358" y="3776636"/>
            <a:ext cx="2442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– плохо»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07448-EBCC-4A09-A083-C8D22D4EB0D7}"/>
              </a:ext>
            </a:extLst>
          </p:cNvPr>
          <p:cNvSpPr txBox="1"/>
          <p:nvPr/>
        </p:nvSpPr>
        <p:spPr>
          <a:xfrm>
            <a:off x="8512359" y="3743265"/>
            <a:ext cx="26373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мешочек»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06725-27B8-4061-A4CD-CD148402D6D2}"/>
              </a:ext>
            </a:extLst>
          </p:cNvPr>
          <p:cNvSpPr txBox="1"/>
          <p:nvPr/>
        </p:nvSpPr>
        <p:spPr>
          <a:xfrm>
            <a:off x="2199947" y="6337262"/>
            <a:ext cx="33484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противоположностей»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4FB0F-0CCB-4675-97D9-008985AB3464}"/>
              </a:ext>
            </a:extLst>
          </p:cNvPr>
          <p:cNvSpPr txBox="1"/>
          <p:nvPr/>
        </p:nvSpPr>
        <p:spPr>
          <a:xfrm>
            <a:off x="6863500" y="6327646"/>
            <a:ext cx="29086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8955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7E83FB-B3FF-4130-AC3C-CDD0088508EA}"/>
              </a:ext>
            </a:extLst>
          </p:cNvPr>
          <p:cNvSpPr txBox="1"/>
          <p:nvPr/>
        </p:nvSpPr>
        <p:spPr>
          <a:xfrm>
            <a:off x="1125414" y="281354"/>
            <a:ext cx="97770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5FDBC-E337-4262-8E35-3EB94EFE5CFE}"/>
              </a:ext>
            </a:extLst>
          </p:cNvPr>
          <p:cNvSpPr txBox="1"/>
          <p:nvPr/>
        </p:nvSpPr>
        <p:spPr>
          <a:xfrm>
            <a:off x="2715065" y="1125415"/>
            <a:ext cx="63867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«Четвёртый лишний»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57F60-D218-4DA0-8789-26AA437B0242}"/>
              </a:ext>
            </a:extLst>
          </p:cNvPr>
          <p:cNvSpPr txBox="1"/>
          <p:nvPr/>
        </p:nvSpPr>
        <p:spPr>
          <a:xfrm>
            <a:off x="436099" y="1846366"/>
            <a:ext cx="11197883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видеть лишним каждый предмет, в зависимости от того, по какому        признаку проводится сравнение.</a:t>
            </a:r>
          </a:p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Лишним будет каждый предмет по очереди, чтобы никому не было обидно. </a:t>
            </a:r>
          </a:p>
        </p:txBody>
      </p:sp>
      <p:pic>
        <p:nvPicPr>
          <p:cNvPr id="7" name="Picture 5" descr="C:\Documents and Settings\user\Мои документы\one-ripe-tomato.jpg">
            <a:extLst>
              <a:ext uri="{FF2B5EF4-FFF2-40B4-BE49-F238E27FC236}">
                <a16:creationId xmlns:a16="http://schemas.microsoft.com/office/drawing/2014/main" id="{7263238B-736A-40A5-8BFC-BBBFE426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42" y="3207823"/>
            <a:ext cx="1857388" cy="1785950"/>
          </a:xfrm>
          <a:prstGeom prst="rect">
            <a:avLst/>
          </a:prstGeom>
          <a:noFill/>
        </p:spPr>
      </p:pic>
      <p:pic>
        <p:nvPicPr>
          <p:cNvPr id="8" name="Picture 2" descr="C:\Documents and Settings\user\Мои документы\bananas_0.jpg">
            <a:extLst>
              <a:ext uri="{FF2B5EF4-FFF2-40B4-BE49-F238E27FC236}">
                <a16:creationId xmlns:a16="http://schemas.microsoft.com/office/drawing/2014/main" id="{ADD7A68F-9986-4641-BAE2-39970EB6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065" y="3120561"/>
            <a:ext cx="2919015" cy="1785950"/>
          </a:xfrm>
          <a:prstGeom prst="rect">
            <a:avLst/>
          </a:prstGeom>
          <a:noFill/>
        </p:spPr>
      </p:pic>
      <p:pic>
        <p:nvPicPr>
          <p:cNvPr id="9" name="Picture 3" descr="C:\Documents and Settings\user\Мои документы\f3ecc76e6baad065965d48285c713a1d.jpg">
            <a:extLst>
              <a:ext uri="{FF2B5EF4-FFF2-40B4-BE49-F238E27FC236}">
                <a16:creationId xmlns:a16="http://schemas.microsoft.com/office/drawing/2014/main" id="{C647AB74-9FA0-424B-88C0-B906E058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6011" y="3120561"/>
            <a:ext cx="2750364" cy="1762139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large_1.jpg">
            <a:extLst>
              <a:ext uri="{FF2B5EF4-FFF2-40B4-BE49-F238E27FC236}">
                <a16:creationId xmlns:a16="http://schemas.microsoft.com/office/drawing/2014/main" id="{41F88BA9-A24B-4403-B45A-FDE49579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27042" y="3120561"/>
            <a:ext cx="2286016" cy="178595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AEA04C-E547-48AD-BE99-35A5316BA1BC}"/>
              </a:ext>
            </a:extLst>
          </p:cNvPr>
          <p:cNvSpPr txBox="1"/>
          <p:nvPr/>
        </p:nvSpPr>
        <p:spPr>
          <a:xfrm>
            <a:off x="436099" y="5349709"/>
            <a:ext cx="11176959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сравнивать можно по цвету, весу, размеру, вкусу, где растет, </a:t>
            </a:r>
          </a:p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букв и т.д.</a:t>
            </a:r>
          </a:p>
        </p:txBody>
      </p:sp>
    </p:spTree>
    <p:extLst>
      <p:ext uri="{BB962C8B-B14F-4D97-AF65-F5344CB8AC3E}">
        <p14:creationId xmlns:p14="http://schemas.microsoft.com/office/powerpoint/2010/main" val="33886617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</TotalTime>
  <Words>644</Words>
  <Application>Microsoft Office PowerPoint</Application>
  <PresentationFormat>Широкоэкранный</PresentationFormat>
  <Paragraphs>86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Georgia</vt:lpstr>
      <vt:lpstr>Monotype Corsiva</vt:lpstr>
      <vt:lpstr>Symbol</vt:lpstr>
      <vt:lpstr>Times New Roman</vt:lpstr>
      <vt:lpstr>Trebuchet MS</vt:lpstr>
      <vt:lpstr>Wingdings 2</vt:lpstr>
      <vt:lpstr>Wingdings 3</vt:lpstr>
      <vt:lpstr>Аспект</vt:lpstr>
      <vt:lpstr>Муниципальное казенное дошкольное образовательное учреждение  Починковский детский сад № 8 Нижегородская область, Починковский муниципальный округ, с. Починки, ул. Советская, д. 11,  тел: (8-831-97) 5-21-92, e-mail: dou8_poch@mail.ru , сайт: mkdou8pohinki.nubex.ru</vt:lpstr>
      <vt:lpstr>ЧТО ТАКОЕ ТРИЗ?</vt:lpstr>
      <vt:lpstr> ГЕНРИХ САУЛОВИЧ АЛЬТШУЛЛЕР</vt:lpstr>
      <vt:lpstr>ЦЕЛЬ ТРИЗ-ТЕХНОЛОГИИ</vt:lpstr>
      <vt:lpstr>ПРИНЦИПЫ ТРИЗ-ТЕХНОЛОГИЙ</vt:lpstr>
      <vt:lpstr>ЭФФЕКТИВНОСТЬ ТРИЗ-ТЕХНОЛОГИЙ</vt:lpstr>
      <vt:lpstr>ВНЕДРЕНИЕ ТРИЗ-ТЕХНОЛОГИЙ В ДЕТСКИЙ САД</vt:lpstr>
      <vt:lpstr>ВНЕДРЕНИЕ ТРИЗ-ТЕХНОЛОГИЙ В ДЕТСКИЙ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2026-04-28T18:03:53Z</dcterms:created>
  <dcterms:modified xsi:type="dcterms:W3CDTF">2026-04-30T05:16:35Z</dcterms:modified>
</cp:coreProperties>
</file>