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4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8" r:id="rId10"/>
    <p:sldId id="269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09" autoAdjust="0"/>
    <p:restoredTop sz="94624" autoAdjust="0"/>
  </p:normalViewPr>
  <p:slideViewPr>
    <p:cSldViewPr>
      <p:cViewPr>
        <p:scale>
          <a:sx n="94" d="100"/>
          <a:sy n="94" d="100"/>
        </p:scale>
        <p:origin x="-127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883660-8CA3-465C-BB8B-A3DD89B25857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A6CAA-0F9E-4916-A219-7D6EA7AB378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6CAA-0F9E-4916-A219-7D6EA7AB378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6430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A6CAA-0F9E-4916-A219-7D6EA7AB378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6698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24.04.2023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643570" y="4572008"/>
            <a:ext cx="32338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 проекта: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Кшукина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Елена Евгеньевна,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</a:p>
        </p:txBody>
      </p:sp>
      <p:sp>
        <p:nvSpPr>
          <p:cNvPr id="7" name="Содержимое 6"/>
          <p:cNvSpPr txBox="1">
            <a:spLocks noGrp="1"/>
          </p:cNvSpPr>
          <p:nvPr>
            <p:ph idx="1"/>
          </p:nvPr>
        </p:nvSpPr>
        <p:spPr>
          <a:xfrm>
            <a:off x="285720" y="6143644"/>
            <a:ext cx="822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2023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857364"/>
            <a:ext cx="85725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Проект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«Оптимизация процесса </a:t>
            </a:r>
          </a:p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Утренний приём детей в ДОУ»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71472" y="571480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Муниципальное казённое дошкольное образовательное учреждение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Починковский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детский сад №8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00" y="0"/>
            <a:ext cx="7429552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ВНЕДРЕНИЕ «5С»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утреннего приема детей в ДОУ»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69631" y="732575"/>
            <a:ext cx="3733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58730" y="1793213"/>
            <a:ext cx="2470162" cy="13894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9115" y="698665"/>
            <a:ext cx="13419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Сортировка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1747" y="698665"/>
            <a:ext cx="225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Соблюдение порядка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36782" y="1504109"/>
            <a:ext cx="17684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Стандартизация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0" t="13812" r="15753" b="15042"/>
          <a:stretch/>
        </p:blipFill>
        <p:spPr>
          <a:xfrm rot="5400000">
            <a:off x="4080678" y="2925443"/>
            <a:ext cx="2680643" cy="13194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6689285" y="1815448"/>
            <a:ext cx="23728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Содержание в чистоте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837440" y="3723229"/>
            <a:ext cx="2168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Совершенствование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17857"/>
          <a:stretch/>
        </p:blipFill>
        <p:spPr>
          <a:xfrm>
            <a:off x="2051720" y="4230603"/>
            <a:ext cx="1444935" cy="24944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83030" y="1544405"/>
            <a:ext cx="2332322" cy="1749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90131" y="2868693"/>
            <a:ext cx="2771203" cy="207840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0298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8933" y="5924121"/>
            <a:ext cx="7748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 ежедневной и срочной информации в электронную форму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2" b="17857"/>
          <a:stretch/>
        </p:blipFill>
        <p:spPr>
          <a:xfrm>
            <a:off x="1475656" y="1360275"/>
            <a:ext cx="2518135" cy="434713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1" r="1000" b="17451"/>
          <a:stretch/>
        </p:blipFill>
        <p:spPr>
          <a:xfrm>
            <a:off x="4932039" y="1235039"/>
            <a:ext cx="2456617" cy="44003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5994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0" t="12931" r="16911" b="16799"/>
          <a:stretch/>
        </p:blipFill>
        <p:spPr>
          <a:xfrm rot="5400000">
            <a:off x="2746749" y="2774804"/>
            <a:ext cx="4199796" cy="2195824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735232" y="6356662"/>
            <a:ext cx="77483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в приемной в одном расположении 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80112" y="849521"/>
            <a:ext cx="30655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201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388193"/>
              </p:ext>
            </p:extLst>
          </p:nvPr>
        </p:nvGraphicFramePr>
        <p:xfrm>
          <a:off x="285720" y="857232"/>
          <a:ext cx="3857652" cy="5964407"/>
        </p:xfrm>
        <a:graphic>
          <a:graphicData uri="http://schemas.openxmlformats.org/drawingml/2006/table">
            <a:tbl>
              <a:tblPr/>
              <a:tblGrid>
                <a:gridCol w="1928826"/>
                <a:gridCol w="1071570"/>
                <a:gridCol w="857256"/>
              </a:tblGrid>
              <a:tr h="216109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ВОВЛЕЧЕННЫЕ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ЛИЦА И РАМКИ ПРОЕКТА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1756724">
                <a:tc gridSpan="3">
                  <a:txBody>
                    <a:bodyPr/>
                    <a:lstStyle/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Заказчики процесса — педагоги,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дети, родители.</a:t>
                      </a:r>
                      <a:endParaRPr lang="ru-RU" sz="12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Периметр проекта — приёмная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первой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 раннего  возраста МК ДОУ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Починковского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детского сада №8</a:t>
                      </a: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Владелец процесса — заведующий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aseline="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87313" indent="0" algn="just"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—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Е.Е.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Команда проекта: заведующий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С.В.Тяпухина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старший воспитатель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О.К.Морозова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воспитатель Е.Е. </a:t>
                      </a:r>
                      <a:r>
                        <a:rPr lang="ru-RU" sz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; воспитатель Н.А. Малашина; 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хоз. части </a:t>
                      </a:r>
                      <a:r>
                        <a:rPr lang="ru-RU" sz="120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21610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>
                      <a:noFill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>
                      <a:noFill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476396">
                <a:tc gridSpan="3"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endParaRPr lang="ru-RU" sz="1200" b="1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ЦЕЛИ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 ПЛАНОВЫЙ ЭФФЕКТ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ru-RU" sz="105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41244" marR="41244" marT="20622" marB="20622"/>
                </a:tc>
              </a:tr>
              <a:tr h="5232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Наименование цели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Целевой показатель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8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Сокращение времени на утренний приём детей в ДОУ: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1. Сокращение времени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 входа в здание до приемной.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Сокращение времени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раздевании ребенка.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Сокращение времени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получении ежедневной и срочной информации.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kern="1200" dirty="0" smtClean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Сокращение времени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 передаче ребенка родителем воспитателю.</a:t>
                      </a:r>
                      <a:endParaRPr lang="ru-RU" sz="1200" kern="1200" dirty="0" smtClean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19</a:t>
                      </a:r>
                      <a:r>
                        <a:rPr lang="ru-RU" sz="1200" b="1" kern="12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мин.</a:t>
                      </a:r>
                      <a:endParaRPr lang="ru-RU" sz="1200" b="1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2 мин.</a:t>
                      </a:r>
                      <a:endParaRPr lang="ru-RU" sz="120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 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 мин.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 мин.</a:t>
                      </a: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b="1" kern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8 мин.</a:t>
                      </a: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dirty="0" smtClean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kern="120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1,5</a:t>
                      </a: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 мин</a:t>
                      </a: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baseline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4,5 мин.</a:t>
                      </a: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baseline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мин.</a:t>
                      </a: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baseline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baseline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endParaRPr lang="ru-RU" sz="1200" kern="1200" baseline="0" dirty="0" smtClean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algn="ctr" fontAlgn="base">
                        <a:lnSpc>
                          <a:spcPct val="103000"/>
                        </a:lnSpc>
                        <a:spcAft>
                          <a:spcPts val="0"/>
                        </a:spcAft>
                        <a:tabLst>
                          <a:tab pos="447675" algn="l"/>
                          <a:tab pos="897255" algn="l"/>
                          <a:tab pos="1346200" algn="l"/>
                          <a:tab pos="1795780" algn="l"/>
                          <a:tab pos="2244725" algn="l"/>
                          <a:tab pos="2694305" algn="l"/>
                          <a:tab pos="3143250" algn="l"/>
                          <a:tab pos="3592830" algn="l"/>
                          <a:tab pos="4041775" algn="l"/>
                          <a:tab pos="4491355" algn="l"/>
                          <a:tab pos="4940300" algn="l"/>
                          <a:tab pos="5389880" algn="l"/>
                          <a:tab pos="5838825" algn="l"/>
                          <a:tab pos="6288405" algn="l"/>
                          <a:tab pos="6737350" algn="l"/>
                          <a:tab pos="7186930" algn="l"/>
                          <a:tab pos="7635875" algn="l"/>
                          <a:tab pos="8085455" algn="l"/>
                          <a:tab pos="8534400" algn="l"/>
                          <a:tab pos="8983980" algn="l"/>
                        </a:tabLst>
                      </a:pPr>
                      <a:r>
                        <a:rPr lang="ru-RU" sz="1200" kern="1200" baseline="0" dirty="0" smtClean="0">
                          <a:effectLst/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1 мин.</a:t>
                      </a:r>
                    </a:p>
                  </a:txBody>
                  <a:tcPr marL="30933" marR="3093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2723946"/>
              </p:ext>
            </p:extLst>
          </p:nvPr>
        </p:nvGraphicFramePr>
        <p:xfrm>
          <a:off x="4429124" y="857209"/>
          <a:ext cx="4500562" cy="5560814"/>
        </p:xfrm>
        <a:graphic>
          <a:graphicData uri="http://schemas.openxmlformats.org/drawingml/2006/table">
            <a:tbl>
              <a:tblPr/>
              <a:tblGrid>
                <a:gridCol w="4500562"/>
              </a:tblGrid>
              <a:tr h="266797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ОБОСНОВАНИЕ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ВЫБОРА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19308">
                <a:tc>
                  <a:txBody>
                    <a:bodyPr/>
                    <a:lstStyle/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Ключевой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риск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—</a:t>
                      </a: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itchFamily="34" charset="0"/>
                        <a:buNone/>
                      </a:pPr>
                      <a:r>
                        <a:rPr lang="ru-RU" sz="1200" dirty="0" smtClean="0">
                          <a:solidFill>
                            <a:srgbClr val="11111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</a:t>
                      </a:r>
                      <a:r>
                        <a:rPr lang="ru-RU" sz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поздание детей на завтрак или утренние занятия.</a:t>
                      </a:r>
                      <a:endParaRPr lang="ru-RU" sz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indent="0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Проблемы: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1.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Потеря времени на  этапе о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 входа в здание до приемной.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2.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отеря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при раздевании ребенка в приемной.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3.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отеря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</a:t>
                      </a:r>
                      <a:r>
                        <a:rPr lang="ru-RU" sz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получении ежедневной и срочной информации.</a:t>
                      </a:r>
                      <a:endParaRPr lang="ru-RU" sz="12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4.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отеря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 при передаче ребенка родителем воспитателю.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endParaRPr lang="ru-RU" sz="1200" dirty="0" smtClean="0"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" algn="l"/>
                        </a:tabLs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 panose="020F0502020204030204" pitchFamily="34" charset="0"/>
                          <a:cs typeface="Times New Roman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66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 smtClean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983" marR="44983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361">
                <a:tc>
                  <a:txBody>
                    <a:bodyPr/>
                    <a:lstStyle/>
                    <a:p>
                      <a:pPr marL="342900" lvl="0" indent="-342900" algn="ctr">
                        <a:spcBef>
                          <a:spcPts val="600"/>
                        </a:spcBef>
                        <a:spcAft>
                          <a:spcPts val="60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КЛЮЧЕВЫЕ </a:t>
                      </a: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СОБЫТИЯ 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ПРОЕКТА</a:t>
                      </a: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503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1.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Старт проекта</a:t>
                      </a:r>
                      <a:r>
                        <a:rPr lang="en-U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— 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en-US" sz="1200" u="none" kern="12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2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  <a:r>
                        <a:rPr lang="en-US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Диагностика и определение целевого состояния</a:t>
                      </a: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–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02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03.03.2023г.</a:t>
                      </a:r>
                      <a:r>
                        <a:rPr lang="en-US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57175" indent="-169863" algn="l">
                        <a:spcAft>
                          <a:spcPts val="0"/>
                        </a:spcAft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текущего состояния -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22.02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-24.02.2023</a:t>
                      </a:r>
                      <a:endParaRPr lang="en-US" sz="12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2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-  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карты  целевого состояния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- 27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.02- 03.0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</a:t>
                      </a:r>
                      <a:endParaRPr lang="ru-RU" sz="1200" u="none" kern="1200" baseline="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87312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Внедрение улучшений —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06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.22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09.0</a:t>
                      </a:r>
                      <a:r>
                        <a:rPr lang="en-US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.2023г.</a:t>
                      </a:r>
                    </a:p>
                    <a:p>
                      <a:pPr marL="87312" lvl="0" indent="0" algn="l">
                        <a:spcAft>
                          <a:spcPts val="0"/>
                        </a:spcAft>
                        <a:buNone/>
                      </a:pPr>
                      <a:r>
                        <a:rPr lang="en-US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r>
                        <a:rPr lang="ru-RU" sz="1200" u="none" kern="1200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</a:t>
                      </a:r>
                      <a:r>
                        <a:rPr lang="ru-RU" sz="120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овещание по защите подходов внедрения  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 15.0</a:t>
                      </a:r>
                      <a:r>
                        <a:rPr lang="en-US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.2023г.</a:t>
                      </a:r>
                    </a:p>
                    <a:p>
                      <a:pPr marL="257175" lvl="0" indent="-169863" algn="l">
                        <a:spcAft>
                          <a:spcPts val="0"/>
                        </a:spcAft>
                      </a:pPr>
                      <a:r>
                        <a:rPr lang="en-US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Закрепление результата</a:t>
                      </a:r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закрытие проекта</a:t>
                      </a:r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16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.03.23г  - 22.03.2023г.</a:t>
                      </a:r>
                    </a:p>
                    <a:p>
                      <a:pPr marL="257175" indent="-169863" algn="l"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US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Завершающее совещание </a:t>
                      </a:r>
                      <a:r>
                        <a:rPr lang="ru-RU" sz="120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 24</a:t>
                      </a:r>
                      <a:r>
                        <a:rPr lang="ru-RU" sz="120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.03.2023г.</a:t>
                      </a:r>
                      <a:endParaRPr lang="ru-RU" sz="1200" b="0" u="none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44983" marR="449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85720" y="71414"/>
            <a:ext cx="864399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Карточка проекта 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«Оптимизация процесса утреннего приема детей в ДОУ</a:t>
            </a:r>
            <a:r>
              <a:rPr lang="ru-RU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Rectangle 1"/>
          <p:cNvSpPr>
            <a:spLocks noChangeArrowheads="1"/>
          </p:cNvSpPr>
          <p:nvPr/>
        </p:nvSpPr>
        <p:spPr bwMode="auto">
          <a:xfrm>
            <a:off x="714348" y="285728"/>
            <a:ext cx="814393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Карта текущего состояния процесса</a:t>
            </a:r>
            <a: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kumimoji="0" lang="en-US" b="1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«Оптимизация процесса утренний приём детей в ДОУ»</a:t>
            </a:r>
            <a:endParaRPr kumimoji="0" lang="ru-RU" b="1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1468308" y="4654458"/>
            <a:ext cx="7572460" cy="188974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1. Потеря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времени на  этапе от входа в здание до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приемной (отсутствие навигации).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2.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при раздевании ребенка в приемной.</a:t>
            </a:r>
          </a:p>
          <a:p>
            <a:pPr lvl="0" algn="just">
              <a:lnSpc>
                <a:spcPct val="115000"/>
              </a:lnSpc>
              <a:defRPr/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3.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 при получении ежедневной и срочной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 (нерациональное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распределение 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информации).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tabLst>
                <a:tab pos="457200" algn="l"/>
              </a:tabLst>
              <a:defRPr/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4.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 при передаче ребенка родителем воспитателю.</a:t>
            </a: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endParaRPr lang="ru-RU" sz="1600" dirty="0">
              <a:latin typeface="Times New Roman" pitchFamily="18" charset="0"/>
              <a:ea typeface="Calibri" panose="020F0502020204030204" pitchFamily="34" charset="0"/>
              <a:cs typeface="Times New Roman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None/>
              <a:tabLst>
                <a:tab pos="457200" algn="l"/>
              </a:tabLst>
            </a:pPr>
            <a:r>
              <a:rPr lang="ru-RU" sz="1600" dirty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74" name="Скругленный прямоугольник 173"/>
          <p:cNvSpPr/>
          <p:nvPr/>
        </p:nvSpPr>
        <p:spPr>
          <a:xfrm>
            <a:off x="7955662" y="4077448"/>
            <a:ext cx="85725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/>
          <p:cNvSpPr txBox="1"/>
          <p:nvPr/>
        </p:nvSpPr>
        <p:spPr>
          <a:xfrm>
            <a:off x="8001024" y="4173592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ВПП=19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49330" y="4670638"/>
            <a:ext cx="1214414" cy="18573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процесса </a:t>
            </a: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Стрелка вправо 90"/>
          <p:cNvSpPr/>
          <p:nvPr/>
        </p:nvSpPr>
        <p:spPr>
          <a:xfrm>
            <a:off x="1253994" y="5214950"/>
            <a:ext cx="214314" cy="28575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15" name="Таблица 1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553713"/>
              </p:ext>
            </p:extLst>
          </p:nvPr>
        </p:nvGraphicFramePr>
        <p:xfrm>
          <a:off x="809351" y="1832683"/>
          <a:ext cx="6491785" cy="22774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147">
                  <a:extLst>
                    <a:ext uri="{9D8B030D-6E8A-4147-A177-3AD203B41FA5}"/>
                  </a:extLst>
                </a:gridCol>
                <a:gridCol w="1567374">
                  <a:extLst>
                    <a:ext uri="{9D8B030D-6E8A-4147-A177-3AD203B41FA5}"/>
                  </a:extLst>
                </a:gridCol>
                <a:gridCol w="1664469">
                  <a:extLst>
                    <a:ext uri="{9D8B030D-6E8A-4147-A177-3AD203B41FA5}"/>
                  </a:extLst>
                </a:gridCol>
                <a:gridCol w="1629795">
                  <a:extLst>
                    <a:ext uri="{9D8B030D-6E8A-4147-A177-3AD203B41FA5}"/>
                  </a:extLst>
                </a:gridCol>
              </a:tblGrid>
              <a:tr h="5395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/>
                </a:extLst>
              </a:tr>
              <a:tr h="88104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входа в здание до приемной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Приемная  (раздевание ребенка)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текущей и срочной информации</a:t>
                      </a: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ребенка воспитателю группы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5796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</a:p>
                    <a:p>
                      <a:pPr algn="ctr"/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мин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33" name="Пятно 1 14"/>
          <p:cNvSpPr>
            <a:spLocks noChangeArrowheads="1"/>
          </p:cNvSpPr>
          <p:nvPr/>
        </p:nvSpPr>
        <p:spPr bwMode="auto">
          <a:xfrm>
            <a:off x="821505" y="1325665"/>
            <a:ext cx="500066" cy="500066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34" name="Пятно 1 14"/>
          <p:cNvSpPr>
            <a:spLocks noChangeArrowheads="1"/>
          </p:cNvSpPr>
          <p:nvPr/>
        </p:nvSpPr>
        <p:spPr bwMode="auto">
          <a:xfrm>
            <a:off x="2361000" y="1285668"/>
            <a:ext cx="571504" cy="500066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8" name="Пятно 1 14"/>
          <p:cNvSpPr>
            <a:spLocks noChangeArrowheads="1"/>
          </p:cNvSpPr>
          <p:nvPr/>
        </p:nvSpPr>
        <p:spPr bwMode="auto">
          <a:xfrm>
            <a:off x="3951569" y="1179517"/>
            <a:ext cx="608013" cy="601663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45" name="Пятно 1 14"/>
          <p:cNvSpPr>
            <a:spLocks noChangeArrowheads="1"/>
          </p:cNvSpPr>
          <p:nvPr/>
        </p:nvSpPr>
        <p:spPr bwMode="auto">
          <a:xfrm>
            <a:off x="5702618" y="1138244"/>
            <a:ext cx="571507" cy="642936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14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572560" cy="64296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Разработка комплекса мероприятий </a:t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по устранению проблем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1625341"/>
              </p:ext>
            </p:extLst>
          </p:nvPr>
        </p:nvGraphicFramePr>
        <p:xfrm>
          <a:off x="285720" y="1484784"/>
          <a:ext cx="8715436" cy="4213161"/>
        </p:xfrm>
        <a:graphic>
          <a:graphicData uri="http://schemas.openxmlformats.org/drawingml/2006/table">
            <a:tbl>
              <a:tblPr>
                <a:tableStyleId>{1FECB4D8-DB02-4DC6-A0A2-4F2EBAE1DC90}</a:tableStyleId>
              </a:tblPr>
              <a:tblGrid>
                <a:gridCol w="500066"/>
                <a:gridCol w="2286016"/>
                <a:gridCol w="2714644"/>
                <a:gridCol w="3214710"/>
              </a:tblGrid>
              <a:tr h="5339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п.п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Проблема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Коренная причина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Способ решения проблемы (устранения </a:t>
                      </a:r>
                      <a:r>
                        <a:rPr lang="ru-RU" sz="1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коренной причины</a:t>
                      </a:r>
                      <a:r>
                        <a:rPr lang="ru-RU" sz="14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Потеря времени на  этапе 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 входа в здание до приемной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Отсутствие системы навигации в учреждении.</a:t>
                      </a: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Разработана </a:t>
                      </a: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система навигации с обозначением пути движения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 входа в здание до приемной.</a:t>
                      </a: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отеря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при раздевании ребенка в приемной.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Отсутствие порядка в шкафчиках, психологическая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нестабильность родителей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Внедрить систему 5С. </a:t>
                      </a:r>
                      <a:endParaRPr lang="ru-RU" sz="1400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Разработаны алгоритмы раздевания ребенка и размещения одежды в шкафчике.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Закупить органайзеры.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08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отеря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 получении ежедневной и срочной информации.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Нерациональное распределение информации для родителей в приемной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Продумана система размещения срочной, текущей, постоянной информации для родителей.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69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8533" marR="4853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</a:t>
                      </a:r>
                      <a:r>
                        <a:rPr lang="ru-RU" sz="14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отеря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времени  при передаче ребенка родителем воспитателю.</a:t>
                      </a: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Беседа с родителями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воспитанников по текущим вопросам</a:t>
                      </a:r>
                      <a:endParaRPr lang="ru-RU" sz="14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Перенос ежедневной и срочной информации в электронную форму (использование мессенджеров для групповых чатов)</a:t>
                      </a:r>
                    </a:p>
                  </a:txBody>
                  <a:tcPr marL="50492" marR="5049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14348" y="0"/>
            <a:ext cx="7786742" cy="6617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Карта целевого состояния процесса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«Оптимизация процесса утреннего приема детей в ДОУ</a:t>
            </a:r>
            <a:r>
              <a:rPr lang="ru-RU" sz="2000" b="1" kern="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36578" y="4616924"/>
            <a:ext cx="8429684" cy="196361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1.Разработана система навигации.</a:t>
            </a:r>
          </a:p>
          <a:p>
            <a:pPr>
              <a:lnSpc>
                <a:spcPct val="115000"/>
              </a:lnSpc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2.Внедрить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систему 5С.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Разработаны алгоритмы раздевания и размещения одежды в шкафчике с учетом сезона.</a:t>
            </a:r>
          </a:p>
          <a:p>
            <a:pPr lvl="0" fontAlgn="t"/>
            <a:r>
              <a:rPr lang="ru-RU" sz="16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3.Продумана система размещения срочной, текущей и постоянной информации для родителей в приемной.</a:t>
            </a:r>
          </a:p>
          <a:p>
            <a:pPr lvl="0" fontAlgn="base">
              <a:lnSpc>
                <a:spcPct val="115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4.Перенос </a:t>
            </a:r>
            <a:r>
              <a:rPr lang="ru-RU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ежедневной и срочной информации в электронную форму (использование мессенджеров для групповых чатов</a:t>
            </a:r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Выноска-облако 14"/>
          <p:cNvSpPr/>
          <p:nvPr/>
        </p:nvSpPr>
        <p:spPr>
          <a:xfrm>
            <a:off x="3786182" y="121442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Выноска-облако 16"/>
          <p:cNvSpPr/>
          <p:nvPr/>
        </p:nvSpPr>
        <p:spPr>
          <a:xfrm>
            <a:off x="5143504" y="1142984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Выноска-облако 20"/>
          <p:cNvSpPr/>
          <p:nvPr/>
        </p:nvSpPr>
        <p:spPr>
          <a:xfrm>
            <a:off x="7000892" y="121442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Выноска-облако 21"/>
          <p:cNvSpPr/>
          <p:nvPr/>
        </p:nvSpPr>
        <p:spPr>
          <a:xfrm>
            <a:off x="2428860" y="1214422"/>
            <a:ext cx="571504" cy="357190"/>
          </a:xfrm>
          <a:prstGeom prst="cloudCallou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2214546" y="142873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1142976" y="3571876"/>
            <a:ext cx="7858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285984" y="3643314"/>
            <a:ext cx="7143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7788944" y="4835150"/>
            <a:ext cx="857256" cy="50006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TextBox 65"/>
          <p:cNvSpPr txBox="1"/>
          <p:nvPr/>
        </p:nvSpPr>
        <p:spPr>
          <a:xfrm>
            <a:off x="7819037" y="4931294"/>
            <a:ext cx="857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ВПП=8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270130"/>
              </p:ext>
            </p:extLst>
          </p:nvPr>
        </p:nvGraphicFramePr>
        <p:xfrm>
          <a:off x="1428728" y="1643050"/>
          <a:ext cx="6261988" cy="27838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2443">
                  <a:extLst>
                    <a:ext uri="{9D8B030D-6E8A-4147-A177-3AD203B41FA5}"/>
                  </a:extLst>
                </a:gridCol>
                <a:gridCol w="1511892">
                  <a:extLst>
                    <a:ext uri="{9D8B030D-6E8A-4147-A177-3AD203B41FA5}"/>
                  </a:extLst>
                </a:gridCol>
                <a:gridCol w="1605550">
                  <a:extLst>
                    <a:ext uri="{9D8B030D-6E8A-4147-A177-3AD203B41FA5}"/>
                  </a:extLst>
                </a:gridCol>
                <a:gridCol w="1572103">
                  <a:extLst>
                    <a:ext uri="{9D8B030D-6E8A-4147-A177-3AD203B41FA5}"/>
                  </a:extLst>
                </a:gridCol>
              </a:tblGrid>
              <a:tr h="89835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aseline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шаг </a:t>
                      </a:r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/>
                </a:extLst>
              </a:tr>
              <a:tr h="892185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входа в здание до приемной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Приемная  (раздевание ребенка)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Получение текущей и срочной информации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Передача ребенка воспитателю группы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72723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1,5 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4,5 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ru-RU" sz="14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мин</a:t>
                      </a:r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sz="1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73843" y="43934"/>
            <a:ext cx="619631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  мероприятий по достижению целевых показателей</a:t>
            </a:r>
          </a:p>
        </p:txBody>
      </p:sp>
      <p:graphicFrame>
        <p:nvGraphicFramePr>
          <p:cNvPr id="12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719324"/>
              </p:ext>
            </p:extLst>
          </p:nvPr>
        </p:nvGraphicFramePr>
        <p:xfrm>
          <a:off x="214282" y="620688"/>
          <a:ext cx="8715436" cy="5885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4156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8943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7033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04266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42270">
                <a:tc>
                  <a:txBody>
                    <a:bodyPr/>
                    <a:lstStyle/>
                    <a:p>
                      <a:pPr marL="0" indent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n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НАИМЕНОВАНИЕ МЕРОПРИЯТИЙ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 defTabSz="993775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СРОК РЕАЛИЗАЦИИ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ОЖИДАЕМЫЙ РЕЗУЛЬТАТ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="1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ОТВЕТСТВЕННЫЙ ИСПОЛНИТЕЛЬ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12753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Создание рабочей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группы.</a:t>
                      </a:r>
                      <a:endParaRPr lang="en-US" sz="1050" b="1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Диагностика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проблем в деятельности образовательной организации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22.02.2023г.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Сформирована команда проекта.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Определены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проблемы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Тяпухина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Морозова О.К.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8091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Анализ текущего состояния пространства</a:t>
                      </a:r>
                      <a:r>
                        <a:rPr lang="ru-RU" sz="1050" b="1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приёмной комнаты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22.02.2022-24.02.2023г.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текущего состояния процесса с отражением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выявленных проблем процесса</a:t>
                      </a: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Е.Е.,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Малашина Н.А.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748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целевого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состояния процесса и определение мероприятий, направленных на решение проблем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27.02.2022-03.03.2023г.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Карта целевого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состояния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361950" algn="l"/>
                        </a:tabLs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 мероприятий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Малашина Н.А.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00066">
                <a:tc rowSpan="5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Внедрение улучшений: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 порядка размещения одежды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шкафчике.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05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06</a:t>
                      </a:r>
                      <a:r>
                        <a:rPr lang="ru-RU" sz="105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</a:t>
                      </a:r>
                      <a:r>
                        <a:rPr lang="ru-RU" sz="1050" b="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050" b="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2023г</a:t>
                      </a:r>
                      <a:r>
                        <a:rPr lang="ru-RU" sz="1050" b="1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Внедрена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система 5С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Малашина Н.А.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0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Разработка: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Навигации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         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Схемы размещения одежды в шкафчике</a:t>
                      </a:r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    Стенда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 информацией для родителей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457200" lvl="1" indent="0" algn="just" fontAlgn="base">
                        <a:spcBef>
                          <a:spcPct val="0"/>
                        </a:spcBef>
                        <a:spcAft>
                          <a:spcPts val="0"/>
                        </a:spcAft>
                        <a:buFont typeface="Wingdings" pitchFamily="2" charset="2"/>
                        <a:buNone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Родительский чат для обмена информацией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07.03.2023г</a:t>
                      </a:r>
                    </a:p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4372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Е.Е.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Малашина Н.А.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ru-RU" sz="1050" baseline="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8575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Приобретение органайзеров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для хранения одежды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08.03.2023г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Заведующий по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хоз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части </a:t>
                      </a:r>
                      <a:r>
                        <a:rPr lang="ru-RU" sz="1050" b="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Поливцева</a:t>
                      </a:r>
                      <a:r>
                        <a:rPr lang="ru-RU" sz="1050" b="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128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Сортировка одежды. в шкафчике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Размещение  органайзера. на дверке шкафов</a:t>
                      </a:r>
                    </a:p>
                    <a:p>
                      <a:pPr marL="0" indent="0" algn="just">
                        <a:lnSpc>
                          <a:spcPct val="100000"/>
                        </a:lnSpc>
                        <a:spcBef>
                          <a:spcPts val="365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Визуализация</a:t>
                      </a:r>
                      <a:r>
                        <a:rPr lang="ru-RU" sz="1050" spc="-2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lang="ru-RU" sz="1050" spc="-35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приёмной (изготовление картинок-наклеек в шкафчике)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Составление алгоритма </a:t>
                      </a:r>
                      <a:r>
                        <a:rPr lang="ru-RU" sz="105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размещения одежды</a:t>
                      </a:r>
                      <a:endParaRPr lang="ru-RU" sz="105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09.03.2023г</a:t>
                      </a: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Ст.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восп.Морозова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О.К, воспитатель  </a:t>
                      </a:r>
                      <a:r>
                        <a:rPr lang="ru-RU" sz="105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Кшукина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Е.Е.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воспитатель 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Малашина Н.А.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5567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защите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ru-RU" sz="105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15.03.2023</a:t>
                      </a:r>
                      <a:endParaRPr lang="ru-RU" sz="1050" b="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Принятие результатов и внесение поправок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Кшукина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</a:t>
                      </a:r>
                      <a:r>
                        <a:rPr lang="ru-RU" sz="105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37086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05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Закрепление результатов и </a:t>
                      </a:r>
                      <a:r>
                        <a:rPr lang="ru-RU" sz="1050" b="1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закрытие </a:t>
                      </a:r>
                      <a:r>
                        <a:rPr lang="ru-RU" sz="105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проекта</a:t>
                      </a:r>
                      <a:endParaRPr lang="ru-RU" sz="105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u="none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r>
                        <a:rPr lang="ru-RU" sz="1050" u="none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.03.23г  - 24.03.2023г.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b="0" dirty="0" smtClean="0">
                          <a:latin typeface="Times New Roman" pitchFamily="18" charset="0"/>
                          <a:cs typeface="Times New Roman" pitchFamily="18" charset="0"/>
                        </a:rPr>
                        <a:t>Оптимизация процесса утреннего приема детей в ДОУ</a:t>
                      </a:r>
                      <a:endParaRPr lang="ru-RU" sz="1050" b="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9908" marR="29908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Кшукина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Е.Е.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53291" marR="53291" marT="7613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3102200" y="524047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Навигация </a:t>
            </a:r>
            <a:endParaRPr lang="ru-RU" sz="2400" dirty="0"/>
          </a:p>
        </p:txBody>
      </p:sp>
      <p:pic>
        <p:nvPicPr>
          <p:cNvPr id="12" name="Рисунок 11" descr="C:\Users\домашний\Desktop\20230329_16295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46"/>
            <a:ext cx="4425503" cy="30963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5436096" y="1089383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77911" y="6237312"/>
            <a:ext cx="51845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Шкафчики</a:t>
            </a:r>
            <a:r>
              <a:rPr lang="ru-RU" sz="2400" b="1" dirty="0">
                <a:solidFill>
                  <a:srgbClr val="3B455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одежды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97203"/>
            <a:ext cx="2804913" cy="4459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0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5436096" y="1089383"/>
            <a:ext cx="2497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 ОПТИМИЗАЦИИ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домашний\Downloads\20230403_1628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132856"/>
            <a:ext cx="4871250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Прямоугольник 8"/>
          <p:cNvSpPr/>
          <p:nvPr/>
        </p:nvSpPr>
        <p:spPr>
          <a:xfrm>
            <a:off x="4932040" y="1189538"/>
            <a:ext cx="3733800" cy="40011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 ОПТИМИЗАЦИИ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102200" y="5240473"/>
            <a:ext cx="31683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Навигация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5454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990</TotalTime>
  <Words>1005</Words>
  <Application>Microsoft Office PowerPoint</Application>
  <PresentationFormat>Экран (4:3)</PresentationFormat>
  <Paragraphs>240</Paragraphs>
  <Slides>12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Презентация PowerPoint</vt:lpstr>
      <vt:lpstr>Презентация PowerPoint</vt:lpstr>
      <vt:lpstr>Презентация PowerPoint</vt:lpstr>
      <vt:lpstr>Разработка комплекса мероприятий  по устранению проблем</vt:lpstr>
      <vt:lpstr>Карта целевого состояния процесса  «Оптимизация процесса утреннего приема детей в ДОУ»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казённое дошкольное образовательное учреждение  Починковский детс</dc:title>
  <dc:creator>домашний</dc:creator>
  <cp:lastModifiedBy>SVETA</cp:lastModifiedBy>
  <cp:revision>123</cp:revision>
  <dcterms:created xsi:type="dcterms:W3CDTF">2023-03-23T14:39:14Z</dcterms:created>
  <dcterms:modified xsi:type="dcterms:W3CDTF">2023-04-24T12:51:14Z</dcterms:modified>
</cp:coreProperties>
</file>