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handoutMasterIdLst>
    <p:handoutMasterId r:id="rId12"/>
  </p:handoutMasterIdLst>
  <p:sldIdLst>
    <p:sldId id="261" r:id="rId2"/>
    <p:sldId id="257" r:id="rId3"/>
    <p:sldId id="258" r:id="rId4"/>
    <p:sldId id="260" r:id="rId5"/>
    <p:sldId id="268" r:id="rId6"/>
    <p:sldId id="264" r:id="rId7"/>
    <p:sldId id="269" r:id="rId8"/>
    <p:sldId id="265" r:id="rId9"/>
    <p:sldId id="266" r:id="rId10"/>
  </p:sldIdLst>
  <p:sldSz cx="12192000" cy="6858000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0CBDC"/>
    <a:srgbClr val="F6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9" autoAdjust="0"/>
    <p:restoredTop sz="94660"/>
  </p:normalViewPr>
  <p:slideViewPr>
    <p:cSldViewPr snapToGrid="0">
      <p:cViewPr>
        <p:scale>
          <a:sx n="70" d="100"/>
          <a:sy n="70" d="100"/>
        </p:scale>
        <p:origin x="-44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BBD6F-567A-48AB-94DB-2F56145F2C35}" type="datetimeFigureOut">
              <a:rPr lang="ru-RU" smtClean="0"/>
              <a:pPr/>
              <a:t>08.03.2023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3D690-ABA5-4BF7-8AD9-3B3FF240A8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92722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D122A-6DB0-40E3-A2E5-944D20216CCB}" type="datetimeFigureOut">
              <a:rPr lang="ru-RU" smtClean="0"/>
              <a:pPr/>
              <a:t>08.03.2023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CA72A-EF11-4612-A38F-0376DFFE59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5064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CA72A-EF11-4612-A38F-0376DFFE594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1115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CA72A-EF11-4612-A38F-0376DFFE594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0121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CA72A-EF11-4612-A38F-0376DFFE5945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1070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CA72A-EF11-4612-A38F-0376DFFE5945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23622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CA72A-EF11-4612-A38F-0376DFFE5945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1070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CA72A-EF11-4612-A38F-0376DFFE5945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59453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CA72A-EF11-4612-A38F-0376DFFE5945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1257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CA72A-EF11-4612-A38F-0376DFFE5945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55666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CA72A-EF11-4612-A38F-0376DFFE5945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0544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C0AA-9DB9-4679-ABB8-74B2FBF0019B}" type="datetimeFigureOut">
              <a:rPr lang="ru-RU" smtClean="0"/>
              <a:pPr/>
              <a:t>08.03.2023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507-4338-4281-B5CD-92823D3A4B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C0AA-9DB9-4679-ABB8-74B2FBF0019B}" type="datetimeFigureOut">
              <a:rPr lang="ru-RU" smtClean="0"/>
              <a:pPr/>
              <a:t>08.03.2023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507-4338-4281-B5CD-92823D3A4B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C0AA-9DB9-4679-ABB8-74B2FBF0019B}" type="datetimeFigureOut">
              <a:rPr lang="ru-RU" smtClean="0"/>
              <a:pPr/>
              <a:t>08.03.2023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507-4338-4281-B5CD-92823D3A4B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C0AA-9DB9-4679-ABB8-74B2FBF0019B}" type="datetimeFigureOut">
              <a:rPr lang="ru-RU" smtClean="0"/>
              <a:pPr/>
              <a:t>08.03.2023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507-4338-4281-B5CD-92823D3A4B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C0AA-9DB9-4679-ABB8-74B2FBF0019B}" type="datetimeFigureOut">
              <a:rPr lang="ru-RU" smtClean="0"/>
              <a:pPr/>
              <a:t>08.03.2023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507-4338-4281-B5CD-92823D3A4B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C0AA-9DB9-4679-ABB8-74B2FBF0019B}" type="datetimeFigureOut">
              <a:rPr lang="ru-RU" smtClean="0"/>
              <a:pPr/>
              <a:t>08.03.2023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507-4338-4281-B5CD-92823D3A4B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C0AA-9DB9-4679-ABB8-74B2FBF0019B}" type="datetimeFigureOut">
              <a:rPr lang="ru-RU" smtClean="0"/>
              <a:pPr/>
              <a:t>08.03.2023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507-4338-4281-B5CD-92823D3A4B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C0AA-9DB9-4679-ABB8-74B2FBF0019B}" type="datetimeFigureOut">
              <a:rPr lang="ru-RU" smtClean="0"/>
              <a:pPr/>
              <a:t>08.03.2023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507-4338-4281-B5CD-92823D3A4B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C0AA-9DB9-4679-ABB8-74B2FBF0019B}" type="datetimeFigureOut">
              <a:rPr lang="ru-RU" smtClean="0"/>
              <a:pPr/>
              <a:t>08.03.2023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507-4338-4281-B5CD-92823D3A4B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C0AA-9DB9-4679-ABB8-74B2FBF0019B}" type="datetimeFigureOut">
              <a:rPr lang="ru-RU" smtClean="0"/>
              <a:pPr/>
              <a:t>08.03.2023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507-4338-4281-B5CD-92823D3A4B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C0AA-9DB9-4679-ABB8-74B2FBF0019B}" type="datetimeFigureOut">
              <a:rPr lang="ru-RU" smtClean="0"/>
              <a:pPr/>
              <a:t>08.03.2023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507-4338-4281-B5CD-92823D3A4B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2C0AA-9DB9-4679-ABB8-74B2FBF0019B}" type="datetimeFigureOut">
              <a:rPr lang="ru-RU" smtClean="0"/>
              <a:pPr/>
              <a:t>08.03.2023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17507-4338-4281-B5CD-92823D3A4B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EA1472-7906-41DC-977E-3E9EB1E04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222" y="1705970"/>
            <a:ext cx="9050736" cy="19546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Проект</a:t>
            </a:r>
            <a:br>
              <a:rPr lang="ru-RU" sz="3600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«Внедрение бережливых технологий </a:t>
            </a:r>
            <a:br>
              <a:rPr lang="ru-RU" sz="3600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оптимизацию процесса организации </a:t>
            </a:r>
            <a:r>
              <a:rPr lang="ru-RU" sz="3600" kern="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изодеятельности</a:t>
            </a:r>
            <a:r>
              <a:rPr lang="ru-RU" sz="3600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  <a:br>
              <a:rPr lang="ru-RU" sz="3600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Вторая группа раннего возраста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178782" y="610487"/>
            <a:ext cx="7920880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казённое дошкольное образовательное учреждение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Починковский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детский сад № 8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17271" y="4315522"/>
            <a:ext cx="32338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Разработчик проекта: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оспитатель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Шалунова Лариса Александровна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1030" y="5949280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Починки, 2021 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210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705" y="609751"/>
            <a:ext cx="11582400" cy="83820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Карточка проекта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Внедрение бережливых технологий </a:t>
            </a:r>
            <a:br>
              <a:rPr lang="ru-RU" sz="18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Оптимизацию процесса организации </a:t>
            </a:r>
            <a:r>
              <a:rPr lang="ru-RU" sz="1800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изодеятельности</a:t>
            </a:r>
            <a:r>
              <a:rPr lang="ru-RU" sz="18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2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0156" y="1414497"/>
            <a:ext cx="4683512" cy="255533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970156" y="1803683"/>
            <a:ext cx="46835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162907" y="1414496"/>
            <a:ext cx="4683512" cy="25553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70156" y="4103650"/>
            <a:ext cx="4683512" cy="238264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162907" y="4117112"/>
            <a:ext cx="4683512" cy="23691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162907" y="1753050"/>
            <a:ext cx="46835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970154" y="4704407"/>
            <a:ext cx="46835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162905" y="4481483"/>
            <a:ext cx="46835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64939" y="1447951"/>
            <a:ext cx="4493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 Вовлечение лица и рамки проекта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57691" y="1414496"/>
            <a:ext cx="4493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 Обоснование выбора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4939" y="4117112"/>
            <a:ext cx="4493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 Цели и плановый эффект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14015" y="4142929"/>
            <a:ext cx="4581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4. Ключевые события проекта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0157" y="1917387"/>
            <a:ext cx="46835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Заказчики процесса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педагоги, дети.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Периметр проекта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групповая комната МК ДОУ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Починковский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детский сад № 8 (рабочее место педагога и воспитанника).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Владелец процесса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заведующий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Е.В.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Агрикова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Руководитель проекта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старший воспитатель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Починковский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детский сад №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8, С. В.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Тяпухина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Команда проекта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Шалунова Л.А.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14016" y="1753050"/>
            <a:ext cx="46835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Ключевой риск –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нарушение СанПиН по продолжительности ООД. Нарушение последующих режимных моментов. </a:t>
            </a:r>
          </a:p>
          <a:p>
            <a:pPr lvl="0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Проблемы: </a:t>
            </a:r>
          </a:p>
          <a:p>
            <a:pPr lvl="0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Бессистемное хранение материалов по изобразительной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деятельности.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Большая потеря времени.</a:t>
            </a:r>
          </a:p>
          <a:p>
            <a:pPr lvl="0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полный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набор материалов.</a:t>
            </a:r>
          </a:p>
          <a:p>
            <a:pPr lvl="0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Хаотичное размещение материала после ООД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62905" y="4502728"/>
            <a:ext cx="47346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Старт проекта – февраль 2021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Диагностика и целевое состояние -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февраль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(1 неделя)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разработка текущей карты процесса -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февраль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(2 неделя)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-.разработка целевой карты процесса -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февраль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(3 неделя)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    Внедрение улучшений -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февраль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(4 неделя)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совещание по защите подходов внедрения -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февраль (4 неделя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    Закрепление результатов и закрытие проектов -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февраль (4 неделя)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5752787"/>
              </p:ext>
            </p:extLst>
          </p:nvPr>
        </p:nvGraphicFramePr>
        <p:xfrm>
          <a:off x="970157" y="4460488"/>
          <a:ext cx="4683509" cy="2025803"/>
        </p:xfrm>
        <a:graphic>
          <a:graphicData uri="http://schemas.openxmlformats.org/drawingml/2006/table">
            <a:tbl>
              <a:tblPr firstRow="1" firstCol="1" bandRow="1"/>
              <a:tblGrid>
                <a:gridCol w="2576911"/>
                <a:gridCol w="1065125"/>
                <a:gridCol w="1041473"/>
              </a:tblGrid>
              <a:tr h="492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цели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Текущий показатель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Целевой показатель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30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Систематизация хранения материалов.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Наличие визуализированных средств.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Доведение подготовительных мероприятий до автоматизации.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минута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минута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56038" y="35528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60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839" y="48212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Карта текущего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состояния процесса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изобразительном уголке </a:t>
            </a:r>
            <a:r>
              <a:rPr lang="ru-RU" dirty="0"/>
              <a:t/>
            </a:r>
            <a:br>
              <a:rPr lang="ru-RU" dirty="0"/>
            </a:br>
            <a:endParaRPr lang="ru-RU" sz="2800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8986" y="4189720"/>
            <a:ext cx="1616075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7907" y="4184446"/>
            <a:ext cx="1575614" cy="1152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5019" y="2341191"/>
            <a:ext cx="1617069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2938" y="2756690"/>
            <a:ext cx="1617068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9464" y="4380726"/>
            <a:ext cx="20295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Раскладывает клеёнки</a:t>
            </a:r>
          </a:p>
          <a:p>
            <a:pPr lvl="0" algn="ctr"/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 –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5443" y="4235850"/>
            <a:ext cx="174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Подбирает материал для занятия</a:t>
            </a:r>
          </a:p>
          <a:p>
            <a:pPr lvl="0" algn="ctr"/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 –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1866" y="2759328"/>
            <a:ext cx="1699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Раскладывает материал для занятия</a:t>
            </a:r>
          </a:p>
          <a:p>
            <a:pPr lvl="0" algn="ctr"/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 –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9161" y="2498861"/>
            <a:ext cx="1619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Проведение занятия</a:t>
            </a:r>
          </a:p>
          <a:p>
            <a:pPr lvl="0" algn="ctr"/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 –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025" y="1384252"/>
            <a:ext cx="1611378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535" y="2739668"/>
            <a:ext cx="1611380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2909" y="1509443"/>
            <a:ext cx="14498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Подготовка </a:t>
            </a: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ООД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воспитатель)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163" y="2890804"/>
            <a:ext cx="1561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Расставляет столы и стулья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 – 3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9773" y="2738029"/>
            <a:ext cx="1611377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92938" y="2759328"/>
            <a:ext cx="1500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Убирает учебные материалы</a:t>
            </a:r>
          </a:p>
          <a:p>
            <a:pPr lvl="0" algn="ctr"/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3262" y="4179368"/>
            <a:ext cx="1611377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743262" y="4190007"/>
            <a:ext cx="16349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Размещает работы детей </a:t>
            </a:r>
          </a:p>
          <a:p>
            <a:pPr lvl="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стенде</a:t>
            </a:r>
          </a:p>
          <a:p>
            <a:pPr lvl="0" algn="ctr"/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3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56781" y="3534333"/>
            <a:ext cx="1611377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656782" y="3565299"/>
            <a:ext cx="16946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Убирает клеёнки, расставляет </a:t>
            </a:r>
          </a:p>
          <a:p>
            <a:pPr lvl="0"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столы и стулья</a:t>
            </a:r>
          </a:p>
          <a:p>
            <a:pPr lvl="0" algn="ctr"/>
            <a:r>
              <a:rPr lang="en-US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3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323646" y="2536252"/>
            <a:ext cx="120580" cy="22307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8624" y="3891668"/>
            <a:ext cx="205499" cy="28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64395" y="4632652"/>
            <a:ext cx="182562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1150" y="3112253"/>
            <a:ext cx="308612" cy="22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1924" y="3112253"/>
            <a:ext cx="341014" cy="24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22234" y="3937339"/>
            <a:ext cx="302052" cy="21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61486" y="3887267"/>
            <a:ext cx="2016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403241" y="4324889"/>
            <a:ext cx="216577" cy="31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8539" y="5478776"/>
            <a:ext cx="5081467" cy="124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828875" y="5499802"/>
            <a:ext cx="4664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Проблемы процесса: 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Длительный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поиск материалов для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занятий;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Хаотичное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размещение материала после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ООД.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8986" y="3866073"/>
            <a:ext cx="500062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5978" y="2431096"/>
            <a:ext cx="500062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8876" y="5883272"/>
            <a:ext cx="500062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8876" y="6238072"/>
            <a:ext cx="500062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144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293" y="119798"/>
            <a:ext cx="10515600" cy="1095685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мероприятий по достижению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целевых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0219879"/>
              </p:ext>
            </p:extLst>
          </p:nvPr>
        </p:nvGraphicFramePr>
        <p:xfrm>
          <a:off x="0" y="1084591"/>
          <a:ext cx="11965258" cy="5602153"/>
        </p:xfrm>
        <a:graphic>
          <a:graphicData uri="http://schemas.openxmlformats.org/drawingml/2006/table">
            <a:tbl>
              <a:tblPr firstRow="1" firstCol="1" bandRow="1"/>
              <a:tblGrid>
                <a:gridCol w="509817"/>
                <a:gridCol w="4922848"/>
                <a:gridCol w="1321877"/>
                <a:gridCol w="3487018"/>
                <a:gridCol w="1723698"/>
              </a:tblGrid>
              <a:tr h="5538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мероприятий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 реализации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Ожидаемый результат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Ответственный исполнитель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4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Создание рабочей группы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Диагностика и определение целевого состояния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01.02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.-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05.02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Формирование рабочей команды;  состояния и карты целевого состояния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Шалунова Л.А.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1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Стандартизация ежедневных  операций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воспитателя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08.02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.-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12.02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Исключение ненужных и избыточных действий у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воспитателя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Шалунова Л.А.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1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Применение визуализации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15.02.-17.02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Рационализация и визуализация текущих процессов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Шалунова Л.А.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24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Внедрение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улучшений: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Разработка стандартов хранения материалов;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Схема размещения материалов на рабочих столах;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Приобретение контейнеров для транспортировки  учебного материала;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Изготовление клеёнок-теневых</a:t>
                      </a:r>
                      <a:r>
                        <a:rPr lang="ru-RU" sz="16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планшетов.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18.02.-20.02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Внедрена система</a:t>
                      </a:r>
                      <a:r>
                        <a:rPr lang="ru-RU" sz="16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5С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Шалунова Л.А.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4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Совещание по защите подходов внедрения бережливых технологий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24.02.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Принятие подходов по внедрению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бережливых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технологий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Шалунова Л.А.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3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Закрепление результатов и закрытие проекта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25.02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Рационализация процесса в период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подготовки к ОД..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Шалунова Л.А.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4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Итоговое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совещание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26.02.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реализован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Шалунова Л.А.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0267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839" y="48212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Карта целевого состояния процесса </a:t>
            </a:r>
            <a:br>
              <a:rPr lang="ru-RU" sz="3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изобразительном уголке</a:t>
            </a:r>
            <a:r>
              <a:rPr lang="ru-RU" dirty="0"/>
              <a:t/>
            </a:r>
            <a:br>
              <a:rPr lang="ru-RU" dirty="0"/>
            </a:br>
            <a:endParaRPr lang="ru-RU" sz="2800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8986" y="4189720"/>
            <a:ext cx="1616075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7907" y="4184446"/>
            <a:ext cx="1575614" cy="1152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5019" y="1960252"/>
            <a:ext cx="1617069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2938" y="2756690"/>
            <a:ext cx="1617068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8081" y="4172977"/>
            <a:ext cx="2029522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Раскладывает </a:t>
            </a:r>
          </a:p>
          <a:p>
            <a:pPr algn="ctr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клеёнки </a:t>
            </a:r>
          </a:p>
          <a:p>
            <a:pPr algn="ctr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(теневые планшеты</a:t>
            </a:r>
          </a:p>
          <a:p>
            <a:pPr algn="ctr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 столы)</a:t>
            </a:r>
          </a:p>
          <a:p>
            <a:pPr algn="ctr"/>
            <a:r>
              <a:rPr lang="en-US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 – 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</a:p>
          <a:p>
            <a:pPr algn="ctr"/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5443" y="4268766"/>
            <a:ext cx="174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Выбирает контейнеры нужного цвета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1866" y="2759328"/>
            <a:ext cx="1699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Раскладывает материал для занятия</a:t>
            </a:r>
          </a:p>
          <a:p>
            <a:pPr algn="ctr"/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 –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</a:p>
          <a:p>
            <a:pPr algn="ctr"/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5019" y="2042989"/>
            <a:ext cx="1619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Проведение занятия</a:t>
            </a:r>
          </a:p>
          <a:p>
            <a:pPr algn="ctr"/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 –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</a:p>
          <a:p>
            <a:pPr algn="ctr"/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025" y="1384252"/>
            <a:ext cx="1611378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535" y="2739668"/>
            <a:ext cx="1611380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2909" y="1509443"/>
            <a:ext cx="14498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Подготовка </a:t>
            </a: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ООД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воспитатель)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163" y="2890804"/>
            <a:ext cx="1561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Расставляет столы и стулья</a:t>
            </a:r>
          </a:p>
          <a:p>
            <a:pPr algn="ctr"/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 – 3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9773" y="2743571"/>
            <a:ext cx="1611377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92938" y="2715094"/>
            <a:ext cx="1617068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Убирает учебные материалы </a:t>
            </a:r>
          </a:p>
          <a:p>
            <a:pPr algn="ctr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контейнеры</a:t>
            </a:r>
            <a:r>
              <a:rPr lang="en-US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5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схемам</a:t>
            </a:r>
          </a:p>
          <a:p>
            <a:pPr algn="ctr"/>
            <a:r>
              <a:rPr lang="en-US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</a:p>
          <a:p>
            <a:pPr algn="ctr"/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1472" y="4207810"/>
            <a:ext cx="1611377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756427" y="2743571"/>
            <a:ext cx="1391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Размещает работы детей 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стенде</a:t>
            </a:r>
          </a:p>
          <a:p>
            <a:pPr algn="ctr"/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3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</a:p>
          <a:p>
            <a:pPr algn="ctr"/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87889" y="4193984"/>
            <a:ext cx="1611377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644348" y="4207810"/>
            <a:ext cx="16946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Убирает клеёнки, расставляет </a:t>
            </a:r>
          </a:p>
          <a:p>
            <a:pPr algn="ctr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столы и стулья</a:t>
            </a:r>
          </a:p>
          <a:p>
            <a:pPr algn="ctr"/>
            <a:r>
              <a:rPr lang="en-US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3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</a:p>
          <a:p>
            <a:pPr algn="ctr"/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323646" y="2536252"/>
            <a:ext cx="120580" cy="22307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8624" y="3891668"/>
            <a:ext cx="205499" cy="28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64395" y="4632652"/>
            <a:ext cx="182562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1150" y="2890573"/>
            <a:ext cx="308612" cy="22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8547" y="2854513"/>
            <a:ext cx="341014" cy="24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5837" y="4730876"/>
            <a:ext cx="302052" cy="21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61486" y="3887267"/>
            <a:ext cx="2016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8160577" y="3919159"/>
            <a:ext cx="230277" cy="33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909" y="5469694"/>
            <a:ext cx="10924359" cy="131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970156" y="5469694"/>
            <a:ext cx="103688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Способы решения проблемы: 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недрить систему 5С. Создать стандарты хранения материалов для занятий. Визуализировать расположение материалов в рабочей зоне;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Создать схемы размещения материалов на рабочих столах, изготовить клеёнки-теневые планшеты;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Создать алгоритм уборки материалов после занятия, стандарты хранения материалов.</a:t>
            </a:r>
          </a:p>
          <a:p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89695" y="4252787"/>
            <a:ext cx="16231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Расставляет контейнеры на полки по схемам</a:t>
            </a:r>
          </a:p>
          <a:p>
            <a:pPr algn="ctr"/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– 1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мин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44348" y="2734742"/>
            <a:ext cx="16160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51579" y="3906313"/>
            <a:ext cx="2016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9108" y="5738116"/>
            <a:ext cx="338468" cy="2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9626" y="6467249"/>
            <a:ext cx="341747" cy="29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969" y="6152974"/>
            <a:ext cx="376373" cy="320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01501" y="5718014"/>
            <a:ext cx="238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3314" y="6152974"/>
            <a:ext cx="37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83491" y="6445526"/>
            <a:ext cx="262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4700" y="1446704"/>
            <a:ext cx="1165399" cy="126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2321" y="1329997"/>
            <a:ext cx="804781" cy="732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5828" y="1329473"/>
            <a:ext cx="1195148" cy="127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2890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4144" y="1774209"/>
            <a:ext cx="6379616" cy="437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4842" y="737410"/>
            <a:ext cx="114914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cap="all" dirty="0">
                <a:solidFill>
                  <a:prstClr val="black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Инструкция по </a:t>
            </a:r>
            <a:r>
              <a:rPr lang="ru-RU" sz="2800" cap="all" dirty="0" smtClean="0">
                <a:solidFill>
                  <a:prstClr val="black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размещению</a:t>
            </a:r>
            <a:r>
              <a:rPr lang="ru-RU" sz="2800" cap="all" dirty="0">
                <a:solidFill>
                  <a:prstClr val="black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800" cap="all" dirty="0">
                <a:solidFill>
                  <a:prstClr val="black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cap="all" dirty="0" smtClean="0">
                <a:solidFill>
                  <a:prstClr val="black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материалов </a:t>
            </a:r>
            <a:r>
              <a:rPr lang="ru-RU" sz="2800" cap="all" dirty="0">
                <a:solidFill>
                  <a:prstClr val="black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 контейнерах.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3441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429" y="613317"/>
            <a:ext cx="11582400" cy="84124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Схема расположения материала на рабочем столе</a:t>
            </a:r>
            <a:r>
              <a:rPr lang="ru-RU" sz="2800" dirty="0" smtClean="0">
                <a:solidFill>
                  <a:srgbClr val="4E3B30"/>
                </a:solidFill>
              </a:rPr>
              <a:t/>
            </a:r>
            <a:br>
              <a:rPr lang="ru-RU" sz="2800" dirty="0" smtClean="0">
                <a:solidFill>
                  <a:srgbClr val="4E3B30"/>
                </a:solidFill>
              </a:rPr>
            </a:b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2098" y="1360449"/>
            <a:ext cx="5073804" cy="3172406"/>
          </a:xfrm>
          <a:prstGeom prst="rect">
            <a:avLst/>
          </a:prstGeom>
          <a:solidFill>
            <a:srgbClr val="A0CBDC"/>
          </a:solidFill>
          <a:ln>
            <a:solidFill>
              <a:srgbClr val="A0C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1590" y="1360449"/>
            <a:ext cx="510222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432384" y="4947386"/>
            <a:ext cx="4446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Бумага для рисования</a:t>
            </a:r>
          </a:p>
          <a:p>
            <a:pPr marL="457200" indent="-4572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Салфетка</a:t>
            </a:r>
          </a:p>
          <a:p>
            <a:pPr marL="457200" indent="-4572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Карандаши или палитра</a:t>
            </a:r>
          </a:p>
          <a:p>
            <a:pPr marL="457200" indent="-4572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Стаканчик-непроливайка</a:t>
            </a:r>
          </a:p>
          <a:p>
            <a:pPr marL="457200" indent="-4572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Подставка</a:t>
            </a:r>
          </a:p>
          <a:p>
            <a:pPr marL="457200" indent="-4572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Кисти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59444" y="4560849"/>
            <a:ext cx="2977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Рисование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49241" y="5098855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Доска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Салфетка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Пластилин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Подставка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Стеки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8325" y="4560849"/>
            <a:ext cx="2454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Лепка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IMG_20210319_1716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2640" y="1439182"/>
            <a:ext cx="4884080" cy="3009987"/>
          </a:xfrm>
          <a:prstGeom prst="rect">
            <a:avLst/>
          </a:prstGeom>
        </p:spPr>
      </p:pic>
      <p:pic>
        <p:nvPicPr>
          <p:cNvPr id="13" name="Рисунок 12" descr="IMG_20210319_1716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87154" y="1465849"/>
            <a:ext cx="4950641" cy="30242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33517" y="333005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91821" y="323451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29802" y="287967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57098" y="334370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5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38233" y="177420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3</a:t>
            </a:r>
            <a:endParaRPr lang="ru-RU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342496" y="337099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</a:t>
            </a: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509983" y="333005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2</a:t>
            </a: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083188" y="155584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3</a:t>
            </a: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598089" y="180150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4</a:t>
            </a:r>
            <a:endParaRPr lang="ru-RU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338781" y="300250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5</a:t>
            </a:r>
            <a:endParaRPr lang="ru-RU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748215" y="335734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6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376632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398520" y="164403"/>
            <a:ext cx="501619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 внедрения проекта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210319_1636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4836" y="1078173"/>
            <a:ext cx="6810233" cy="510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713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466312" y="157606"/>
            <a:ext cx="54492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8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внедрения проекта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G_20210319_1711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0495" y="1054289"/>
            <a:ext cx="6701051" cy="5025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1216</TotalTime>
  <Words>685</Words>
  <Application>Microsoft Office PowerPoint</Application>
  <PresentationFormat>Произвольный</PresentationFormat>
  <Paragraphs>181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Проект «Внедрение бережливых технологий  в оптимизацию процесса организации изодеятельности» Вторая группа раннего возраста</vt:lpstr>
      <vt:lpstr>Карточка проекта «Внедрение бережливых технологий  в Оптимизацию процесса организации изодеятельности» »</vt:lpstr>
      <vt:lpstr>Карта текущего состояния процесса  в изобразительном уголке  </vt:lpstr>
      <vt:lpstr>План мероприятий по достижению  целевых показателей</vt:lpstr>
      <vt:lpstr>Карта целевого состояния процесса  в изобразительном уголке </vt:lpstr>
      <vt:lpstr>Слайд 6</vt:lpstr>
      <vt:lpstr>Схема расположения материала на рабочем столе </vt:lpstr>
      <vt:lpstr>До внедрения проекта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Карточка проекта</dc:title>
  <dc:creator>Анжелика Викторовна Шарина</dc:creator>
  <cp:lastModifiedBy>Пользователь</cp:lastModifiedBy>
  <cp:revision>83</cp:revision>
  <cp:lastPrinted>2021-03-09T20:03:06Z</cp:lastPrinted>
  <dcterms:created xsi:type="dcterms:W3CDTF">2019-04-09T06:56:49Z</dcterms:created>
  <dcterms:modified xsi:type="dcterms:W3CDTF">2023-03-08T08:55:49Z</dcterms:modified>
</cp:coreProperties>
</file>