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8" r:id="rId3"/>
    <p:sldId id="265" r:id="rId4"/>
    <p:sldId id="266" r:id="rId5"/>
    <p:sldId id="272" r:id="rId6"/>
    <p:sldId id="305" r:id="rId7"/>
    <p:sldId id="303" r:id="rId8"/>
    <p:sldId id="271" r:id="rId9"/>
    <p:sldId id="274" r:id="rId10"/>
    <p:sldId id="306" r:id="rId11"/>
    <p:sldId id="294" r:id="rId12"/>
    <p:sldId id="291" r:id="rId13"/>
    <p:sldId id="292" r:id="rId14"/>
    <p:sldId id="275" r:id="rId15"/>
    <p:sldId id="300" r:id="rId16"/>
    <p:sldId id="289" r:id="rId17"/>
    <p:sldId id="277" r:id="rId18"/>
    <p:sldId id="299" r:id="rId19"/>
    <p:sldId id="301" r:id="rId20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DC"/>
    <a:srgbClr val="F7B3DB"/>
    <a:srgbClr val="F0BAED"/>
    <a:srgbClr val="FEACDB"/>
    <a:srgbClr val="F6B4E9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692C2-760B-48A0-A852-5BF6BA4D305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2BEB-697B-445E-9218-C26AE25585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3575-78E7-4DAE-9420-6FF7D28782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5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321EA-2436-48CD-BE30-AD7FA4A4FC8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3575-78E7-4DAE-9420-6FF7D287829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1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21001">
              <a:srgbClr val="FBD1AF"/>
            </a:gs>
            <a:gs pos="74000">
              <a:srgbClr val="FEE7F2"/>
            </a:gs>
            <a:gs pos="79000">
              <a:srgbClr val="F952A0"/>
            </a:gs>
            <a:gs pos="84000">
              <a:schemeClr val="accent6">
                <a:lumMod val="40000"/>
                <a:lumOff val="60000"/>
              </a:schemeClr>
            </a:gs>
            <a:gs pos="90000">
              <a:schemeClr val="bg1"/>
            </a:gs>
            <a:gs pos="96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82000" cy="838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2057400"/>
            <a:ext cx="6934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ПРОЕКТ: «организация пространства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музыкально-спортивного зала»</a:t>
            </a: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Агрикова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6172200"/>
            <a:ext cx="203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Починки, 2021г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9794" y="111335"/>
            <a:ext cx="5440238" cy="10125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000" dirty="0" smtClean="0">
                <a:cs typeface="Arial" pitchFamily="34" charset="0"/>
              </a:rPr>
              <a:t/>
            </a:r>
            <a:br>
              <a:rPr lang="ru-RU" sz="2000" dirty="0" smtClean="0">
                <a:cs typeface="Arial" pitchFamily="34" charset="0"/>
              </a:rPr>
            </a:b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ПРОСТРАНСТВА </a:t>
            </a:r>
            <a:b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МУЗЫКАЛЬНО-СПОРТИВНОГО ЗАЛА»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19750" y="5751493"/>
            <a:ext cx="2990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Внедрена система 5С.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Визуализировано расположение материалов в рабочей зоне.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612249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материалов, пособий и инвентаря для занятия.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Большие </a:t>
            </a:r>
            <a:r>
              <a:rPr lang="ru-RU" sz="1400" i="1" dirty="0">
                <a:solidFill>
                  <a:srgbClr val="C00000"/>
                </a:solidFill>
              </a:rPr>
              <a:t>п</a:t>
            </a:r>
            <a:r>
              <a:rPr lang="ru-RU" sz="1400" i="1" dirty="0" smtClean="0">
                <a:solidFill>
                  <a:srgbClr val="C00000"/>
                </a:solidFill>
              </a:rPr>
              <a:t>отери времени при раздаче  и уборке материалов, пособий и инвентаря.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0438" y="112389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/>
          <a:stretch/>
        </p:blipFill>
        <p:spPr>
          <a:xfrm>
            <a:off x="681627" y="1600201"/>
            <a:ext cx="7776573" cy="3886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ьная выноска 12"/>
          <p:cNvSpPr/>
          <p:nvPr/>
        </p:nvSpPr>
        <p:spPr>
          <a:xfrm>
            <a:off x="619125" y="5751493"/>
            <a:ext cx="714375" cy="542925"/>
          </a:xfrm>
          <a:prstGeom prst="wedgeEllipseCallou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olsov_000\Desktop\dg-2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51493"/>
            <a:ext cx="66675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5" name="Picture 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65666" cy="46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95400" y="152400"/>
            <a:ext cx="67818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«размещения мебели и оборудования </a:t>
            </a:r>
          </a:p>
          <a:p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музыкально – спортивном зале ДОУ»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2734" y="6096000"/>
            <a:ext cx="32650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Зона №1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музыкального развития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6085114"/>
            <a:ext cx="3810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она  №2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физического  развития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0501" y="1280601"/>
            <a:ext cx="3124200" cy="88190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 w="762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605520" y="120869"/>
            <a:ext cx="5562600" cy="9538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«ЦВЕТОВАЯ маркировка пола И мебели  </a:t>
            </a:r>
            <a:b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музыкально – спортивном зале ДОУ»</a:t>
            </a:r>
            <a:endParaRPr lang="ru-RU" sz="1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1229" y="1171628"/>
            <a:ext cx="2142513" cy="1511183"/>
          </a:xfrm>
          <a:prstGeom prst="roundRect">
            <a:avLst/>
          </a:prstGeom>
          <a:solidFill>
            <a:srgbClr val="F7B3DB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211" y="1254138"/>
            <a:ext cx="3259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 блок      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Шкаф со спортивным инвентарем и пособиями по физической культуре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70906" y="1287928"/>
            <a:ext cx="1783158" cy="1169551"/>
          </a:xfrm>
          <a:prstGeom prst="rect">
            <a:avLst/>
          </a:prstGeom>
          <a:solidFill>
            <a:srgbClr val="F7B3D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Ш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каф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материалами и пособиями для музыкальной деятельности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772400" y="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3071" y="2352681"/>
            <a:ext cx="990600" cy="237171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блок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инвентарь по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кой культуре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24200" y="3733800"/>
            <a:ext cx="3015221" cy="2819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55610" y="35814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953000" y="36576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95813" y="3833648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741405" y="41148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096000" y="46482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14800" y="36576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00400" y="42672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971800" y="47244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895600" y="5347138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172200" y="51816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00400" y="58674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505200" y="62484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038600" y="64770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800600" y="65532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334000" y="63246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791200" y="60198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019800" y="56388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581400" y="3886200"/>
            <a:ext cx="152400" cy="152400"/>
          </a:xfrm>
          <a:prstGeom prst="ellipse">
            <a:avLst/>
          </a:prstGeom>
          <a:solidFill>
            <a:srgbClr val="F0BA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271414" y="332915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решение 69"/>
          <p:cNvSpPr/>
          <p:nvPr/>
        </p:nvSpPr>
        <p:spPr>
          <a:xfrm>
            <a:off x="3271414" y="3838904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решение 70"/>
          <p:cNvSpPr/>
          <p:nvPr/>
        </p:nvSpPr>
        <p:spPr>
          <a:xfrm>
            <a:off x="3271414" y="4372304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решение 71"/>
          <p:cNvSpPr/>
          <p:nvPr/>
        </p:nvSpPr>
        <p:spPr>
          <a:xfrm>
            <a:off x="3271414" y="492935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решение 73"/>
          <p:cNvSpPr/>
          <p:nvPr/>
        </p:nvSpPr>
        <p:spPr>
          <a:xfrm>
            <a:off x="3271414" y="5439104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решение 74"/>
          <p:cNvSpPr/>
          <p:nvPr/>
        </p:nvSpPr>
        <p:spPr>
          <a:xfrm>
            <a:off x="4386820" y="3272138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решение 75"/>
          <p:cNvSpPr/>
          <p:nvPr/>
        </p:nvSpPr>
        <p:spPr>
          <a:xfrm>
            <a:off x="4403210" y="3807373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решение 76"/>
          <p:cNvSpPr/>
          <p:nvPr/>
        </p:nvSpPr>
        <p:spPr>
          <a:xfrm>
            <a:off x="3271414" y="607235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решение 77"/>
          <p:cNvSpPr/>
          <p:nvPr/>
        </p:nvSpPr>
        <p:spPr>
          <a:xfrm>
            <a:off x="3267537" y="652955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решение 78"/>
          <p:cNvSpPr/>
          <p:nvPr/>
        </p:nvSpPr>
        <p:spPr>
          <a:xfrm>
            <a:off x="4484665" y="5969876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решение 79"/>
          <p:cNvSpPr/>
          <p:nvPr/>
        </p:nvSpPr>
        <p:spPr>
          <a:xfrm>
            <a:off x="4501120" y="545566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решение 80"/>
          <p:cNvSpPr/>
          <p:nvPr/>
        </p:nvSpPr>
        <p:spPr>
          <a:xfrm>
            <a:off x="4463020" y="4937235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решение 81"/>
          <p:cNvSpPr/>
          <p:nvPr/>
        </p:nvSpPr>
        <p:spPr>
          <a:xfrm>
            <a:off x="4422357" y="4346028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решение 82"/>
          <p:cNvSpPr/>
          <p:nvPr/>
        </p:nvSpPr>
        <p:spPr>
          <a:xfrm>
            <a:off x="4412471" y="654006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решение 83"/>
          <p:cNvSpPr/>
          <p:nvPr/>
        </p:nvSpPr>
        <p:spPr>
          <a:xfrm>
            <a:off x="5649306" y="332915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решение 84"/>
          <p:cNvSpPr/>
          <p:nvPr/>
        </p:nvSpPr>
        <p:spPr>
          <a:xfrm>
            <a:off x="5682151" y="3838111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решение 86"/>
          <p:cNvSpPr/>
          <p:nvPr/>
        </p:nvSpPr>
        <p:spPr>
          <a:xfrm>
            <a:off x="5682151" y="4369676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решение 87"/>
          <p:cNvSpPr/>
          <p:nvPr/>
        </p:nvSpPr>
        <p:spPr>
          <a:xfrm>
            <a:off x="5688720" y="4841849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решение 88"/>
          <p:cNvSpPr/>
          <p:nvPr/>
        </p:nvSpPr>
        <p:spPr>
          <a:xfrm>
            <a:off x="5729447" y="5404152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решение 89"/>
          <p:cNvSpPr/>
          <p:nvPr/>
        </p:nvSpPr>
        <p:spPr>
          <a:xfrm>
            <a:off x="5729447" y="5976966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Блок-схема: решение 93"/>
          <p:cNvSpPr/>
          <p:nvPr/>
        </p:nvSpPr>
        <p:spPr>
          <a:xfrm>
            <a:off x="5715000" y="6503276"/>
            <a:ext cx="228600" cy="252248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716295" y="2978209"/>
            <a:ext cx="407946" cy="450791"/>
          </a:xfrm>
          <a:prstGeom prst="roundRect">
            <a:avLst/>
          </a:prstGeom>
          <a:solidFill>
            <a:srgbClr val="F7B3DB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62800" y="2895600"/>
            <a:ext cx="19050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Зона музыкального развития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 flipV="1">
            <a:off x="6759037" y="3882006"/>
            <a:ext cx="407946" cy="385194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66914" y="3820180"/>
            <a:ext cx="178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 Зона физического развития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489536" y="1317132"/>
            <a:ext cx="3124200" cy="87451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 w="762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95699" y="1354052"/>
            <a:ext cx="2667001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 блок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Спортивный инвентарь 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2305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5771" cy="3411406"/>
          </a:xfrm>
          <a:prstGeom prst="rect">
            <a:avLst/>
          </a:prstGeom>
          <a:solidFill>
            <a:srgbClr val="F7B3DB"/>
          </a:solidFill>
          <a:ln>
            <a:noFill/>
          </a:ln>
          <a:effectLst/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5" y="2062064"/>
            <a:ext cx="4209375" cy="35497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52400" y="1200090"/>
            <a:ext cx="4038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физического развития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5828" y="1219200"/>
            <a:ext cx="36547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музыкального развития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66782" r="67879" b="1"/>
          <a:stretch/>
        </p:blipFill>
        <p:spPr bwMode="auto">
          <a:xfrm>
            <a:off x="228600" y="5638800"/>
            <a:ext cx="1371600" cy="108058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400" y="76200"/>
            <a:ext cx="815057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размещение контейнеров в местах их хранения»</a:t>
            </a:r>
            <a:endParaRPr lang="ru-RU" sz="2000" dirty="0">
              <a:ln w="9000" cmpd="sng">
                <a:solidFill>
                  <a:schemeClr val="tx1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480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54832" y="1305723"/>
            <a:ext cx="4092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ЗОНА МУЗЫКАЛЬНОГО РАЗВИТИЯ  </a:t>
            </a:r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4800" y="99804"/>
            <a:ext cx="8839200" cy="8907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организацию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пространства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музыкально-спортивного зала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4426"/>
            <a:ext cx="7772400" cy="437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65695" y="5117068"/>
            <a:ext cx="55313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МУЗЫКАЛЬНОГО РАЗВИТИЯ РАЗВИТИЯ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78267" y="5751493"/>
            <a:ext cx="714375" cy="542925"/>
          </a:xfrm>
          <a:prstGeom prst="wedgeEllipseCallou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olsov_000\Desktop\dg-2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51493"/>
            <a:ext cx="666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992642" y="5751493"/>
            <a:ext cx="365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материалов, пособий и музыкальных инструментов для занятия.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Большие </a:t>
            </a:r>
            <a:r>
              <a:rPr lang="ru-RU" sz="1400" i="1" dirty="0">
                <a:solidFill>
                  <a:srgbClr val="C00000"/>
                </a:solidFill>
              </a:rPr>
              <a:t>п</a:t>
            </a:r>
            <a:r>
              <a:rPr lang="ru-RU" sz="1400" i="1" dirty="0" smtClean="0">
                <a:solidFill>
                  <a:srgbClr val="C00000"/>
                </a:solidFill>
              </a:rPr>
              <a:t>отери времени при раздаче  и уборке материалов, пособий и инвентаря.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9750" y="5751493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Внедрена система 5С.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Визуализировано расположение материалов в зоне музыкального развития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289800" cy="4100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99804"/>
            <a:ext cx="8839200" cy="8907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организацию пространства муз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ыкал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ьно-спортивного зала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5690" y="4876800"/>
            <a:ext cx="40074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ФИЗИЧЕСКОГО РАЗВИТИЯ</a:t>
            </a:r>
            <a:endParaRPr lang="ru-RU" dirty="0"/>
          </a:p>
        </p:txBody>
      </p:sp>
      <p:pic>
        <p:nvPicPr>
          <p:cNvPr id="11" name="Рисунок 10" descr="C:\Users\olsov_000\Desktop\dg-2.pn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86" y="5671853"/>
            <a:ext cx="666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ьная выноска 11"/>
          <p:cNvSpPr/>
          <p:nvPr/>
        </p:nvSpPr>
        <p:spPr>
          <a:xfrm>
            <a:off x="304800" y="5733765"/>
            <a:ext cx="714375" cy="542925"/>
          </a:xfrm>
          <a:prstGeom prst="wedgeEllipseCallou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642" y="5751493"/>
            <a:ext cx="3655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Длительный поиск материалов, пособий и музыкальных инструментов для занятия.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Большие </a:t>
            </a:r>
            <a:r>
              <a:rPr lang="ru-RU" sz="1400" i="1" dirty="0">
                <a:solidFill>
                  <a:srgbClr val="C00000"/>
                </a:solidFill>
              </a:rPr>
              <a:t>п</a:t>
            </a:r>
            <a:r>
              <a:rPr lang="ru-RU" sz="1400" i="1" dirty="0" smtClean="0">
                <a:solidFill>
                  <a:srgbClr val="C00000"/>
                </a:solidFill>
              </a:rPr>
              <a:t>отери времени при раздаче  и уборке материалов, пособий и инвентаря.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7709" y="5737601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Внедрена система 5С.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Визуализировано расположение материалов в зоне музыкального развития</a:t>
            </a:r>
            <a:endParaRPr lang="ru-RU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62000" y="76200"/>
            <a:ext cx="7196418" cy="976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СХЕМА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РАСПОЛОЖЕНИЯ </a:t>
            </a: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спортивного инвентаря, пособий</a:t>
            </a:r>
            <a:r>
              <a:rPr lang="ru-RU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 зонам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775" y="1219200"/>
            <a:ext cx="3276600" cy="5586145"/>
          </a:xfrm>
          <a:prstGeom prst="rect">
            <a:avLst/>
          </a:prstGeom>
          <a:solidFill>
            <a:schemeClr val="bg1"/>
          </a:solidFill>
          <a:ln w="76200">
            <a:solidFill>
              <a:srgbClr val="FAB0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Зона №1:</a:t>
            </a:r>
          </a:p>
          <a:p>
            <a:pPr algn="ctr"/>
            <a:r>
              <a:rPr lang="ru-RU" sz="105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Шкаф с музыкальными инструментами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 – тройные ложки с бубенцами (веерные)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 – ложки с бубенцом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 – ложки не крашенная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 – ложки деревянная крашенная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 – ложки деревянная (крашенная маленькая)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 –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трещетка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на ручке (круговая)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7- бубенцы на палочке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трещетка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(веерная)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9 – дудочки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10 – маракасы (большие)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11 – балалайки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12- ксилофоны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13 – барабаны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14 – арфа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15 –  румба 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16 –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джингл-стик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17 – маракасы (средние)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18 – погремушка-колокольчик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19 – свистульки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20 – браслет с бубенчиками 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21 – шарманка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22 – треугольники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23 – шейкеры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24 – губные гармошки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25 – 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хлапушка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26 - кастаньеты деревянные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26 – кастаньеты (на круглой  ручке)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27 -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кастаньеты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(на плоской ручке)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28 – рубель, коробочки  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29 – гармонь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30- погремушки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31 - бубны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7810" y="4759657"/>
            <a:ext cx="2713790" cy="186974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u="sng" dirty="0" smtClean="0">
                <a:cs typeface="Times New Roman" pitchFamily="18" charset="0"/>
              </a:rPr>
              <a:t>Зона №2 3 блок: </a:t>
            </a:r>
          </a:p>
          <a:p>
            <a:pPr algn="ctr"/>
            <a:r>
              <a:rPr lang="ru-RU" sz="10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по физической </a:t>
            </a:r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sz="1050" b="1" u="sng" dirty="0">
              <a:cs typeface="Times New Roman" pitchFamily="18" charset="0"/>
            </a:endParaRPr>
          </a:p>
          <a:p>
            <a:r>
              <a:rPr lang="ru-RU" sz="1050" b="1" dirty="0" smtClean="0">
                <a:cs typeface="Times New Roman" panose="02020603050405020304" pitchFamily="18" charset="0"/>
              </a:rPr>
              <a:t>1  </a:t>
            </a:r>
            <a:r>
              <a:rPr lang="ru-RU" sz="1050" b="1" dirty="0">
                <a:cs typeface="Times New Roman" panose="02020603050405020304" pitchFamily="18" charset="0"/>
              </a:rPr>
              <a:t>– волейбольные </a:t>
            </a:r>
            <a:r>
              <a:rPr lang="ru-RU" sz="1050" b="1" dirty="0" smtClean="0">
                <a:cs typeface="Times New Roman" panose="02020603050405020304" pitchFamily="18" charset="0"/>
              </a:rPr>
              <a:t>мячи</a:t>
            </a:r>
          </a:p>
          <a:p>
            <a:r>
              <a:rPr lang="ru-RU" sz="1050" b="1" dirty="0" smtClean="0">
                <a:cs typeface="Times New Roman" panose="02020603050405020304" pitchFamily="18" charset="0"/>
              </a:rPr>
              <a:t>2 -  </a:t>
            </a:r>
            <a:r>
              <a:rPr lang="ru-RU" sz="1050" b="1" dirty="0">
                <a:cs typeface="Times New Roman" panose="02020603050405020304" pitchFamily="18" charset="0"/>
              </a:rPr>
              <a:t>мячи (резиновые, большие)</a:t>
            </a:r>
          </a:p>
          <a:p>
            <a:r>
              <a:rPr lang="ru-RU" sz="1050" b="1" dirty="0" smtClean="0">
                <a:cs typeface="Times New Roman" panose="02020603050405020304" pitchFamily="18" charset="0"/>
              </a:rPr>
              <a:t>3 – </a:t>
            </a:r>
            <a:r>
              <a:rPr lang="ru-RU" sz="1050" b="1" dirty="0">
                <a:cs typeface="Times New Roman" panose="02020603050405020304" pitchFamily="18" charset="0"/>
              </a:rPr>
              <a:t>мячи (резиновые, средние)</a:t>
            </a:r>
          </a:p>
          <a:p>
            <a:r>
              <a:rPr lang="ru-RU" sz="1050" b="1" dirty="0" smtClean="0">
                <a:cs typeface="Times New Roman" panose="02020603050405020304" pitchFamily="18" charset="0"/>
              </a:rPr>
              <a:t>4  </a:t>
            </a:r>
            <a:r>
              <a:rPr lang="ru-RU" sz="1050" b="1" dirty="0">
                <a:cs typeface="Times New Roman" panose="02020603050405020304" pitchFamily="18" charset="0"/>
              </a:rPr>
              <a:t>– кегли</a:t>
            </a:r>
          </a:p>
          <a:p>
            <a:r>
              <a:rPr lang="ru-RU" sz="1050" b="1" dirty="0" smtClean="0">
                <a:cs typeface="Times New Roman" panose="02020603050405020304" pitchFamily="18" charset="0"/>
              </a:rPr>
              <a:t>5 – степы</a:t>
            </a:r>
          </a:p>
          <a:p>
            <a:r>
              <a:rPr lang="ru-RU" sz="1050" b="1" dirty="0">
                <a:cs typeface="Times New Roman" panose="02020603050405020304" pitchFamily="18" charset="0"/>
              </a:rPr>
              <a:t>6</a:t>
            </a:r>
            <a:r>
              <a:rPr lang="ru-RU" sz="1050" b="1" dirty="0" smtClean="0">
                <a:cs typeface="Times New Roman" panose="02020603050405020304" pitchFamily="18" charset="0"/>
              </a:rPr>
              <a:t> – мячи для метания</a:t>
            </a:r>
          </a:p>
          <a:p>
            <a:r>
              <a:rPr lang="ru-RU" sz="1050" b="1" dirty="0">
                <a:cs typeface="Times New Roman" panose="02020603050405020304" pitchFamily="18" charset="0"/>
              </a:rPr>
              <a:t>7</a:t>
            </a:r>
            <a:r>
              <a:rPr lang="ru-RU" sz="1050" b="1" dirty="0" smtClean="0">
                <a:cs typeface="Times New Roman" panose="02020603050405020304" pitchFamily="18" charset="0"/>
              </a:rPr>
              <a:t> – деревянные бруски</a:t>
            </a:r>
          </a:p>
          <a:p>
            <a:r>
              <a:rPr lang="ru-RU" sz="1050" b="1" dirty="0">
                <a:cs typeface="Times New Roman" panose="02020603050405020304" pitchFamily="18" charset="0"/>
              </a:rPr>
              <a:t>8</a:t>
            </a:r>
            <a:r>
              <a:rPr lang="ru-RU" sz="1050" b="1" dirty="0" smtClean="0">
                <a:cs typeface="Times New Roman" panose="02020603050405020304" pitchFamily="18" charset="0"/>
              </a:rPr>
              <a:t> - тоннель</a:t>
            </a:r>
          </a:p>
          <a:p>
            <a:endParaRPr lang="ru-RU" sz="1050" b="1" dirty="0" smtClean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1438" y="1143000"/>
            <a:ext cx="2379580" cy="558614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№2  2 блок:</a:t>
            </a:r>
          </a:p>
          <a:p>
            <a:r>
              <a:rPr lang="ru-RU" sz="10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Шкаф по физической культуре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Ходули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помпоны желтые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гимнастические ленточки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флажки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помпоны красные, синие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спортивная игра «Поймай мяч»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цифры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подушки, волнистые дорожки, цветные дорожки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– игра «Городки»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дорожки объемные (желтые, красные голубые)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– кубики пластиковые (цветные)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– бруски деревянные (цветные)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– игра «Ну-ка, отверни»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кегли (пластиковые, цветные)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мешочки с песком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– шары (тряпочные)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– тарелки «Фрисби», круги 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– мячи маленькие (пластиковые)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– кочки резиновые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– клюшки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– длинные узкие бруски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– гимнастические палки (пластиковые)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– гимнастические палки (деревянные, длинные)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24 - гимнастические палки (</a:t>
            </a:r>
            <a:r>
              <a:rPr lang="ru-RU" sz="10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фальгинированные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гимнастические палки (деревянные,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– стойки (ограничители)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4918" y="22199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1400" i="1" dirty="0" smtClean="0">
                <a:solidFill>
                  <a:srgbClr val="C00000"/>
                </a:solidFill>
              </a:rPr>
              <a:t>Созданы схемы размещения материалов по блокам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9317" y="1102439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C00000"/>
                </a:solidFill>
              </a:rPr>
              <a:t>Ошибки при  раздаче и возврате инвентаря, пособий и материалов на места </a:t>
            </a:r>
          </a:p>
          <a:p>
            <a:pPr marL="87313" indent="-87313">
              <a:buFont typeface="Arial" pitchFamily="34" charset="0"/>
              <a:buChar char="•"/>
            </a:pP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4600" y="2954908"/>
            <a:ext cx="2713790" cy="1546577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u="sng" dirty="0" smtClean="0">
                <a:latin typeface="Times New Roman" pitchFamily="18" charset="0"/>
                <a:cs typeface="Times New Roman" pitchFamily="18" charset="0"/>
              </a:rPr>
              <a:t>Зона №2 2 блок:</a:t>
            </a:r>
          </a:p>
          <a:p>
            <a:pPr algn="ctr"/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Шкаф по физической </a:t>
            </a:r>
            <a:r>
              <a:rPr lang="ru-RU" sz="1050" b="1" u="sng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  <a:endParaRPr lang="ru-RU" sz="105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– ворота (деревянные)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 – скакалки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– баскетбольное кольцо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– шведская стенка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– скалолаз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16 – горка-лесенка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6143171" y="1305690"/>
            <a:ext cx="714375" cy="542925"/>
          </a:xfrm>
          <a:prstGeom prst="wedgeEllipseCallou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Users\olsov_000\Desktop\dg-2.pn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40" y="2035902"/>
            <a:ext cx="66675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2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7955" y="5473005"/>
            <a:ext cx="3002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Лишние перемещения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Длительный поиск пособий и материалов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Потери времени в момент раздачи и уборки пособий и материалов</a:t>
            </a:r>
          </a:p>
          <a:p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143" y="530996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Закуплены контейнеры для хранения пособий и материалов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стандарты хранения пособий и материалов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Визуализировано расположение пособий и материалов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20010" y="76200"/>
            <a:ext cx="7209590" cy="90873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ВИЗУАЛИЗАЦИЯ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ХРАНЕНИЯ пособий и материалов с помощью фотографий по зонам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72155" y="10668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МУЗЫКАЛЬНОЕ РАЗВИТИЕ (зона №1)</a:t>
            </a:r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5" y="1524000"/>
            <a:ext cx="4998325" cy="3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12" y="1600200"/>
            <a:ext cx="2389188" cy="3521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olsov_000\Desktop\dg-2.png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05" y="5657150"/>
            <a:ext cx="666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ьная выноска 10"/>
          <p:cNvSpPr/>
          <p:nvPr/>
        </p:nvSpPr>
        <p:spPr>
          <a:xfrm>
            <a:off x="423580" y="5719062"/>
            <a:ext cx="714375" cy="542925"/>
          </a:xfrm>
          <a:prstGeom prst="wedgeEllipseCallou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0980" y="199367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Лишние перемещения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Длительный поиск спортивного инвентаря, пособий и материалов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Потери времени в момент раздачи и уборки пособий и материалов</a:t>
            </a:r>
          </a:p>
          <a:p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327139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Закуплены контейнеры для хранения спортивного инвентаря, пособий и  материалов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стандарты хранения спортивного инвентаря, пособий и материалов</a:t>
            </a:r>
          </a:p>
          <a:p>
            <a:pPr marL="87313" indent="-87313">
              <a:buFont typeface="Arial" pitchFamily="34" charset="0"/>
              <a:buChar char="•"/>
              <a:tabLst>
                <a:tab pos="87313" algn="l"/>
              </a:tabLst>
            </a:pP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Визуализировано расположение материалов</a:t>
            </a:r>
            <a:endParaRPr lang="ru-RU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81810" y="76200"/>
            <a:ext cx="8657390" cy="1143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ВИЗУАЛИЗАЦИЯ системы </a:t>
            </a:r>
          </a:p>
          <a:p>
            <a:pPr fontAlgn="base"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2000" b="1" cap="all" dirty="0" err="1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спорТивного</a:t>
            </a:r>
            <a:r>
              <a:rPr lang="ru-RU" sz="20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инвентаря, пособий и материалов с помощью фотографий по зонам </a:t>
            </a:r>
            <a:r>
              <a:rPr lang="ru-RU" sz="2000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17019" y="1219200"/>
            <a:ext cx="5326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 РАЗВИТИЕ (зона №2) 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0" y="1341847"/>
            <a:ext cx="3170990" cy="528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22" y="2218000"/>
            <a:ext cx="2964778" cy="3626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ьная выноска 10"/>
          <p:cNvSpPr/>
          <p:nvPr/>
        </p:nvSpPr>
        <p:spPr>
          <a:xfrm>
            <a:off x="6386288" y="1573143"/>
            <a:ext cx="714375" cy="542925"/>
          </a:xfrm>
          <a:prstGeom prst="wedgeEllipseCallou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olsov_000\Desktop\dg-2.png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88" y="3652248"/>
            <a:ext cx="66675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3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1"/>
          <a:stretch/>
        </p:blipFill>
        <p:spPr>
          <a:xfrm>
            <a:off x="304799" y="1447799"/>
            <a:ext cx="4648201" cy="5238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 t="20000" r="33793"/>
          <a:stretch/>
        </p:blipFill>
        <p:spPr>
          <a:xfrm>
            <a:off x="5334000" y="1623736"/>
            <a:ext cx="3581400" cy="508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7862" y="48161"/>
            <a:ext cx="435653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Цветовая маркировка пола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построения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колонны по 1,2,3 и в круг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6672"/>
            <a:ext cx="3581400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Органайзер для быстрого перемещения в контейнерах спортивного инвентаря и музыкальных инструментов при их  раздаче и сборе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04178"/>
              </p:ext>
            </p:extLst>
          </p:nvPr>
        </p:nvGraphicFramePr>
        <p:xfrm>
          <a:off x="76200" y="152399"/>
          <a:ext cx="8928992" cy="6554929"/>
        </p:xfrm>
        <a:graphic>
          <a:graphicData uri="http://schemas.openxmlformats.org/drawingml/2006/table">
            <a:tbl>
              <a:tblPr firstRow="1" firstCol="1" bandRow="1"/>
              <a:tblGrid>
                <a:gridCol w="30672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пространства музыкально – спортивного зала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6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7766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спортивный зал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№8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(рабочие места педагогов,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воспитанников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Е.В.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—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 №8,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С.В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заведующий Е.В.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 О.К.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Гильманшина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 Короткова И.А.,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 психолог Гусева М.Л.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хозяйственной части Н.В.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невыполнение СанПиН по продолжительности НОД. Нарушение последующих режимных моментов.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Длительный поиск материалов,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пособий   и инвентаря для занятий.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Большие потери времени при раздаче материалов, пособий и инвентаря  детям.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Лишние перемещения.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Потеря времени в момент сбора учебного пособия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Большие затраты времени при сборе  и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расстановке пособий, материалов  и инвентаря на места.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Нерациональное размещение инвентаря, пособий и учебных материалов в зоне их хранения.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Ошибки при возврате на свои места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инвентаря, пособий и учебных материалов.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8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11.01.2021г.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12.25.- 21.01.2021: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текущего состояния — 22.01.- 27.01.2021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 целевого состояния — 28.01.- 01.02.2021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1.04.2021.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02.06.2020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-03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.06.20 - 24.06.2020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1975">
                <a:tc>
                  <a:txBody>
                    <a:bodyPr/>
                    <a:lstStyle/>
                    <a:p>
                      <a:pPr marL="261938" indent="-174625" algn="just">
                        <a:buAutoNum type="arabicPeriod"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 писк материалов, инвентаря и пособий к 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занятиям. </a:t>
                      </a:r>
                    </a:p>
                    <a:p>
                      <a:pPr marL="261938" indent="-174625" algn="just">
                        <a:buAutoNum type="arabicPeriod"/>
                      </a:pP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раздачу пособий, инвентаря и материалов на занятиях и его сбор после работы, а так же на расстановку материалов, инвентаря и пособий  на места.</a:t>
                      </a:r>
                    </a:p>
                    <a:p>
                      <a:pPr marL="261938" indent="-174625" algn="just">
                        <a:buAutoNum type="arabicPeriod"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перемещений при раздаче и уборке материалов, инвентаря и пособий к занятиям и его уборке.</a:t>
                      </a:r>
                      <a:endParaRPr lang="ru-RU" sz="12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мин.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мин.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шага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8-12 ошибок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мин.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шагов</a:t>
                      </a: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ошибок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47000">
              <a:srgbClr val="FBD1AF"/>
            </a:gs>
            <a:gs pos="74000">
              <a:srgbClr val="FEE7F2"/>
            </a:gs>
            <a:gs pos="79000">
              <a:srgbClr val="F952A0"/>
            </a:gs>
            <a:gs pos="84000">
              <a:schemeClr val="accent6">
                <a:lumMod val="40000"/>
                <a:lumOff val="60000"/>
              </a:schemeClr>
            </a:gs>
            <a:gs pos="90000">
              <a:schemeClr val="bg1"/>
            </a:gs>
            <a:gs pos="96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Подготовка к занятию по физической культуре </a:t>
            </a:r>
            <a:b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уборка инвентаря и пособий»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ВПП = 42 мин.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4207" y="-542795"/>
            <a:ext cx="4971788" cy="8610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Подготовка  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музыкальному занятию </a:t>
            </a: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уборка учебного материала и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пособий»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5761" y="-254041"/>
            <a:ext cx="5308681" cy="830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2550"/>
            <a:ext cx="6477000" cy="52705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 проблем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680000"/>
              </p:ext>
            </p:extLst>
          </p:nvPr>
        </p:nvGraphicFramePr>
        <p:xfrm>
          <a:off x="152399" y="705978"/>
          <a:ext cx="8839199" cy="5999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9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8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(устранения коренной причины)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 пособий, инвентаря  и материалов к мероприятиям.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стандартов  хранения материалов,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пособий, инвентаря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Внедрить систему 5С. Создать стандарты хранения спортивного инвентаря,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пособий и  материалов для мероприятий. Визуализировать систему хранения (расположение)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спортивного инвентаря, пособий и  материалов,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музыкально-спортивном зале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</a:tr>
              <a:tr h="823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потери времени при раздаче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спортивного инвентаря,  пособий и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материалов детям на мероприятии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алгоритма  и схем расстановки спортивного инвентаря, пособий и материалов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их хранению.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алгоритм и схемы по размещению и хранению  спортивного инвентаря, пособий и материалов.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хранении спортивного инвентаря,  пособий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материалов.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стандартов расположения спортивного инвентаря,  пособий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 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рабочей зоне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схемы размещения спортивного инвентаря, пособий и материалов в рабочей зоне.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</a:tr>
              <a:tr h="1250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в момент сбора и расстановки спортивного инвентаря, пособий и  материалов.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стандартов хранения спортивного инвентаря, пособий и  материалов, отсутствуют алгоритмы и схемы по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сбору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расстановке пособий и  материалов после мероприятий.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алгоритм и схемы  сбора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расстановки спортивного инвентаря,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и материалов после мероприятий, стандарты хранения материалов.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7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Лишние перемещения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Неудобное хранение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спортивного инвентаря,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и материалов. Отсутствие средств для транспортировки.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Закупить средства для хранения и транспортировки материалов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проведения мероприятий.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01" marR="3130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 к занятию по физической культуре  </a:t>
            </a:r>
            <a:b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уборка учебного материала»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5948" y="-349548"/>
            <a:ext cx="5181599" cy="8776293"/>
          </a:xfrm>
        </p:spPr>
      </p:pic>
    </p:spTree>
    <p:extLst>
      <p:ext uri="{BB962C8B-B14F-4D97-AF65-F5344CB8AC3E}">
        <p14:creationId xmlns:p14="http://schemas.microsoft.com/office/powerpoint/2010/main" val="2197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20" y="1447800"/>
            <a:ext cx="8408359" cy="48006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 к </a:t>
            </a:r>
            <a:r>
              <a:rPr lang="ru-RU" sz="2000" b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музыкальному занятию   </a:t>
            </a: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уборка учебного материала»</a:t>
            </a:r>
            <a:endParaRPr lang="ru-RU" sz="2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43204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49886"/>
              </p:ext>
            </p:extLst>
          </p:nvPr>
        </p:nvGraphicFramePr>
        <p:xfrm>
          <a:off x="0" y="461186"/>
          <a:ext cx="9144000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6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12.01- 21.01.2021: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музыкально – спортивного зала и анализ организации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к мероприятиям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16.03- 20.13.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Гильманшина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23.03.- 27.03.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Гильманшина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рабочей зоны от ненужных предметов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30.03– 10.04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Гильманшина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стандартов расстановки мебели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 материалов;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алгоритмов подготовки и уборки учебного материала;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 размещения материалов по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двум зонам (в шкафах)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11.04-25.04.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Гильманшина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Короткова И.А.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транспортировки учебного материала, столов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26.04-05.05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части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мебели в соответствии со стандартом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и  формирование спортивного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инвентаря, пособий 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материалов   по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зонам в контейнеры 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желтые – физическое развитие, розовое – музыкальное развитие)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рабочего пространства, размещение в рабочей зоне  схем и алгоритмов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разметки на пол для быстрого перестроения в колонны по 1, 2,3, в круг и полукруг.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06.05-29.05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психолог Гусева М.Л.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Гильманшина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02.06.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воспитатель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1.06. - 26.06.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пространства музыкально – спортивного зала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тарший воспитатель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00514" y="195627"/>
            <a:ext cx="4724400" cy="11967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пространства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музыкально-спортивного зала»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1518399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sz="2000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6" t="1684" r="6160" b="-1684"/>
          <a:stretch/>
        </p:blipFill>
        <p:spPr>
          <a:xfrm>
            <a:off x="3429000" y="2133600"/>
            <a:ext cx="5613055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3005"/>
          <a:stretch/>
        </p:blipFill>
        <p:spPr>
          <a:xfrm rot="5400000">
            <a:off x="-275118" y="2617747"/>
            <a:ext cx="4267200" cy="3298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6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1748</Words>
  <Application>Microsoft Office PowerPoint</Application>
  <PresentationFormat>Экран (4:3)</PresentationFormat>
  <Paragraphs>315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Муниципальное казённое дошкольное образовательное учреждение Починковский детский сад № 8</vt:lpstr>
      <vt:lpstr>Презентация PowerPoint</vt:lpstr>
      <vt:lpstr>КАРТА ТЕКУЩЕГО СОСТОЯНИЯ ПРОЦЕССА  «Подготовка к занятию по физической культуре  и уборка инвентаря и пособий»</vt:lpstr>
      <vt:lpstr>Карта текущего состояния процесса  «Подготовка  к музыкальному занятию  и уборка учебного материала и пособий»</vt:lpstr>
      <vt:lpstr>Разработка комплекса мероприятий  по устранению проблем</vt:lpstr>
      <vt:lpstr>Карта целевого состояния процесса  «Подготовка  к занятию по физической культуре   и уборка учебного материала»</vt:lpstr>
      <vt:lpstr>Карта целевого состояния процесса  «Подготовка  к музыкальному занятию    и уборка учебного материала»</vt:lpstr>
      <vt:lpstr>ПЛАН  МЕРОПРИЯТИЙ ПО ДОСТИЖЕНИЮ ЦЕЛЕВЫХ ПОКАЗАТЕЛЕЙ</vt:lpstr>
      <vt:lpstr>ФОТООТЧЕТ  «Организация пространства  музыкально-спортивного зала»</vt:lpstr>
      <vt:lpstr>ФОТООТЧЕТ  «ОРГАНИЗАЦИЯ ПРОСТРАНСТВА  МУЗЫКАЛЬНО-СПОРТИВНОГО ЗАЛА»</vt:lpstr>
      <vt:lpstr>Презентация PowerPoint</vt:lpstr>
      <vt:lpstr>СХЕМА   «ЦВЕТОВАЯ маркировка пола И мебели   в музыкально – спортивном зале ДОУ»</vt:lpstr>
      <vt:lpstr>Презентация PowerPoint</vt:lpstr>
      <vt:lpstr>ВНЕДРЕНИЕ «5С»  в организацию пространства музыкально-спортивного зала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Починковский детский сад № 8</dc:title>
  <dc:creator>Людмила В. Сибирякова</dc:creator>
  <cp:lastModifiedBy>egunovpavel@outlook.com</cp:lastModifiedBy>
  <cp:revision>250</cp:revision>
  <cp:lastPrinted>2022-03-31T10:07:44Z</cp:lastPrinted>
  <dcterms:created xsi:type="dcterms:W3CDTF">2020-12-21T07:33:49Z</dcterms:created>
  <dcterms:modified xsi:type="dcterms:W3CDTF">2022-03-31T10:36:44Z</dcterms:modified>
</cp:coreProperties>
</file>