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4" r:id="rId2"/>
    <p:sldId id="268" r:id="rId3"/>
    <p:sldId id="265" r:id="rId4"/>
    <p:sldId id="266" r:id="rId5"/>
    <p:sldId id="282" r:id="rId6"/>
    <p:sldId id="272" r:id="rId7"/>
    <p:sldId id="273" r:id="rId8"/>
    <p:sldId id="283" r:id="rId9"/>
    <p:sldId id="271" r:id="rId10"/>
    <p:sldId id="274" r:id="rId11"/>
    <p:sldId id="275" r:id="rId12"/>
    <p:sldId id="289" r:id="rId13"/>
    <p:sldId id="276" r:id="rId14"/>
    <p:sldId id="277" r:id="rId15"/>
    <p:sldId id="278" r:id="rId16"/>
    <p:sldId id="279" r:id="rId17"/>
    <p:sldId id="281" r:id="rId18"/>
    <p:sldId id="290" r:id="rId1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8692C2-760B-48A0-A852-5BF6BA4D3059}" type="datetimeFigureOut">
              <a:rPr lang="ru-RU" smtClean="0"/>
              <a:pPr/>
              <a:t>26.12.2020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6F2BEB-697B-445E-9218-C26AE25585D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F321EA-2436-48CD-BE30-AD7FA4A4FC8C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703473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F321EA-2436-48CD-BE30-AD7FA4A4FC8C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197695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E9F17-3509-47DF-A9CF-F89270161659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12527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6F2BEB-697B-445E-9218-C26AE25585D2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470025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Муниципальное казённое дошкольное образовательное учреждение</a:t>
            </a:r>
            <a:b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Починковский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детский сад № 8</a:t>
            </a: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2514600"/>
            <a:ext cx="6400800" cy="2667000"/>
          </a:xfrm>
        </p:spPr>
        <p:txBody>
          <a:bodyPr>
            <a:normAutofit fontScale="55000" lnSpcReduction="20000"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ПРОЕКТ: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«ВНЕДРЕНИЕ БЕРЕЖЛИВЫХ ТЕХНОЛОГИЙ 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ОПТИМИЗАЦИЮ ПРОЦЕССА 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ОРГАНИЗАЦИИ ИЗОДЕЯТЕЛЬНОСТИ»</a:t>
            </a:r>
          </a:p>
          <a:p>
            <a:endParaRPr lang="ru-RU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Руководитель проекта: </a:t>
            </a:r>
            <a:endParaRPr lang="en-US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Тяпухина</a:t>
            </a:r>
            <a:r>
              <a:rPr lang="en-US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Светлана Васильевна</a:t>
            </a:r>
            <a:endParaRPr lang="ru-RU" b="1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72008"/>
            <a:ext cx="8229600" cy="1196752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ФОТООТЧЕТ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Внедрение бережливых технологий в оптимизацию </a:t>
            </a:r>
            <a:b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процесса организации изодеятельности»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91880" y="1268760"/>
            <a:ext cx="27494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 ОПТИМИЗАЦИИ</a:t>
            </a:r>
            <a:endParaRPr lang="ru-RU" sz="2000" b="1" cap="all" dirty="0">
              <a:ln w="9000" cmpd="sng">
                <a:solidFill>
                  <a:srgbClr val="C00000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9" name="Picture 2" descr="I:\DCIM\100CANON\IMG_7123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7939" r="5512" b="5488"/>
          <a:stretch/>
        </p:blipFill>
        <p:spPr bwMode="auto">
          <a:xfrm>
            <a:off x="126152" y="1783357"/>
            <a:ext cx="8910344" cy="48139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616601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72009"/>
            <a:ext cx="8229600" cy="1196752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ФОТООТЧЕТ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«Внедрение бережливых технологий в оптимизацию </a:t>
            </a:r>
            <a:b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процесса организации изодеятельности»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31840" y="1124744"/>
            <a:ext cx="31822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ПОСЛЕ ОТИМИЗАЦИИ </a:t>
            </a:r>
            <a:endParaRPr lang="ru-RU" sz="2000" b="1" cap="all" dirty="0">
              <a:ln w="9000" cmpd="sng">
                <a:solidFill>
                  <a:srgbClr val="C00000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8" name="Picture 2" descr="I:\DCIM\100CANON\IMG_714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5179"/>
          <a:stretch/>
        </p:blipFill>
        <p:spPr bwMode="auto">
          <a:xfrm>
            <a:off x="179512" y="1700808"/>
            <a:ext cx="6297488" cy="49676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629400" y="34290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629400" y="3886200"/>
            <a:ext cx="25146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>
                <a:solidFill>
                  <a:srgbClr val="C00000"/>
                </a:solidFill>
              </a:rPr>
              <a:t>Внедрена система 5С</a:t>
            </a:r>
          </a:p>
          <a:p>
            <a:endParaRPr lang="ru-RU" sz="1400" i="1" dirty="0" smtClean="0">
              <a:solidFill>
                <a:srgbClr val="C00000"/>
              </a:solidFill>
            </a:endParaRPr>
          </a:p>
          <a:p>
            <a:r>
              <a:rPr lang="ru-RU" sz="1400" i="1" dirty="0" smtClean="0">
                <a:solidFill>
                  <a:srgbClr val="C00000"/>
                </a:solidFill>
              </a:rPr>
              <a:t>Визуализировано расположение материалов в рабочей зоне</a:t>
            </a:r>
            <a:endParaRPr lang="ru-RU" sz="1400" i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29400" y="1600200"/>
            <a:ext cx="2286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>
                <a:solidFill>
                  <a:srgbClr val="C00000"/>
                </a:solidFill>
              </a:rPr>
              <a:t>Длительный поиск материалов для занятия</a:t>
            </a:r>
          </a:p>
          <a:p>
            <a:endParaRPr lang="ru-RU" sz="1400" i="1" dirty="0" smtClean="0">
              <a:solidFill>
                <a:srgbClr val="C00000"/>
              </a:solidFill>
            </a:endParaRPr>
          </a:p>
          <a:p>
            <a:r>
              <a:rPr lang="ru-RU" sz="1400" i="1" dirty="0" smtClean="0">
                <a:solidFill>
                  <a:srgbClr val="C00000"/>
                </a:solidFill>
              </a:rPr>
              <a:t>Потери времени при уборке материалов</a:t>
            </a:r>
            <a:endParaRPr lang="ru-RU" sz="1400" i="1" dirty="0">
              <a:solidFill>
                <a:srgbClr val="C00000"/>
              </a:solidFill>
            </a:endParaRPr>
          </a:p>
        </p:txBody>
      </p:sp>
      <p:sp>
        <p:nvSpPr>
          <p:cNvPr id="14" name="Пятно 1 13"/>
          <p:cNvSpPr/>
          <p:nvPr/>
        </p:nvSpPr>
        <p:spPr>
          <a:xfrm>
            <a:off x="6629400" y="1219200"/>
            <a:ext cx="398380" cy="395060"/>
          </a:xfrm>
          <a:prstGeom prst="irregularSeal1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Облако 14"/>
          <p:cNvSpPr/>
          <p:nvPr/>
        </p:nvSpPr>
        <p:spPr>
          <a:xfrm>
            <a:off x="6705600" y="3505200"/>
            <a:ext cx="457200" cy="304800"/>
          </a:xfrm>
          <a:prstGeom prst="cloud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784725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228600" y="68239"/>
            <a:ext cx="8610600" cy="9124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СХЕМА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РАСПОЛОЖЕНИЯ УЧЕБНОГО МАТЕРИАЛА НА РАБОЧЕМ  СТОЛЕ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28600" y="1066800"/>
            <a:ext cx="2590800" cy="3139321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РИСОВАНИЕ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1 - Бумага для рисования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2 - Краски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3 - Стакан «Непроливайка»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4 - Палитра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5 - Подставка для кисточек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6 - Кисточка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7 - Губка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248400" y="2514600"/>
            <a:ext cx="2590800" cy="1754326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ЛЕПКА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1 - Пластилин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2 - Доска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3 -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Стека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4 - Подставка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5 -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Салфетка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00400" y="1371600"/>
            <a:ext cx="2667000" cy="2862322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АППЛИКАЦИЯ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1 - Бумага, картон для работы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2 - Поднос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3 - Ножницы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4 - Тарелка под клей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5 - Клей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6 - Кисточка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7 - Подставка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8- Салфетка</a:t>
            </a:r>
          </a:p>
        </p:txBody>
      </p:sp>
      <p:pic>
        <p:nvPicPr>
          <p:cNvPr id="19" name="Объект 4"/>
          <p:cNvPicPr>
            <a:picLocks/>
          </p:cNvPicPr>
          <p:nvPr/>
        </p:nvPicPr>
        <p:blipFill rotWithShape="1">
          <a:blip r:embed="rId2" cstate="print"/>
          <a:srcRect l="13117" t="23685" r="39711" b="16907"/>
          <a:stretch/>
        </p:blipFill>
        <p:spPr bwMode="auto">
          <a:xfrm>
            <a:off x="228600" y="4343400"/>
            <a:ext cx="2667000" cy="2286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21" name="Рисунок 20"/>
          <p:cNvPicPr/>
          <p:nvPr/>
        </p:nvPicPr>
        <p:blipFill rotWithShape="1">
          <a:blip r:embed="rId3" cstate="print"/>
          <a:srcRect t="23233" r="33286" b="13085"/>
          <a:stretch/>
        </p:blipFill>
        <p:spPr>
          <a:xfrm>
            <a:off x="6172200" y="4343400"/>
            <a:ext cx="2698828" cy="2286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2" name="Рисунок 21"/>
          <p:cNvPicPr/>
          <p:nvPr/>
        </p:nvPicPr>
        <p:blipFill rotWithShape="1">
          <a:blip r:embed="rId4" cstate="print"/>
          <a:srcRect l="6686" t="16304" r="42223" b="33057"/>
          <a:stretch/>
        </p:blipFill>
        <p:spPr>
          <a:xfrm>
            <a:off x="3124200" y="4343400"/>
            <a:ext cx="2800908" cy="2288268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8077200" y="4648200"/>
            <a:ext cx="228600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sz="1200" b="1" dirty="0" smtClean="0"/>
              <a:t>3</a:t>
            </a:r>
            <a:endParaRPr lang="ru-RU" sz="1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477000" y="1752600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>
                <a:solidFill>
                  <a:srgbClr val="C00000"/>
                </a:solidFill>
              </a:rPr>
              <a:t>Созданы схемы размещения материалов на рабочих столах</a:t>
            </a:r>
            <a:endParaRPr lang="ru-RU" sz="1400" i="1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53200" y="76200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>
                <a:solidFill>
                  <a:srgbClr val="C00000"/>
                </a:solidFill>
              </a:rPr>
              <a:t>Ошибки при раскладывании материалов</a:t>
            </a:r>
            <a:endParaRPr lang="ru-RU" sz="1400" i="1" dirty="0">
              <a:solidFill>
                <a:srgbClr val="C00000"/>
              </a:solidFill>
            </a:endParaRPr>
          </a:p>
        </p:txBody>
      </p:sp>
      <p:sp>
        <p:nvSpPr>
          <p:cNvPr id="16" name="Пятно 1 15"/>
          <p:cNvSpPr/>
          <p:nvPr/>
        </p:nvSpPr>
        <p:spPr>
          <a:xfrm>
            <a:off x="6019800" y="762000"/>
            <a:ext cx="398380" cy="395060"/>
          </a:xfrm>
          <a:prstGeom prst="irregularSeal1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" name="Облако 16"/>
          <p:cNvSpPr/>
          <p:nvPr/>
        </p:nvSpPr>
        <p:spPr>
          <a:xfrm>
            <a:off x="6019800" y="1676400"/>
            <a:ext cx="457200" cy="304800"/>
          </a:xfrm>
          <a:prstGeom prst="cloud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172440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835696" y="56818"/>
            <a:ext cx="4896544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       </a:t>
            </a:r>
            <a:endParaRPr lang="ru-RU" sz="2000" b="1" cap="all" dirty="0">
              <a:ln w="9000" cmpd="sng">
                <a:solidFill>
                  <a:srgbClr val="C00000"/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Picture 2" descr="C:\Users\DOU8-4\Downloads\IMG-20201102-WA0004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2219" r="13931" b="472"/>
          <a:stretch/>
        </p:blipFill>
        <p:spPr bwMode="auto">
          <a:xfrm>
            <a:off x="381000" y="685800"/>
            <a:ext cx="6546845" cy="49809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086600" y="3505200"/>
            <a:ext cx="2057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>
                <a:solidFill>
                  <a:srgbClr val="C00000"/>
                </a:solidFill>
              </a:rPr>
              <a:t>Изготовлены </a:t>
            </a:r>
            <a:r>
              <a:rPr lang="ru-RU" sz="1400" i="1" dirty="0" err="1" smtClean="0">
                <a:solidFill>
                  <a:srgbClr val="C00000"/>
                </a:solidFill>
              </a:rPr>
              <a:t>клеенки-теневые</a:t>
            </a:r>
            <a:r>
              <a:rPr lang="ru-RU" sz="1400" i="1" dirty="0" smtClean="0">
                <a:solidFill>
                  <a:srgbClr val="C00000"/>
                </a:solidFill>
              </a:rPr>
              <a:t> планшеты</a:t>
            </a:r>
          </a:p>
          <a:p>
            <a:endParaRPr lang="ru-RU" sz="1400" i="1" dirty="0" smtClean="0">
              <a:solidFill>
                <a:srgbClr val="C00000"/>
              </a:solidFill>
            </a:endParaRPr>
          </a:p>
          <a:p>
            <a:r>
              <a:rPr lang="ru-RU" sz="1400" i="1" dirty="0" smtClean="0">
                <a:solidFill>
                  <a:srgbClr val="C00000"/>
                </a:solidFill>
              </a:rPr>
              <a:t>Приобретены легкие столы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010400" y="990600"/>
            <a:ext cx="22860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>
                <a:solidFill>
                  <a:srgbClr val="C00000"/>
                </a:solidFill>
              </a:rPr>
              <a:t>Ошибки при раскладывании материалов</a:t>
            </a:r>
          </a:p>
          <a:p>
            <a:endParaRPr lang="ru-RU" sz="1400" i="1" dirty="0" smtClean="0">
              <a:solidFill>
                <a:srgbClr val="C00000"/>
              </a:solidFill>
            </a:endParaRPr>
          </a:p>
          <a:p>
            <a:r>
              <a:rPr lang="ru-RU" sz="1400" i="1" dirty="0" smtClean="0">
                <a:solidFill>
                  <a:srgbClr val="C00000"/>
                </a:solidFill>
              </a:rPr>
              <a:t>Большие затраты времени и усилий на расстановку столов</a:t>
            </a: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395536" y="89977"/>
            <a:ext cx="6386264" cy="652095"/>
          </a:xfr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ВНЕДРЕНИЕ СИСТЕМЫ 5С</a:t>
            </a:r>
            <a:endParaRPr lang="ru-RU" sz="2000" dirty="0"/>
          </a:p>
        </p:txBody>
      </p:sp>
      <p:sp>
        <p:nvSpPr>
          <p:cNvPr id="11" name="Пятно 1 10"/>
          <p:cNvSpPr/>
          <p:nvPr/>
        </p:nvSpPr>
        <p:spPr>
          <a:xfrm>
            <a:off x="7086600" y="533400"/>
            <a:ext cx="398380" cy="395060"/>
          </a:xfrm>
          <a:prstGeom prst="irregularSeal1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Облако 11"/>
          <p:cNvSpPr/>
          <p:nvPr/>
        </p:nvSpPr>
        <p:spPr>
          <a:xfrm>
            <a:off x="7162800" y="3124200"/>
            <a:ext cx="457200" cy="304800"/>
          </a:xfrm>
          <a:prstGeom prst="cloud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659573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I:\DCIM\100CANON\IMG_7139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6892" t="51079" r="10754" b="12725"/>
          <a:stretch/>
        </p:blipFill>
        <p:spPr bwMode="auto">
          <a:xfrm>
            <a:off x="4211960" y="3615048"/>
            <a:ext cx="4824536" cy="31263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:\DCIM\100CANON\IMG_713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787" t="50884" r="53484" b="12393"/>
          <a:stretch/>
        </p:blipFill>
        <p:spPr bwMode="auto">
          <a:xfrm>
            <a:off x="228600" y="990600"/>
            <a:ext cx="3124200" cy="24305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I:\DCIM\100CANON\IMG_712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1455" r="4280" b="15797"/>
          <a:stretch/>
        </p:blipFill>
        <p:spPr bwMode="auto">
          <a:xfrm>
            <a:off x="193077" y="4005064"/>
            <a:ext cx="3658843" cy="26372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:\DCIM\100CANON\IMG_709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413" t="-1086" r="305" b="1322"/>
          <a:stretch/>
        </p:blipFill>
        <p:spPr bwMode="auto">
          <a:xfrm>
            <a:off x="3581400" y="990600"/>
            <a:ext cx="2971800" cy="22943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3657600" y="3200400"/>
            <a:ext cx="304800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Детские органайзеры       </a:t>
            </a:r>
            <a:endParaRPr lang="ru-RU" dirty="0"/>
          </a:p>
        </p:txBody>
      </p:sp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395536" y="89977"/>
            <a:ext cx="6386264" cy="652095"/>
          </a:xfr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МЕСТА ХРАНЕНИЯ УЧЕБНОГО МАТЕРИАЛА 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 СРЕДСТВА ТРАНСПОРТИРОВКИ</a:t>
            </a:r>
            <a:endParaRPr lang="ru-RU" sz="20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83568" y="3491716"/>
            <a:ext cx="279615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Цветные контейнеры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705600" y="381000"/>
            <a:ext cx="2438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>
                <a:solidFill>
                  <a:srgbClr val="C00000"/>
                </a:solidFill>
              </a:rPr>
              <a:t>Лишние перемещения</a:t>
            </a:r>
          </a:p>
          <a:p>
            <a:r>
              <a:rPr lang="ru-RU" sz="1400" i="1" dirty="0" smtClean="0">
                <a:solidFill>
                  <a:srgbClr val="C00000"/>
                </a:solidFill>
              </a:rPr>
              <a:t>Длительный поиск материалов</a:t>
            </a:r>
          </a:p>
          <a:p>
            <a:r>
              <a:rPr lang="ru-RU" sz="1400" i="1" dirty="0" smtClean="0">
                <a:solidFill>
                  <a:srgbClr val="C00000"/>
                </a:solidFill>
              </a:rPr>
              <a:t>Потери времени в момент уборки</a:t>
            </a:r>
          </a:p>
          <a:p>
            <a:endParaRPr lang="ru-RU" sz="1400" i="1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05600" y="1828800"/>
            <a:ext cx="2438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>
                <a:solidFill>
                  <a:srgbClr val="C00000"/>
                </a:solidFill>
              </a:rPr>
              <a:t>Закуплены средства для транспортировки материалов к рабочим </a:t>
            </a:r>
            <a:r>
              <a:rPr lang="ru-RU" sz="1400" i="1" dirty="0" smtClean="0">
                <a:solidFill>
                  <a:srgbClr val="C00000"/>
                </a:solidFill>
              </a:rPr>
              <a:t>столам</a:t>
            </a:r>
          </a:p>
          <a:p>
            <a:r>
              <a:rPr lang="ru-RU" sz="1400" i="1" dirty="0" smtClean="0">
                <a:solidFill>
                  <a:srgbClr val="C00000"/>
                </a:solidFill>
              </a:rPr>
              <a:t>Созданы </a:t>
            </a:r>
            <a:r>
              <a:rPr lang="ru-RU" sz="1400" i="1" dirty="0" smtClean="0">
                <a:solidFill>
                  <a:srgbClr val="C00000"/>
                </a:solidFill>
              </a:rPr>
              <a:t>стандарты хранения </a:t>
            </a:r>
            <a:r>
              <a:rPr lang="ru-RU" sz="1400" i="1" dirty="0" smtClean="0">
                <a:solidFill>
                  <a:srgbClr val="C00000"/>
                </a:solidFill>
              </a:rPr>
              <a:t>материалов</a:t>
            </a:r>
          </a:p>
          <a:p>
            <a:r>
              <a:rPr lang="ru-RU" sz="1400" i="1" dirty="0" smtClean="0">
                <a:solidFill>
                  <a:srgbClr val="C00000"/>
                </a:solidFill>
              </a:rPr>
              <a:t>Визуализировано </a:t>
            </a:r>
            <a:r>
              <a:rPr lang="ru-RU" sz="1400" i="1" dirty="0" smtClean="0">
                <a:solidFill>
                  <a:srgbClr val="C00000"/>
                </a:solidFill>
              </a:rPr>
              <a:t>расположение материалов</a:t>
            </a:r>
            <a:endParaRPr lang="ru-RU" sz="1400" i="1" dirty="0">
              <a:solidFill>
                <a:srgbClr val="C00000"/>
              </a:solidFill>
            </a:endParaRPr>
          </a:p>
        </p:txBody>
      </p:sp>
      <p:sp>
        <p:nvSpPr>
          <p:cNvPr id="18" name="Пятно 1 17"/>
          <p:cNvSpPr/>
          <p:nvPr/>
        </p:nvSpPr>
        <p:spPr>
          <a:xfrm>
            <a:off x="6629400" y="0"/>
            <a:ext cx="398380" cy="395060"/>
          </a:xfrm>
          <a:prstGeom prst="irregularSeal1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9" name="Облако 18"/>
          <p:cNvSpPr/>
          <p:nvPr/>
        </p:nvSpPr>
        <p:spPr>
          <a:xfrm>
            <a:off x="6629400" y="1524000"/>
            <a:ext cx="457200" cy="304800"/>
          </a:xfrm>
          <a:prstGeom prst="cloud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165171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864" y="332656"/>
            <a:ext cx="8229600" cy="418058"/>
          </a:xfrm>
        </p:spPr>
        <p:txBody>
          <a:bodyPr>
            <a:normAutofit/>
          </a:bodyPr>
          <a:lstStyle/>
          <a:p>
            <a:r>
              <a:rPr lang="ru-RU" sz="2000" b="1" kern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СХЕМА </a:t>
            </a:r>
            <a:r>
              <a:rPr lang="ru-RU" sz="2000" b="1" kern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МАРКИ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000" b="1" kern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ОВКИ И </a:t>
            </a:r>
            <a:r>
              <a:rPr lang="ru-RU" sz="2000" b="1" kern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РАЗМЕЩЕНИЯ КОНТЕЙНЕРОВ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Куб 12"/>
          <p:cNvSpPr/>
          <p:nvPr/>
        </p:nvSpPr>
        <p:spPr>
          <a:xfrm>
            <a:off x="629397" y="1528621"/>
            <a:ext cx="8054569" cy="3944668"/>
          </a:xfrm>
          <a:prstGeom prst="cube">
            <a:avLst/>
          </a:prstGeom>
          <a:solidFill>
            <a:srgbClr val="EDD5B5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" name="Минус 18"/>
          <p:cNvSpPr/>
          <p:nvPr/>
        </p:nvSpPr>
        <p:spPr>
          <a:xfrm>
            <a:off x="-684584" y="3717032"/>
            <a:ext cx="9577064" cy="576064"/>
          </a:xfrm>
          <a:prstGeom prst="mathMinus">
            <a:avLst>
              <a:gd name="adj1" fmla="val 30134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Минус 21"/>
          <p:cNvSpPr/>
          <p:nvPr/>
        </p:nvSpPr>
        <p:spPr>
          <a:xfrm rot="5400000">
            <a:off x="2206657" y="3727953"/>
            <a:ext cx="4010606" cy="576064"/>
          </a:xfrm>
          <a:prstGeom prst="mathMinus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Минус 22"/>
          <p:cNvSpPr/>
          <p:nvPr/>
        </p:nvSpPr>
        <p:spPr>
          <a:xfrm rot="5400000">
            <a:off x="4006856" y="3727952"/>
            <a:ext cx="4010606" cy="576064"/>
          </a:xfrm>
          <a:prstGeom prst="mathMinus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Куб 24"/>
          <p:cNvSpPr/>
          <p:nvPr/>
        </p:nvSpPr>
        <p:spPr>
          <a:xfrm>
            <a:off x="895068" y="3042095"/>
            <a:ext cx="1296144" cy="834103"/>
          </a:xfrm>
          <a:prstGeom prst="cube">
            <a:avLst/>
          </a:prstGeom>
          <a:solidFill>
            <a:srgbClr val="FF00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Куб 25"/>
          <p:cNvSpPr/>
          <p:nvPr/>
        </p:nvSpPr>
        <p:spPr>
          <a:xfrm>
            <a:off x="4427983" y="3042095"/>
            <a:ext cx="1296144" cy="832907"/>
          </a:xfrm>
          <a:prstGeom prst="cube">
            <a:avLst/>
          </a:prstGeom>
          <a:solidFill>
            <a:srgbClr val="FF00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Куб 26"/>
          <p:cNvSpPr/>
          <p:nvPr/>
        </p:nvSpPr>
        <p:spPr>
          <a:xfrm>
            <a:off x="2683696" y="4456417"/>
            <a:ext cx="1296144" cy="947563"/>
          </a:xfrm>
          <a:prstGeom prst="cube">
            <a:avLst/>
          </a:prstGeom>
          <a:solidFill>
            <a:srgbClr val="FFFF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Куб 27"/>
          <p:cNvSpPr/>
          <p:nvPr/>
        </p:nvSpPr>
        <p:spPr>
          <a:xfrm>
            <a:off x="4476081" y="4456417"/>
            <a:ext cx="1296144" cy="940868"/>
          </a:xfrm>
          <a:prstGeom prst="cube">
            <a:avLst/>
          </a:prstGeom>
          <a:solidFill>
            <a:srgbClr val="92D05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Куб 30"/>
          <p:cNvSpPr/>
          <p:nvPr/>
        </p:nvSpPr>
        <p:spPr>
          <a:xfrm>
            <a:off x="6300192" y="4456417"/>
            <a:ext cx="1296144" cy="988807"/>
          </a:xfrm>
          <a:prstGeom prst="cube">
            <a:avLst/>
          </a:prstGeom>
          <a:solidFill>
            <a:srgbClr val="92D05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Куб 31"/>
          <p:cNvSpPr/>
          <p:nvPr/>
        </p:nvSpPr>
        <p:spPr>
          <a:xfrm>
            <a:off x="827583" y="4456417"/>
            <a:ext cx="1296144" cy="954951"/>
          </a:xfrm>
          <a:prstGeom prst="cube">
            <a:avLst/>
          </a:prstGeom>
          <a:solidFill>
            <a:srgbClr val="FFFF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Минус 33"/>
          <p:cNvSpPr/>
          <p:nvPr/>
        </p:nvSpPr>
        <p:spPr>
          <a:xfrm rot="5400000">
            <a:off x="7107661" y="4740527"/>
            <a:ext cx="617309" cy="1944215"/>
          </a:xfrm>
          <a:prstGeom prst="mathMinus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Минус 37"/>
          <p:cNvSpPr/>
          <p:nvPr/>
        </p:nvSpPr>
        <p:spPr>
          <a:xfrm rot="5400000">
            <a:off x="543889" y="4825745"/>
            <a:ext cx="617309" cy="1737237"/>
          </a:xfrm>
          <a:prstGeom prst="mathMinus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ый треугольник 35"/>
          <p:cNvSpPr/>
          <p:nvPr/>
        </p:nvSpPr>
        <p:spPr>
          <a:xfrm rot="16200000">
            <a:off x="8116884" y="4493273"/>
            <a:ext cx="567018" cy="482060"/>
          </a:xfrm>
          <a:prstGeom prst="rt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Минус 40"/>
          <p:cNvSpPr/>
          <p:nvPr/>
        </p:nvSpPr>
        <p:spPr>
          <a:xfrm rot="5400000">
            <a:off x="406456" y="3727953"/>
            <a:ext cx="4010606" cy="576064"/>
          </a:xfrm>
          <a:prstGeom prst="mathMinus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Куб 41"/>
          <p:cNvSpPr/>
          <p:nvPr/>
        </p:nvSpPr>
        <p:spPr>
          <a:xfrm>
            <a:off x="6042386" y="3100895"/>
            <a:ext cx="544262" cy="775501"/>
          </a:xfrm>
          <a:prstGeom prst="cube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Куб 42"/>
          <p:cNvSpPr/>
          <p:nvPr/>
        </p:nvSpPr>
        <p:spPr>
          <a:xfrm>
            <a:off x="2699792" y="3042095"/>
            <a:ext cx="1296144" cy="816378"/>
          </a:xfrm>
          <a:prstGeom prst="cub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Заголовок 1"/>
          <p:cNvSpPr txBox="1">
            <a:spLocks/>
          </p:cNvSpPr>
          <p:nvPr/>
        </p:nvSpPr>
        <p:spPr>
          <a:xfrm>
            <a:off x="894114" y="908720"/>
            <a:ext cx="7360120" cy="41805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040520" y="1025416"/>
            <a:ext cx="335080" cy="184666"/>
          </a:xfrm>
          <a:prstGeom prst="rect">
            <a:avLst/>
          </a:prstGeom>
          <a:solidFill>
            <a:srgbClr val="FF00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3659319" y="957446"/>
            <a:ext cx="11430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- 2 Лепка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3275856" y="1025416"/>
            <a:ext cx="335080" cy="184666"/>
          </a:xfrm>
          <a:prstGeom prst="rect">
            <a:avLst/>
          </a:prstGeom>
          <a:solidFill>
            <a:srgbClr val="FFFF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5461056" y="1049779"/>
            <a:ext cx="335080" cy="184666"/>
          </a:xfrm>
          <a:prstGeom prst="rect">
            <a:avLst/>
          </a:prstGeom>
          <a:solidFill>
            <a:srgbClr val="92D05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1412303" y="957446"/>
            <a:ext cx="15879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- 1 Рисование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5353517" y="933083"/>
            <a:ext cx="27211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- 3  Аппликация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Заголовок 1"/>
          <p:cNvSpPr txBox="1">
            <a:spLocks/>
          </p:cNvSpPr>
          <p:nvPr/>
        </p:nvSpPr>
        <p:spPr>
          <a:xfrm>
            <a:off x="4950042" y="3385167"/>
            <a:ext cx="396044" cy="2478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Заголовок 1"/>
          <p:cNvSpPr txBox="1">
            <a:spLocks/>
          </p:cNvSpPr>
          <p:nvPr/>
        </p:nvSpPr>
        <p:spPr>
          <a:xfrm>
            <a:off x="2951820" y="4950820"/>
            <a:ext cx="396044" cy="2478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Заголовок 1"/>
          <p:cNvSpPr txBox="1">
            <a:spLocks/>
          </p:cNvSpPr>
          <p:nvPr/>
        </p:nvSpPr>
        <p:spPr>
          <a:xfrm>
            <a:off x="1115870" y="4971442"/>
            <a:ext cx="396044" cy="2478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Заголовок 1"/>
          <p:cNvSpPr txBox="1">
            <a:spLocks/>
          </p:cNvSpPr>
          <p:nvPr/>
        </p:nvSpPr>
        <p:spPr>
          <a:xfrm>
            <a:off x="3002134" y="4925625"/>
            <a:ext cx="396044" cy="2478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71" name="Заголовок 1"/>
          <p:cNvSpPr txBox="1">
            <a:spLocks/>
          </p:cNvSpPr>
          <p:nvPr/>
        </p:nvSpPr>
        <p:spPr>
          <a:xfrm>
            <a:off x="6565062" y="4989096"/>
            <a:ext cx="396044" cy="2478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Заголовок 1"/>
          <p:cNvSpPr txBox="1">
            <a:spLocks/>
          </p:cNvSpPr>
          <p:nvPr/>
        </p:nvSpPr>
        <p:spPr>
          <a:xfrm>
            <a:off x="3010214" y="3467894"/>
            <a:ext cx="396044" cy="2478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Заголовок 1"/>
          <p:cNvSpPr txBox="1">
            <a:spLocks/>
          </p:cNvSpPr>
          <p:nvPr/>
        </p:nvSpPr>
        <p:spPr>
          <a:xfrm>
            <a:off x="1254509" y="3377037"/>
            <a:ext cx="396044" cy="2478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Куб 73"/>
          <p:cNvSpPr/>
          <p:nvPr/>
        </p:nvSpPr>
        <p:spPr>
          <a:xfrm>
            <a:off x="6603193" y="3100896"/>
            <a:ext cx="544262" cy="816378"/>
          </a:xfrm>
          <a:prstGeom prst="cube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Куб 74"/>
          <p:cNvSpPr/>
          <p:nvPr/>
        </p:nvSpPr>
        <p:spPr>
          <a:xfrm>
            <a:off x="7196090" y="3116678"/>
            <a:ext cx="544262" cy="816378"/>
          </a:xfrm>
          <a:prstGeom prst="cube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Овал 77"/>
          <p:cNvSpPr/>
          <p:nvPr/>
        </p:nvSpPr>
        <p:spPr>
          <a:xfrm>
            <a:off x="4267200" y="2514600"/>
            <a:ext cx="545855" cy="329766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3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0" name="Овал 79"/>
          <p:cNvSpPr/>
          <p:nvPr/>
        </p:nvSpPr>
        <p:spPr>
          <a:xfrm>
            <a:off x="609600" y="2514600"/>
            <a:ext cx="545855" cy="329766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1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1" name="Овал 80"/>
          <p:cNvSpPr/>
          <p:nvPr/>
        </p:nvSpPr>
        <p:spPr>
          <a:xfrm>
            <a:off x="4267200" y="4114800"/>
            <a:ext cx="545855" cy="329766"/>
          </a:xfrm>
          <a:prstGeom prst="ellipse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1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3" name="Овал 82"/>
          <p:cNvSpPr/>
          <p:nvPr/>
        </p:nvSpPr>
        <p:spPr>
          <a:xfrm>
            <a:off x="2456279" y="2496158"/>
            <a:ext cx="545855" cy="329766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84" name="Овал 83"/>
          <p:cNvSpPr/>
          <p:nvPr/>
        </p:nvSpPr>
        <p:spPr>
          <a:xfrm>
            <a:off x="2514600" y="4114800"/>
            <a:ext cx="545855" cy="329766"/>
          </a:xfrm>
          <a:prstGeom prst="ellipse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85" name="Овал 84"/>
          <p:cNvSpPr/>
          <p:nvPr/>
        </p:nvSpPr>
        <p:spPr>
          <a:xfrm>
            <a:off x="6117543" y="2496158"/>
            <a:ext cx="545855" cy="329766"/>
          </a:xfrm>
          <a:prstGeom prst="ellipse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8" name="Овал 87"/>
          <p:cNvSpPr/>
          <p:nvPr/>
        </p:nvSpPr>
        <p:spPr>
          <a:xfrm>
            <a:off x="611751" y="4121028"/>
            <a:ext cx="545855" cy="329766"/>
          </a:xfrm>
          <a:prstGeom prst="ellipse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1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0" name="Овал 89"/>
          <p:cNvSpPr/>
          <p:nvPr/>
        </p:nvSpPr>
        <p:spPr>
          <a:xfrm>
            <a:off x="6103824" y="3387860"/>
            <a:ext cx="272928" cy="321636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1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1" name="Овал 90"/>
          <p:cNvSpPr/>
          <p:nvPr/>
        </p:nvSpPr>
        <p:spPr>
          <a:xfrm>
            <a:off x="6702031" y="3387860"/>
            <a:ext cx="272928" cy="321636"/>
          </a:xfrm>
          <a:prstGeom prst="ellipse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92" name="Овал 91"/>
          <p:cNvSpPr/>
          <p:nvPr/>
        </p:nvSpPr>
        <p:spPr>
          <a:xfrm>
            <a:off x="7251400" y="3377037"/>
            <a:ext cx="272928" cy="321636"/>
          </a:xfrm>
          <a:prstGeom prst="ellipse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3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01" name="Picture 13" descr="F:\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457" t="22836" r="62617" b="1786"/>
          <a:stretch/>
        </p:blipFill>
        <p:spPr bwMode="auto">
          <a:xfrm rot="16200000">
            <a:off x="6809628" y="1335388"/>
            <a:ext cx="460785" cy="14796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" name="Picture 13" descr="F:\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8454" t="23501" r="33294" b="2175"/>
          <a:stretch/>
        </p:blipFill>
        <p:spPr bwMode="auto">
          <a:xfrm rot="16200000">
            <a:off x="4654056" y="1260260"/>
            <a:ext cx="453388" cy="16867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" name="Picture 13" descr="F:\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7891" t="23712" r="4012" b="1888"/>
          <a:stretch/>
        </p:blipFill>
        <p:spPr bwMode="auto">
          <a:xfrm rot="16200000">
            <a:off x="2322884" y="1251892"/>
            <a:ext cx="462432" cy="17315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Заголовок 1"/>
          <p:cNvSpPr txBox="1">
            <a:spLocks/>
          </p:cNvSpPr>
          <p:nvPr/>
        </p:nvSpPr>
        <p:spPr>
          <a:xfrm>
            <a:off x="4847164" y="4950820"/>
            <a:ext cx="396044" cy="2478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Овал 58"/>
          <p:cNvSpPr/>
          <p:nvPr/>
        </p:nvSpPr>
        <p:spPr>
          <a:xfrm>
            <a:off x="6090232" y="4094863"/>
            <a:ext cx="545855" cy="329766"/>
          </a:xfrm>
          <a:prstGeom prst="ellipse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2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2108938" y="5867980"/>
            <a:ext cx="54726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Контейнеры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 теневыми планшетами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629400" y="617220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>
                <a:solidFill>
                  <a:srgbClr val="C00000"/>
                </a:solidFill>
              </a:rPr>
              <a:t>Созданы стандарты хранения материалов</a:t>
            </a:r>
            <a:endParaRPr lang="ru-RU" sz="1400" i="1" dirty="0">
              <a:solidFill>
                <a:srgbClr val="C0000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0" y="5903893"/>
            <a:ext cx="2438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>
                <a:solidFill>
                  <a:srgbClr val="C00000"/>
                </a:solidFill>
              </a:rPr>
              <a:t>Длительный поиск материалов для занятия</a:t>
            </a:r>
          </a:p>
          <a:p>
            <a:r>
              <a:rPr lang="ru-RU" sz="1400" i="1" dirty="0" smtClean="0">
                <a:solidFill>
                  <a:srgbClr val="C00000"/>
                </a:solidFill>
              </a:rPr>
              <a:t>Потери времени при уборке материалов</a:t>
            </a:r>
            <a:endParaRPr lang="ru-RU" sz="1400" i="1" dirty="0">
              <a:solidFill>
                <a:srgbClr val="C00000"/>
              </a:solidFill>
            </a:endParaRPr>
          </a:p>
        </p:txBody>
      </p:sp>
      <p:sp>
        <p:nvSpPr>
          <p:cNvPr id="64" name="Пятно 1 63"/>
          <p:cNvSpPr/>
          <p:nvPr/>
        </p:nvSpPr>
        <p:spPr>
          <a:xfrm>
            <a:off x="0" y="5562600"/>
            <a:ext cx="398380" cy="395060"/>
          </a:xfrm>
          <a:prstGeom prst="irregularSeal1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Облако 65"/>
          <p:cNvSpPr/>
          <p:nvPr/>
        </p:nvSpPr>
        <p:spPr>
          <a:xfrm>
            <a:off x="6629400" y="5867400"/>
            <a:ext cx="457200" cy="304800"/>
          </a:xfrm>
          <a:prstGeom prst="cloud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293881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8998"/>
          </a:xfrm>
        </p:spPr>
        <p:txBody>
          <a:bodyPr>
            <a:noAutofit/>
          </a:bodyPr>
          <a:lstStyle/>
          <a:p>
            <a:pPr lvl="0" fontAlgn="base">
              <a:spcAft>
                <a:spcPct val="0"/>
              </a:spcAft>
            </a:pP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СХЕМА ХРАНЕНИЯ </a:t>
            </a:r>
            <a:b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УЧЕБНОГО МАТЕРИАЛА ПО </a:t>
            </a:r>
            <a:r>
              <a:rPr lang="ru-RU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КОНТЕЙНЕРАМ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endParaRPr lang="ru-RU" sz="2000" dirty="0"/>
          </a:p>
        </p:txBody>
      </p:sp>
      <p:pic>
        <p:nvPicPr>
          <p:cNvPr id="2061" name="Picture 13" descr="F: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037649" y="248351"/>
            <a:ext cx="5062547" cy="79186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553200" y="9144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>
                <a:solidFill>
                  <a:srgbClr val="C00000"/>
                </a:solidFill>
              </a:rPr>
              <a:t>Созданы стандарты хранения материалов</a:t>
            </a:r>
            <a:endParaRPr lang="ru-RU" sz="1400" i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47800" y="914400"/>
            <a:ext cx="2286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>
                <a:solidFill>
                  <a:srgbClr val="C00000"/>
                </a:solidFill>
              </a:rPr>
              <a:t>Длительный поиск материалов для занятия</a:t>
            </a:r>
          </a:p>
          <a:p>
            <a:r>
              <a:rPr lang="ru-RU" sz="1400" i="1" dirty="0" smtClean="0">
                <a:solidFill>
                  <a:srgbClr val="C00000"/>
                </a:solidFill>
              </a:rPr>
              <a:t>Потери времени при уборке материалов</a:t>
            </a:r>
            <a:endParaRPr lang="ru-RU" sz="1400" i="1" dirty="0">
              <a:solidFill>
                <a:srgbClr val="C00000"/>
              </a:solidFill>
            </a:endParaRPr>
          </a:p>
        </p:txBody>
      </p:sp>
      <p:sp>
        <p:nvSpPr>
          <p:cNvPr id="8" name="Пятно 1 7"/>
          <p:cNvSpPr/>
          <p:nvPr/>
        </p:nvSpPr>
        <p:spPr>
          <a:xfrm>
            <a:off x="990600" y="914400"/>
            <a:ext cx="398380" cy="395060"/>
          </a:xfrm>
          <a:prstGeom prst="irregularSeal1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Облако 8"/>
          <p:cNvSpPr/>
          <p:nvPr/>
        </p:nvSpPr>
        <p:spPr>
          <a:xfrm>
            <a:off x="6019800" y="990600"/>
            <a:ext cx="457200" cy="304800"/>
          </a:xfrm>
          <a:prstGeom prst="cloud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828311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1800" b="1" dirty="0" smtClean="0"/>
              <a:t>ИНСТРУКЦИЯ ДЛЯ ВОСПИТАННИКОВ ДОУ ПО ПРАВИЛАМ ПОДГОТОВКИ И УБОРКИ УЧЕБНОГО МАТЕРИАЛА ПО ИЗОДЕЯТЕЛЬНОСТИ (рисование красками)</a:t>
            </a:r>
            <a:br>
              <a:rPr lang="ru-RU" sz="1800" b="1" dirty="0" smtClean="0"/>
            </a:br>
            <a:endParaRPr lang="ru-RU" sz="18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0" y="685800"/>
            <a:ext cx="4317876" cy="5661248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sz="3100" dirty="0" smtClean="0"/>
              <a:t>1.1. При подготовке к занятию по рисованию, дежурные:</a:t>
            </a:r>
          </a:p>
          <a:p>
            <a:pPr>
              <a:buNone/>
            </a:pPr>
            <a:r>
              <a:rPr lang="ru-RU" sz="3100" dirty="0" smtClean="0"/>
              <a:t>- берут органайзеры,  подвозят их по очереди  к центру изобразительной деятельности и останавливаются в специально отведенном месте, где хранится учебный материал;</a:t>
            </a:r>
          </a:p>
          <a:p>
            <a:pPr>
              <a:buNone/>
            </a:pPr>
            <a:r>
              <a:rPr lang="ru-RU" sz="3100" dirty="0" smtClean="0"/>
              <a:t>- берут красный контейнер и ставят его  на органайзер;</a:t>
            </a:r>
          </a:p>
          <a:p>
            <a:pPr>
              <a:buNone/>
            </a:pPr>
            <a:r>
              <a:rPr lang="ru-RU" sz="3100" dirty="0" smtClean="0"/>
              <a:t>- везут органайзеры к рабочим столам. </a:t>
            </a:r>
          </a:p>
          <a:p>
            <a:pPr>
              <a:buNone/>
            </a:pPr>
            <a:r>
              <a:rPr lang="ru-RU" sz="3100" dirty="0" smtClean="0"/>
              <a:t>1.2 . Дежурные начинают движение: </a:t>
            </a:r>
          </a:p>
          <a:p>
            <a:pPr>
              <a:buNone/>
            </a:pPr>
            <a:r>
              <a:rPr lang="ru-RU" sz="3100" dirty="0" smtClean="0"/>
              <a:t>- первая пара дежурных двигается по направлению к столам  против часовой стрелки и начинает накрывать 1 ряд;</a:t>
            </a:r>
          </a:p>
          <a:p>
            <a:pPr>
              <a:buNone/>
            </a:pPr>
            <a:r>
              <a:rPr lang="ru-RU" sz="3100" dirty="0" smtClean="0"/>
              <a:t>- вторая пара дежурных двигается против часовой стрелки и  накрывают 2 ряд.</a:t>
            </a:r>
          </a:p>
          <a:p>
            <a:pPr>
              <a:buNone/>
            </a:pPr>
            <a:r>
              <a:rPr lang="ru-RU" sz="3100" dirty="0" smtClean="0"/>
              <a:t>1.3. Дежурные накрывают столы,  раскладывая принадлежности на теневые планшеты в соответствии с изображением силуэтов.</a:t>
            </a:r>
          </a:p>
          <a:p>
            <a:pPr>
              <a:buNone/>
            </a:pPr>
            <a:r>
              <a:rPr lang="ru-RU" sz="3100" dirty="0" smtClean="0"/>
              <a:t>1.4. Первые дежурные раскладывают из красного контейнера: краски (карандаши), стаканчики для воды.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4"/>
          </p:nvPr>
        </p:nvSpPr>
        <p:spPr>
          <a:xfrm>
            <a:off x="4645025" y="685800"/>
            <a:ext cx="4498975" cy="5661248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1.5. Вторые дежурные раскладывают из красного контейнера: палитры, губки, подставки, кисточки.</a:t>
            </a:r>
          </a:p>
          <a:p>
            <a:pPr>
              <a:buNone/>
            </a:pPr>
            <a:r>
              <a:rPr lang="ru-RU" dirty="0" smtClean="0"/>
              <a:t>1.6. Дежурные отвозят органайзеры в назначенное место (уголок ИЗО)</a:t>
            </a:r>
          </a:p>
          <a:p>
            <a:pPr>
              <a:buNone/>
            </a:pPr>
            <a:r>
              <a:rPr lang="ru-RU" dirty="0" smtClean="0"/>
              <a:t>1.7. После окончания занятия, дежурные берут органайзеры  и везут их к рабочим столам:</a:t>
            </a:r>
          </a:p>
          <a:p>
            <a:pPr>
              <a:buNone/>
            </a:pPr>
            <a:r>
              <a:rPr lang="ru-RU" dirty="0" smtClean="0"/>
              <a:t>- первая пара дежурных двигается по направлению к столам  против часовой стрелки к первому ряду и начинает убирать учебный материал в контейнеры в том же порядке, что и раскладывали;</a:t>
            </a:r>
          </a:p>
          <a:p>
            <a:pPr>
              <a:buNone/>
            </a:pPr>
            <a:r>
              <a:rPr lang="ru-RU" dirty="0" smtClean="0"/>
              <a:t>- вторая пара дежурных двигается против часовой стрелки и  убирает учебный материал в том же порядке, что и раскладывали во 2 ряду.</a:t>
            </a:r>
          </a:p>
          <a:p>
            <a:pPr>
              <a:buNone/>
            </a:pPr>
            <a:r>
              <a:rPr lang="ru-RU" i="1" dirty="0" smtClean="0"/>
              <a:t>(При сборе загрязненных материалов используют отдельный контейнер)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1.8. Дежурные везут органайзеры в уголок </a:t>
            </a:r>
            <a:r>
              <a:rPr lang="ru-RU" dirty="0" err="1" smtClean="0"/>
              <a:t>изодеятельности</a:t>
            </a:r>
            <a:r>
              <a:rPr lang="ru-RU" dirty="0" smtClean="0"/>
              <a:t> и ставят контейнеры с учебным материалом в шкаф в соответствии со схемой.</a:t>
            </a:r>
          </a:p>
          <a:p>
            <a:pPr>
              <a:buNone/>
            </a:pPr>
            <a:r>
              <a:rPr lang="ru-RU" dirty="0" smtClean="0"/>
              <a:t>1.9. Органайзеры убирают в уголок ИЗО.</a:t>
            </a:r>
          </a:p>
          <a:p>
            <a:endParaRPr lang="ru-RU" dirty="0"/>
          </a:p>
        </p:txBody>
      </p:sp>
      <p:sp>
        <p:nvSpPr>
          <p:cNvPr id="8" name="Облако 7"/>
          <p:cNvSpPr/>
          <p:nvPr/>
        </p:nvSpPr>
        <p:spPr>
          <a:xfrm>
            <a:off x="4800600" y="6172200"/>
            <a:ext cx="457200" cy="304800"/>
          </a:xfrm>
          <a:prstGeom prst="cloud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800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0" y="6172200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>
                <a:solidFill>
                  <a:srgbClr val="C00000"/>
                </a:solidFill>
              </a:rPr>
              <a:t>Создан алгоритм подготовки и уборки материалов</a:t>
            </a:r>
            <a:endParaRPr lang="ru-RU" sz="1400" i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" y="6096000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>
                <a:solidFill>
                  <a:srgbClr val="C00000"/>
                </a:solidFill>
              </a:rPr>
              <a:t>Потери времени при раскладывании и уборке материалов</a:t>
            </a:r>
            <a:endParaRPr lang="ru-RU" sz="1400" i="1" dirty="0">
              <a:solidFill>
                <a:srgbClr val="C00000"/>
              </a:solidFill>
            </a:endParaRPr>
          </a:p>
        </p:txBody>
      </p:sp>
      <p:sp>
        <p:nvSpPr>
          <p:cNvPr id="12" name="Пятно 1 11"/>
          <p:cNvSpPr/>
          <p:nvPr/>
        </p:nvSpPr>
        <p:spPr>
          <a:xfrm>
            <a:off x="228600" y="6019800"/>
            <a:ext cx="398380" cy="395060"/>
          </a:xfrm>
          <a:prstGeom prst="irregularSeal1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Скругленный прямоугольник 81"/>
          <p:cNvSpPr/>
          <p:nvPr/>
        </p:nvSpPr>
        <p:spPr>
          <a:xfrm>
            <a:off x="4267200" y="2438400"/>
            <a:ext cx="626825" cy="1331174"/>
          </a:xfrm>
          <a:prstGeom prst="roundRect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Скругленный прямоугольник 80"/>
          <p:cNvSpPr/>
          <p:nvPr/>
        </p:nvSpPr>
        <p:spPr>
          <a:xfrm rot="10800000">
            <a:off x="1905000" y="2438400"/>
            <a:ext cx="626825" cy="1330123"/>
          </a:xfrm>
          <a:prstGeom prst="roundRect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Скругленный прямоугольник 78"/>
          <p:cNvSpPr/>
          <p:nvPr/>
        </p:nvSpPr>
        <p:spPr>
          <a:xfrm rot="10800000">
            <a:off x="5486400" y="2438400"/>
            <a:ext cx="644073" cy="1316782"/>
          </a:xfrm>
          <a:prstGeom prst="roundRect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0" y="-27384"/>
            <a:ext cx="9144000" cy="9895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СХЕМА РАСПОЛОЖЕНИЯ РАБОЧИХ МЕСТ (СТОЛОВ) ДЛЯ ВОСПИТАННИКОВ </a:t>
            </a:r>
            <a:br>
              <a:rPr lang="ru-RU" sz="1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3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smtClean="0">
                <a:ln>
                  <a:noFill/>
                </a:ln>
                <a:solidFill>
                  <a:srgbClr val="551A8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kumimoji="0" lang="ru-RU" sz="1300" b="0" i="0" u="none" strike="noStrike" cap="none" normalizeH="0" baseline="0" smtClean="0">
                <a:ln>
                  <a:noFill/>
                </a:ln>
                <a:solidFill>
                  <a:srgbClr val="551A8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ru-RU" sz="1300" b="0" i="0" u="none" strike="noStrike" cap="none" normalizeH="0" baseline="0" smtClean="0">
              <a:ln>
                <a:noFill/>
              </a:ln>
              <a:solidFill>
                <a:srgbClr val="33333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smtClean="0">
                <a:ln>
                  <a:noFill/>
                </a:ln>
                <a:solidFill>
                  <a:srgbClr val="551A8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kumimoji="0" lang="ru-RU" sz="1300" b="0" i="0" u="none" strike="noStrike" cap="none" normalizeH="0" baseline="0" smtClean="0">
                <a:ln>
                  <a:noFill/>
                </a:ln>
                <a:solidFill>
                  <a:srgbClr val="551A8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ru-RU" sz="1300" b="0" i="0" u="none" strike="noStrike" cap="none" normalizeH="0" baseline="0" smtClean="0">
              <a:ln>
                <a:noFill/>
              </a:ln>
              <a:solidFill>
                <a:srgbClr val="33333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smtClean="0">
                <a:ln>
                  <a:noFill/>
                </a:ln>
                <a:solidFill>
                  <a:srgbClr val="551A8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kumimoji="0" lang="ru-RU" sz="1300" b="0" i="0" u="none" strike="noStrike" cap="none" normalizeH="0" baseline="0" smtClean="0">
                <a:ln>
                  <a:noFill/>
                </a:ln>
                <a:solidFill>
                  <a:srgbClr val="551A8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ru-RU" sz="1300" b="0" i="0" u="none" strike="noStrike" cap="none" normalizeH="0" baseline="0" smtClean="0">
              <a:ln>
                <a:noFill/>
              </a:ln>
              <a:solidFill>
                <a:srgbClr val="33333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smtClean="0">
                <a:ln>
                  <a:noFill/>
                </a:ln>
                <a:solidFill>
                  <a:srgbClr val="551A8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kumimoji="0" lang="ru-RU" sz="1300" b="0" i="0" u="none" strike="noStrike" cap="none" normalizeH="0" baseline="0" smtClean="0">
                <a:ln>
                  <a:noFill/>
                </a:ln>
                <a:solidFill>
                  <a:srgbClr val="551A8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ru-RU" sz="1300" b="0" i="0" u="none" strike="noStrike" cap="none" normalizeH="0" baseline="0" smtClean="0">
              <a:ln>
                <a:noFill/>
              </a:ln>
              <a:solidFill>
                <a:srgbClr val="33333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048000" y="2438400"/>
            <a:ext cx="626825" cy="1315256"/>
          </a:xfrm>
          <a:prstGeom prst="roundRect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828800" y="2819400"/>
            <a:ext cx="7652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 </a:t>
            </a:r>
          </a:p>
          <a:p>
            <a:pPr algn="ctr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стол</a:t>
            </a:r>
            <a:endParaRPr lang="ru-RU" sz="1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971800" y="2819400"/>
            <a:ext cx="7652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стол</a:t>
            </a:r>
            <a:endParaRPr lang="ru-RU" sz="1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191000" y="2819400"/>
            <a:ext cx="7652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стол</a:t>
            </a:r>
            <a:endParaRPr lang="ru-RU" sz="1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410200" y="2819400"/>
            <a:ext cx="7652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  <a:p>
            <a:pPr algn="ctr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стол</a:t>
            </a:r>
            <a:endParaRPr lang="ru-RU" sz="1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 rot="16200000">
            <a:off x="6526375" y="3550504"/>
            <a:ext cx="1229612" cy="307777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Мольберт</a:t>
            </a:r>
            <a:endParaRPr lang="ru-RU" sz="1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2633466" y="921651"/>
            <a:ext cx="2410145" cy="653957"/>
          </a:xfrm>
          <a:prstGeom prst="round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5063359" y="903132"/>
            <a:ext cx="2410145" cy="672476"/>
          </a:xfrm>
          <a:prstGeom prst="round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2831111" y="949854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 шкаф </a:t>
            </a:r>
          </a:p>
          <a:p>
            <a:pPr algn="ctr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учебным материалом</a:t>
            </a:r>
            <a:endParaRPr lang="ru-RU" sz="1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5223778" y="949854"/>
            <a:ext cx="20712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 шкаф </a:t>
            </a:r>
          </a:p>
          <a:p>
            <a:pPr algn="ctr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учебным материалом</a:t>
            </a:r>
            <a:endParaRPr lang="ru-RU" sz="1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Куб 67"/>
          <p:cNvSpPr/>
          <p:nvPr/>
        </p:nvSpPr>
        <p:spPr>
          <a:xfrm>
            <a:off x="7522882" y="1664684"/>
            <a:ext cx="570414" cy="708668"/>
          </a:xfrm>
          <a:prstGeom prst="cub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Куб 68"/>
          <p:cNvSpPr/>
          <p:nvPr/>
        </p:nvSpPr>
        <p:spPr>
          <a:xfrm>
            <a:off x="8106531" y="1650530"/>
            <a:ext cx="570414" cy="708668"/>
          </a:xfrm>
          <a:prstGeom prst="cub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Прямоугольник 69"/>
          <p:cNvSpPr/>
          <p:nvPr/>
        </p:nvSpPr>
        <p:spPr>
          <a:xfrm>
            <a:off x="7770917" y="1152144"/>
            <a:ext cx="9410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algn="ctr"/>
            <a:r>
              <a:rPr lang="ru-RU" sz="1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органайзера</a:t>
            </a:r>
            <a:endParaRPr lang="ru-RU" sz="10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8122829" y="1878504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76" name="Прямоугольник 75"/>
          <p:cNvSpPr/>
          <p:nvPr/>
        </p:nvSpPr>
        <p:spPr>
          <a:xfrm>
            <a:off x="7612276" y="1881753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4267200" y="4267200"/>
            <a:ext cx="626825" cy="1331174"/>
          </a:xfrm>
          <a:prstGeom prst="roundRect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 rot="10800000">
            <a:off x="1905000" y="4267200"/>
            <a:ext cx="626825" cy="1330123"/>
          </a:xfrm>
          <a:prstGeom prst="roundRect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 rot="10800000">
            <a:off x="5486400" y="4267200"/>
            <a:ext cx="644073" cy="1330124"/>
          </a:xfrm>
          <a:prstGeom prst="roundRect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3048000" y="4267200"/>
            <a:ext cx="626825" cy="1315256"/>
          </a:xfrm>
          <a:prstGeom prst="roundRect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905000" y="46482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 стол</a:t>
            </a:r>
            <a:endParaRPr lang="ru-RU" sz="1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971800" y="4648200"/>
            <a:ext cx="7652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 </a:t>
            </a:r>
          </a:p>
          <a:p>
            <a:pPr algn="ctr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стол</a:t>
            </a:r>
            <a:endParaRPr lang="ru-RU" sz="1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191000" y="4648200"/>
            <a:ext cx="7652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7 </a:t>
            </a:r>
          </a:p>
          <a:p>
            <a:pPr algn="ctr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стол</a:t>
            </a:r>
            <a:endParaRPr lang="ru-RU" sz="1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410200" y="4648200"/>
            <a:ext cx="7652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  <a:p>
            <a:pPr algn="ctr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стол</a:t>
            </a:r>
            <a:endParaRPr lang="ru-RU" sz="1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Содержимое 5"/>
          <p:cNvSpPr>
            <a:spLocks noGrp="1"/>
          </p:cNvSpPr>
          <p:nvPr>
            <p:ph sz="quarter" idx="4294967295"/>
          </p:nvPr>
        </p:nvSpPr>
        <p:spPr>
          <a:xfrm>
            <a:off x="7086600" y="5562600"/>
            <a:ext cx="2057400" cy="12954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400" i="1" dirty="0" smtClean="0">
                <a:solidFill>
                  <a:srgbClr val="C00000"/>
                </a:solidFill>
              </a:rPr>
              <a:t>Создан стандарт расстановки мебели</a:t>
            </a:r>
            <a:endParaRPr lang="ru-RU" sz="1400" i="1" dirty="0">
              <a:solidFill>
                <a:srgbClr val="C0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010400" y="4800600"/>
            <a:ext cx="228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>
                <a:solidFill>
                  <a:srgbClr val="C00000"/>
                </a:solidFill>
              </a:rPr>
              <a:t>Лишние перемещения</a:t>
            </a:r>
            <a:endParaRPr lang="ru-RU" sz="1400" i="1" dirty="0">
              <a:solidFill>
                <a:srgbClr val="C00000"/>
              </a:solidFill>
            </a:endParaRPr>
          </a:p>
        </p:txBody>
      </p:sp>
      <p:sp>
        <p:nvSpPr>
          <p:cNvPr id="46" name="Облако 45"/>
          <p:cNvSpPr/>
          <p:nvPr/>
        </p:nvSpPr>
        <p:spPr>
          <a:xfrm>
            <a:off x="6629400" y="5562600"/>
            <a:ext cx="457200" cy="304800"/>
          </a:xfrm>
          <a:prstGeom prst="cloud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800" dirty="0">
              <a:solidFill>
                <a:srgbClr val="C00000"/>
              </a:solidFill>
            </a:endParaRPr>
          </a:p>
        </p:txBody>
      </p:sp>
      <p:sp>
        <p:nvSpPr>
          <p:cNvPr id="47" name="Пятно 1 46"/>
          <p:cNvSpPr/>
          <p:nvPr/>
        </p:nvSpPr>
        <p:spPr>
          <a:xfrm>
            <a:off x="6629400" y="4724400"/>
            <a:ext cx="398380" cy="395060"/>
          </a:xfrm>
          <a:prstGeom prst="irregularSeal1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7871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6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637400407"/>
              </p:ext>
            </p:extLst>
          </p:nvPr>
        </p:nvGraphicFramePr>
        <p:xfrm>
          <a:off x="133121" y="166940"/>
          <a:ext cx="8928992" cy="60062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9587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5819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5472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0582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804883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50" b="1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КАРТОЧКА ПРОЕКТА </a:t>
                      </a: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«Внедрение бережливых технологий в  оптимизацию </a:t>
                      </a: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процесса организации  изодеятельности»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1" marR="3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68288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68288" algn="l"/>
                        </a:tabLst>
                      </a:pPr>
                      <a:endParaRPr lang="en-US" sz="1050" b="1" dirty="0" smtClean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68288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68288" algn="l"/>
                        </a:tabLs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УТВЕРЖДАЮ</a:t>
                      </a:r>
                    </a:p>
                    <a:p>
                      <a:pPr marL="268288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68288" algn="l"/>
                        </a:tabLs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Заведующий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68288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68288" algn="l"/>
                        </a:tabLst>
                      </a:pPr>
                      <a:r>
                        <a:rPr lang="ru-RU" sz="1000" b="1" u="sng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____             </a:t>
                      </a:r>
                      <a:r>
                        <a:rPr lang="en-US" sz="1000" b="1" u="sng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____</a:t>
                      </a:r>
                      <a:r>
                        <a:rPr lang="ru-RU" sz="1000" b="1" u="sng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Е.В. </a:t>
                      </a:r>
                      <a:r>
                        <a:rPr lang="ru-RU" sz="1000" b="1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Агрикова</a:t>
                      </a:r>
                      <a:r>
                        <a:rPr lang="ru-RU" sz="1000" b="1" baseline="-25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68288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68288" algn="l"/>
                        </a:tabLs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«_______» ___________20___г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1" marR="3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4611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ВОВЛЕЧЕННЫЕ </a:t>
                      </a:r>
                      <a:r>
                        <a:rPr lang="ru-RU" sz="105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ЛИЦА И РАМКИ </a:t>
                      </a:r>
                      <a:r>
                        <a:rPr lang="ru-RU" sz="105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ПРОЕКТА</a:t>
                      </a:r>
                      <a:endParaRPr lang="ru-RU" sz="105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21" marR="3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1" marR="3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05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ОБОСНОВАНИЕ </a:t>
                      </a:r>
                      <a:r>
                        <a:rPr lang="ru-RU" sz="105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ВЫБОРА</a:t>
                      </a:r>
                      <a:endParaRPr lang="ru-RU" sz="105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21" marR="3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937766">
                <a:tc gridSpan="3">
                  <a:txBody>
                    <a:bodyPr/>
                    <a:lstStyle/>
                    <a:p>
                      <a:pPr marL="82550" indent="0"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Заказчики процесса —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педагоги,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дети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82550" indent="0"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Периметр проекта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—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групповая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комната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МК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ДОУ </a:t>
                      </a: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Починковского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детского сада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№8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(рабочие места педагога и воспитанника).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82550" indent="0"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Владелец процесса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—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заведующий Е.В. </a:t>
                      </a: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Агрикова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200" b="0" baseline="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82550" indent="0" algn="just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Руководитель 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проекта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—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старший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воспитатель </a:t>
                      </a:r>
                      <a:r>
                        <a:rPr lang="ru-RU" sz="12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Починковского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детского сада №8,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С.В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Тяпухина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82550" indent="0"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Команда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проекта: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заведующий Е.В. </a:t>
                      </a: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Агрикова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.,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старший воспитатель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С.В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ru-RU" sz="12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Тяпухина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;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музыкальный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руководитель 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О.К.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Гильманшина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учитель-логопед О.В. </a:t>
                      </a: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Полшкова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; 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заведующий по хозяйственной части Н.В.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Поливцева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1" marR="3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1" marR="3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77788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Ключевой риск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 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невыполнение СанПиН по продолжительности НОД. Нарушение последующих режимных моментов.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lang="ru-RU" sz="1200" b="0" i="1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77788"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Проблемы:</a:t>
                      </a:r>
                    </a:p>
                    <a:p>
                      <a:pPr marL="77788"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Длительный поиск материалов для занятия </a:t>
                      </a:r>
                    </a:p>
                    <a:p>
                      <a:pPr marL="77788"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Большие потери времени при раскладывании материалов на рабочие столы</a:t>
                      </a:r>
                    </a:p>
                    <a:p>
                      <a:pPr marL="77788"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Ошибки при раскладывании материалов</a:t>
                      </a:r>
                    </a:p>
                    <a:p>
                      <a:pPr marL="77788"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 Лишние перемещения</a:t>
                      </a:r>
                    </a:p>
                    <a:p>
                      <a:pPr marL="77788"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 Потеря времени в момент уборки учебного материала</a:t>
                      </a:r>
                    </a:p>
                    <a:p>
                      <a:pPr marL="77788"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 Большие затраты времени и усилий на перестановку столов</a:t>
                      </a:r>
                    </a:p>
                  </a:txBody>
                  <a:tcPr marL="3721" marR="3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44983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ЦЕЛИ </a:t>
                      </a:r>
                      <a:r>
                        <a:rPr lang="ru-RU" sz="105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 ПЛАНОВЫЙ </a:t>
                      </a:r>
                      <a:r>
                        <a:rPr lang="ru-RU" sz="105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ЭФФЕКТ</a:t>
                      </a:r>
                      <a:r>
                        <a:rPr lang="ru-RU" sz="105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5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21" marR="3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1" marR="3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 КЛЮЧЕВЫЕ СОБЫТИЯ ПРОЕКТА</a:t>
                      </a:r>
                      <a:endParaRPr lang="ru-RU" sz="105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21" marR="3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213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цели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21" marR="3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Текущий показатель</a:t>
                      </a:r>
                      <a:endParaRPr lang="ru-RU" sz="8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21" marR="3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Целевой показатель</a:t>
                      </a:r>
                      <a:endParaRPr lang="ru-RU" sz="8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21" marR="3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85725" indent="0"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 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Старт проекта </a:t>
                      </a: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— 02.03.2020г.</a:t>
                      </a:r>
                    </a:p>
                    <a:p>
                      <a:pPr marL="85725" lvl="0" indent="0"/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 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Диагностика и определение целевого состояния </a:t>
                      </a: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— </a:t>
                      </a: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02.03.- 13.03.2020:</a:t>
                      </a:r>
                      <a:endParaRPr lang="ru-RU" sz="1200" b="0" kern="1200" dirty="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85725" lvl="0" indent="0"/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разработка карты текущего состояния — </a:t>
                      </a: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16.03.- 20.03.2020</a:t>
                      </a:r>
                      <a:endParaRPr lang="ru-RU" sz="1200" b="0" kern="1200" dirty="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85725" lvl="0" indent="0"/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разработка карты  целевого состояния — </a:t>
                      </a: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23.03.- 27.03.2020</a:t>
                      </a:r>
                      <a:endParaRPr lang="ru-RU" sz="1200" b="0" kern="1200" dirty="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85725" lvl="0" indent="0"/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3.</a:t>
                      </a:r>
                      <a:r>
                        <a:rPr lang="ru-RU" sz="1200" b="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Внедрение улучшений </a:t>
                      </a: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—</a:t>
                      </a: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30.03</a:t>
                      </a:r>
                      <a:r>
                        <a:rPr lang="ru-RU" sz="1200" b="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 29.05.2020</a:t>
                      </a:r>
                      <a:endParaRPr lang="ru-RU" sz="1200" b="0" kern="1200" dirty="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85725" lvl="0" indent="0"/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r>
                        <a:rPr lang="ru-RU" sz="1200" b="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совещание </a:t>
                      </a: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 защите подходов внедрения — </a:t>
                      </a: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02.06.2020</a:t>
                      </a:r>
                      <a:endParaRPr lang="ru-RU" sz="1200" b="0" kern="1200" dirty="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85725" lvl="0" indent="0"/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4.</a:t>
                      </a:r>
                      <a:r>
                        <a:rPr lang="ru-RU" sz="1200" b="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Закрепление результата</a:t>
                      </a:r>
                      <a:r>
                        <a:rPr lang="ru-RU" sz="1200" b="1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 закрытие 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проекта</a:t>
                      </a:r>
                      <a:r>
                        <a:rPr lang="ru-RU" sz="1200" b="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</a:t>
                      </a: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1.06.20 </a:t>
                      </a: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</a:t>
                      </a: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26.06.2020</a:t>
                      </a:r>
                      <a:endParaRPr lang="ru-RU" sz="1200" b="0" kern="1200" dirty="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85725" indent="0"/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завершающее совещание - 29.06.2020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21" marR="3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071975">
                <a:tc>
                  <a:txBody>
                    <a:bodyPr/>
                    <a:lstStyle/>
                    <a:p>
                      <a:pPr marL="177800" indent="-88900" algn="just">
                        <a:buAutoNum type="arabicPeriod"/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Сокращение времени </a:t>
                      </a: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 </a:t>
                      </a:r>
                      <a:r>
                        <a:rPr lang="ru-RU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подготовку </a:t>
                      </a:r>
                      <a:r>
                        <a:rPr lang="ru-RU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 занятию </a:t>
                      </a:r>
                      <a:endParaRPr lang="ru-RU" sz="1200" b="0" kern="1200" baseline="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177800" indent="-88900" algn="just">
                        <a:buAutoNum type="arabicPeriod"/>
                      </a:pPr>
                      <a:r>
                        <a:rPr lang="ru-RU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Сокращение времени уборки </a:t>
                      </a:r>
                      <a:r>
                        <a:rPr lang="ru-RU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учебного материала.</a:t>
                      </a:r>
                    </a:p>
                    <a:p>
                      <a:pPr marL="177800" indent="-88900" algn="just">
                        <a:buAutoNum type="arabicPeriod"/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Сокращение количества перемещений при подготовке к занятию и уборке учебного материала</a:t>
                      </a:r>
                    </a:p>
                    <a:p>
                      <a:pPr marL="177800" indent="-88900" algn="just">
                        <a:buAutoNum type="arabicPeriod"/>
                      </a:pPr>
                      <a:r>
                        <a:rPr lang="ru-RU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Сокращение количества ошибок при подготовке к занятию</a:t>
                      </a:r>
                    </a:p>
                  </a:txBody>
                  <a:tcPr marL="3721" marR="3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 мин.</a:t>
                      </a:r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 мин.</a:t>
                      </a:r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 шага</a:t>
                      </a:r>
                    </a:p>
                    <a:p>
                      <a:pPr algn="ctr"/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8-12 ошибок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1" marR="3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 мин.</a:t>
                      </a:r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 мин.</a:t>
                      </a:r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 шагов</a:t>
                      </a:r>
                    </a:p>
                    <a:p>
                      <a:pPr algn="ctr"/>
                      <a:endParaRPr lang="ru-RU" sz="12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 ошибок</a:t>
                      </a:r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1" marR="3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3721" marR="3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6233965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/>
              <a:t>Карта текущего состояния процесса «Подготовка к занятию и уборка учебного материала»</a:t>
            </a:r>
            <a:endParaRPr lang="ru-RU" sz="3200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35385"/>
          <a:stretch>
            <a:fillRect/>
          </a:stretch>
        </p:blipFill>
        <p:spPr bwMode="auto">
          <a:xfrm>
            <a:off x="0" y="1676400"/>
            <a:ext cx="9143999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934200" y="57150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/>
              <a:t>ВПП = 42 мин.</a:t>
            </a:r>
            <a:endParaRPr lang="ru-RU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/>
              <a:t>Карта текущего состояния процесса «Подготовка к занятию и уборка учебного материала»</a:t>
            </a:r>
            <a:endParaRPr lang="ru-RU" sz="32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0"/>
            <a:ext cx="9144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Круговая стрелка 173"/>
          <p:cNvSpPr/>
          <p:nvPr/>
        </p:nvSpPr>
        <p:spPr>
          <a:xfrm rot="13620576" flipV="1">
            <a:off x="5356973" y="2057807"/>
            <a:ext cx="942277" cy="521001"/>
          </a:xfrm>
          <a:prstGeom prst="circular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907704" y="1052736"/>
            <a:ext cx="2410145" cy="720080"/>
          </a:xfrm>
          <a:prstGeom prst="round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 noGrp="1"/>
          </p:cNvSpPr>
          <p:nvPr>
            <p:ph type="title"/>
          </p:nvPr>
        </p:nvSpPr>
        <p:spPr>
          <a:xfrm>
            <a:off x="323528" y="71046"/>
            <a:ext cx="8373616" cy="9816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Диаграмма «Спагетти» текущего состояния процесса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«ПОДГОТОВКА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УЧЕБНОГО МАТЕРИАЛА К ЗАНЯТИЮ»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364088" y="1052736"/>
            <a:ext cx="2410145" cy="720080"/>
          </a:xfrm>
          <a:prstGeom prst="round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741149" y="4691721"/>
            <a:ext cx="1549497" cy="1473583"/>
          </a:xfrm>
          <a:prstGeom prst="roundRect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782497" y="2737688"/>
            <a:ext cx="1559043" cy="1473583"/>
          </a:xfrm>
          <a:prstGeom prst="roundRect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146227" y="4691721"/>
            <a:ext cx="1549497" cy="1473583"/>
          </a:xfrm>
          <a:prstGeom prst="roundRect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088123" y="2675497"/>
            <a:ext cx="1549497" cy="1473583"/>
          </a:xfrm>
          <a:prstGeom prst="roundRect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5508104" y="2692208"/>
            <a:ext cx="9547" cy="145687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5508104" y="4708432"/>
            <a:ext cx="9547" cy="145687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2906269" y="4708432"/>
            <a:ext cx="9547" cy="145687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2853325" y="2692208"/>
            <a:ext cx="9547" cy="145687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979712" y="1124744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 шкаф </a:t>
            </a:r>
          </a:p>
          <a:p>
            <a:pPr algn="ctr"/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учебным материалом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580112" y="1124744"/>
            <a:ext cx="20712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 шкаф </a:t>
            </a:r>
          </a:p>
          <a:p>
            <a:pPr algn="ctr"/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учебным материалом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33482" y="2977788"/>
            <a:ext cx="7652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 </a:t>
            </a:r>
          </a:p>
          <a:p>
            <a:pPr algn="ctr"/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стол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882809" y="2976433"/>
            <a:ext cx="7652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 </a:t>
            </a:r>
          </a:p>
          <a:p>
            <a:pPr algn="ctr"/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стол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109815" y="5138028"/>
            <a:ext cx="7652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 </a:t>
            </a:r>
          </a:p>
          <a:p>
            <a:pPr algn="ctr"/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стол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482044" y="3010391"/>
            <a:ext cx="7652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 </a:t>
            </a:r>
          </a:p>
          <a:p>
            <a:pPr algn="ctr"/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стол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740843" y="3002912"/>
            <a:ext cx="7652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 </a:t>
            </a:r>
          </a:p>
          <a:p>
            <a:pPr algn="ctr"/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стол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747674" y="5099725"/>
            <a:ext cx="7652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7 </a:t>
            </a:r>
          </a:p>
          <a:p>
            <a:pPr algn="ctr"/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стол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920975" y="5137729"/>
            <a:ext cx="7652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 </a:t>
            </a:r>
          </a:p>
          <a:p>
            <a:pPr algn="ctr"/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стол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546338" y="5120221"/>
            <a:ext cx="7652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8 </a:t>
            </a:r>
          </a:p>
          <a:p>
            <a:pPr algn="ctr"/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стол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696200" y="2209800"/>
            <a:ext cx="1229612" cy="307777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Воспитатель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0" y="1447800"/>
            <a:ext cx="1387237" cy="30777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Воспитанники</a:t>
            </a:r>
          </a:p>
        </p:txBody>
      </p:sp>
      <p:sp>
        <p:nvSpPr>
          <p:cNvPr id="73" name="Пятно 1 72"/>
          <p:cNvSpPr/>
          <p:nvPr/>
        </p:nvSpPr>
        <p:spPr>
          <a:xfrm>
            <a:off x="0" y="4495800"/>
            <a:ext cx="398380" cy="395060"/>
          </a:xfrm>
          <a:prstGeom prst="irregularSeal1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7494289" y="2583112"/>
            <a:ext cx="28886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122" name="Скругленный прямоугольник 121"/>
          <p:cNvSpPr/>
          <p:nvPr/>
        </p:nvSpPr>
        <p:spPr>
          <a:xfrm rot="5400000">
            <a:off x="6704840" y="4492571"/>
            <a:ext cx="1379002" cy="403989"/>
          </a:xfrm>
          <a:prstGeom prst="round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4" name="TextBox 123"/>
          <p:cNvSpPr txBox="1"/>
          <p:nvPr/>
        </p:nvSpPr>
        <p:spPr>
          <a:xfrm rot="16200000">
            <a:off x="6748564" y="4604521"/>
            <a:ext cx="1229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Мольберт</a:t>
            </a:r>
          </a:p>
        </p:txBody>
      </p:sp>
      <p:sp>
        <p:nvSpPr>
          <p:cNvPr id="133" name="Прямоугольник 132"/>
          <p:cNvSpPr/>
          <p:nvPr/>
        </p:nvSpPr>
        <p:spPr>
          <a:xfrm>
            <a:off x="7071303" y="3187715"/>
            <a:ext cx="44595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>
                <a:solidFill>
                  <a:srgbClr val="C00000"/>
                </a:solidFill>
              </a:rPr>
              <a:t>1,2</a:t>
            </a:r>
          </a:p>
        </p:txBody>
      </p:sp>
      <p:sp>
        <p:nvSpPr>
          <p:cNvPr id="92" name="Прямоугольник 91"/>
          <p:cNvSpPr/>
          <p:nvPr/>
        </p:nvSpPr>
        <p:spPr>
          <a:xfrm>
            <a:off x="6663632" y="2132856"/>
            <a:ext cx="28886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130" name="Прямоугольник 129"/>
          <p:cNvSpPr/>
          <p:nvPr/>
        </p:nvSpPr>
        <p:spPr>
          <a:xfrm>
            <a:off x="1905000" y="2286000"/>
            <a:ext cx="445956" cy="338554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C000"/>
                </a:solidFill>
              </a:rPr>
              <a:t>1,2</a:t>
            </a:r>
            <a:endParaRPr lang="ru-RU" sz="1600" b="1" dirty="0">
              <a:solidFill>
                <a:srgbClr val="FFC000"/>
              </a:solidFill>
            </a:endParaRPr>
          </a:p>
        </p:txBody>
      </p:sp>
      <p:sp>
        <p:nvSpPr>
          <p:cNvPr id="191" name="Прямоугольник 190"/>
          <p:cNvSpPr/>
          <p:nvPr/>
        </p:nvSpPr>
        <p:spPr>
          <a:xfrm>
            <a:off x="4499162" y="3746099"/>
            <a:ext cx="28886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>
                <a:solidFill>
                  <a:srgbClr val="C00000"/>
                </a:solidFill>
              </a:rPr>
              <a:t>6</a:t>
            </a:r>
          </a:p>
        </p:txBody>
      </p:sp>
      <p:sp>
        <p:nvSpPr>
          <p:cNvPr id="210" name="Прямоугольник 209"/>
          <p:cNvSpPr/>
          <p:nvPr/>
        </p:nvSpPr>
        <p:spPr>
          <a:xfrm>
            <a:off x="3744844" y="3501008"/>
            <a:ext cx="4671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C00000"/>
                </a:solidFill>
              </a:rPr>
              <a:t>7</a:t>
            </a:r>
          </a:p>
        </p:txBody>
      </p:sp>
      <p:sp>
        <p:nvSpPr>
          <p:cNvPr id="3" name="Круговая стрелка 2"/>
          <p:cNvSpPr/>
          <p:nvPr/>
        </p:nvSpPr>
        <p:spPr>
          <a:xfrm rot="9919066" flipV="1">
            <a:off x="6580656" y="2965743"/>
            <a:ext cx="2160228" cy="494957"/>
          </a:xfrm>
          <a:prstGeom prst="circular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82" name="Круговая стрелка 81"/>
          <p:cNvSpPr/>
          <p:nvPr/>
        </p:nvSpPr>
        <p:spPr>
          <a:xfrm rot="8984198">
            <a:off x="5391892" y="3625534"/>
            <a:ext cx="1245665" cy="665540"/>
          </a:xfrm>
          <a:prstGeom prst="circular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83" name="Круговая стрелка 82"/>
          <p:cNvSpPr/>
          <p:nvPr/>
        </p:nvSpPr>
        <p:spPr>
          <a:xfrm rot="1231703">
            <a:off x="324078" y="2280947"/>
            <a:ext cx="1788107" cy="433748"/>
          </a:xfrm>
          <a:prstGeom prst="circular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85" name="Круговая стрелка 84"/>
          <p:cNvSpPr/>
          <p:nvPr/>
        </p:nvSpPr>
        <p:spPr>
          <a:xfrm rot="7239409">
            <a:off x="5111658" y="2967932"/>
            <a:ext cx="3543264" cy="571987"/>
          </a:xfrm>
          <a:prstGeom prst="circular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86" name="Круговая стрелка 85"/>
          <p:cNvSpPr/>
          <p:nvPr/>
        </p:nvSpPr>
        <p:spPr>
          <a:xfrm rot="15199622" flipV="1">
            <a:off x="2641354" y="4380212"/>
            <a:ext cx="510527" cy="187851"/>
          </a:xfrm>
          <a:prstGeom prst="circular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87" name="Круговая стрелка 86"/>
          <p:cNvSpPr/>
          <p:nvPr/>
        </p:nvSpPr>
        <p:spPr>
          <a:xfrm rot="16914103">
            <a:off x="3169548" y="2806626"/>
            <a:ext cx="3496483" cy="616811"/>
          </a:xfrm>
          <a:prstGeom prst="circular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88" name="Круговая стрелка 87"/>
          <p:cNvSpPr/>
          <p:nvPr/>
        </p:nvSpPr>
        <p:spPr>
          <a:xfrm rot="10800000">
            <a:off x="2692758" y="3915376"/>
            <a:ext cx="2934511" cy="521736"/>
          </a:xfrm>
          <a:prstGeom prst="circular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5902303" y="3913271"/>
            <a:ext cx="28886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96" name="Круговая стрелка 95"/>
          <p:cNvSpPr/>
          <p:nvPr/>
        </p:nvSpPr>
        <p:spPr>
          <a:xfrm rot="8787132" flipV="1">
            <a:off x="3275413" y="2952106"/>
            <a:ext cx="2267158" cy="661751"/>
          </a:xfrm>
          <a:prstGeom prst="circular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97" name="Круговая стрелка 96"/>
          <p:cNvSpPr/>
          <p:nvPr/>
        </p:nvSpPr>
        <p:spPr>
          <a:xfrm rot="10800000" flipV="1">
            <a:off x="3429282" y="2447315"/>
            <a:ext cx="2923959" cy="610148"/>
          </a:xfrm>
          <a:prstGeom prst="circular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98" name="Круговая стрелка 97"/>
          <p:cNvSpPr/>
          <p:nvPr/>
        </p:nvSpPr>
        <p:spPr>
          <a:xfrm rot="5400000">
            <a:off x="2458648" y="3407877"/>
            <a:ext cx="2278491" cy="644075"/>
          </a:xfrm>
          <a:prstGeom prst="circular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00" name="Прямоугольник 99"/>
          <p:cNvSpPr/>
          <p:nvPr/>
        </p:nvSpPr>
        <p:spPr>
          <a:xfrm>
            <a:off x="4454064" y="2244558"/>
            <a:ext cx="28886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103" name="Круговая стрелка 102"/>
          <p:cNvSpPr/>
          <p:nvPr/>
        </p:nvSpPr>
        <p:spPr>
          <a:xfrm rot="1037184">
            <a:off x="3570354" y="4676217"/>
            <a:ext cx="1221188" cy="378989"/>
          </a:xfrm>
          <a:prstGeom prst="circular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04" name="Прямоугольник 103"/>
          <p:cNvSpPr/>
          <p:nvPr/>
        </p:nvSpPr>
        <p:spPr>
          <a:xfrm>
            <a:off x="4306417" y="5687749"/>
            <a:ext cx="28886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>
                <a:solidFill>
                  <a:srgbClr val="C00000"/>
                </a:solidFill>
              </a:rPr>
              <a:t>7</a:t>
            </a:r>
          </a:p>
        </p:txBody>
      </p:sp>
      <p:sp>
        <p:nvSpPr>
          <p:cNvPr id="105" name="Круговая стрелка 104"/>
          <p:cNvSpPr/>
          <p:nvPr/>
        </p:nvSpPr>
        <p:spPr>
          <a:xfrm>
            <a:off x="2941203" y="4462373"/>
            <a:ext cx="2558416" cy="451612"/>
          </a:xfrm>
          <a:prstGeom prst="circular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11" name="Прямоугольник 110"/>
          <p:cNvSpPr/>
          <p:nvPr/>
        </p:nvSpPr>
        <p:spPr>
          <a:xfrm>
            <a:off x="2915816" y="4221088"/>
            <a:ext cx="28886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112" name="Круговая стрелка 111"/>
          <p:cNvSpPr/>
          <p:nvPr/>
        </p:nvSpPr>
        <p:spPr>
          <a:xfrm rot="8787132">
            <a:off x="5970743" y="2093048"/>
            <a:ext cx="1798338" cy="392165"/>
          </a:xfrm>
          <a:prstGeom prst="circular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13" name="Прямоугольник 112"/>
          <p:cNvSpPr/>
          <p:nvPr/>
        </p:nvSpPr>
        <p:spPr>
          <a:xfrm>
            <a:off x="5208385" y="2084111"/>
            <a:ext cx="4671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C00000"/>
                </a:solidFill>
              </a:rPr>
              <a:t>7</a:t>
            </a:r>
          </a:p>
        </p:txBody>
      </p:sp>
      <p:sp>
        <p:nvSpPr>
          <p:cNvPr id="115" name="Прямоугольник 114"/>
          <p:cNvSpPr/>
          <p:nvPr/>
        </p:nvSpPr>
        <p:spPr>
          <a:xfrm>
            <a:off x="3958740" y="2778017"/>
            <a:ext cx="4671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C00000"/>
                </a:solidFill>
              </a:rPr>
              <a:t>7</a:t>
            </a:r>
          </a:p>
        </p:txBody>
      </p:sp>
      <p:sp>
        <p:nvSpPr>
          <p:cNvPr id="116" name="Круговая стрелка 115"/>
          <p:cNvSpPr/>
          <p:nvPr/>
        </p:nvSpPr>
        <p:spPr>
          <a:xfrm rot="5400000">
            <a:off x="2769848" y="4116183"/>
            <a:ext cx="1834194" cy="747861"/>
          </a:xfrm>
          <a:prstGeom prst="circular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19" name="Круговая стрелка 118"/>
          <p:cNvSpPr/>
          <p:nvPr/>
        </p:nvSpPr>
        <p:spPr>
          <a:xfrm rot="17057222" flipV="1">
            <a:off x="4783825" y="1924419"/>
            <a:ext cx="1112624" cy="509156"/>
          </a:xfrm>
          <a:prstGeom prst="circularArrow">
            <a:avLst>
              <a:gd name="adj1" fmla="val 12500"/>
              <a:gd name="adj2" fmla="val 840379"/>
              <a:gd name="adj3" fmla="val 20457681"/>
              <a:gd name="adj4" fmla="val 10800000"/>
              <a:gd name="adj5" fmla="val 1250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4" name="Равнобедренный треугольник 13"/>
          <p:cNvSpPr/>
          <p:nvPr/>
        </p:nvSpPr>
        <p:spPr>
          <a:xfrm rot="13556963">
            <a:off x="6476790" y="3392610"/>
            <a:ext cx="205501" cy="171284"/>
          </a:xfrm>
          <a:prstGeom prst="triangl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accent2">
                    <a:lumMod val="75000"/>
                  </a:schemeClr>
                </a:solidFill>
              </a:ln>
            </a:endParaRPr>
          </a:p>
        </p:txBody>
      </p:sp>
      <p:sp>
        <p:nvSpPr>
          <p:cNvPr id="120" name="Равнобедренный треугольник 119"/>
          <p:cNvSpPr/>
          <p:nvPr/>
        </p:nvSpPr>
        <p:spPr>
          <a:xfrm rot="6230789">
            <a:off x="5204968" y="4565203"/>
            <a:ext cx="240390" cy="169253"/>
          </a:xfrm>
          <a:prstGeom prst="triangl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accent2">
                    <a:lumMod val="75000"/>
                  </a:schemeClr>
                </a:solidFill>
              </a:ln>
            </a:endParaRPr>
          </a:p>
        </p:txBody>
      </p:sp>
      <p:sp>
        <p:nvSpPr>
          <p:cNvPr id="121" name="Равнобедренный треугольник 120"/>
          <p:cNvSpPr/>
          <p:nvPr/>
        </p:nvSpPr>
        <p:spPr>
          <a:xfrm rot="20996242">
            <a:off x="7627032" y="1711536"/>
            <a:ext cx="242738" cy="169209"/>
          </a:xfrm>
          <a:prstGeom prst="triangl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accent2">
                    <a:lumMod val="75000"/>
                  </a:schemeClr>
                </a:solidFill>
              </a:ln>
            </a:endParaRPr>
          </a:p>
        </p:txBody>
      </p:sp>
      <p:sp>
        <p:nvSpPr>
          <p:cNvPr id="126" name="Равнобедренный треугольник 125"/>
          <p:cNvSpPr/>
          <p:nvPr/>
        </p:nvSpPr>
        <p:spPr>
          <a:xfrm rot="7070337">
            <a:off x="4601244" y="4923464"/>
            <a:ext cx="263531" cy="172340"/>
          </a:xfrm>
          <a:prstGeom prst="triangl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accent2">
                    <a:lumMod val="75000"/>
                  </a:schemeClr>
                </a:solidFill>
              </a:ln>
            </a:endParaRPr>
          </a:p>
        </p:txBody>
      </p:sp>
      <p:sp>
        <p:nvSpPr>
          <p:cNvPr id="132" name="Равнобедренный треугольник 131"/>
          <p:cNvSpPr/>
          <p:nvPr/>
        </p:nvSpPr>
        <p:spPr>
          <a:xfrm rot="2409678">
            <a:off x="5134311" y="1416727"/>
            <a:ext cx="238427" cy="301768"/>
          </a:xfrm>
          <a:prstGeom prst="triangl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accent2">
                    <a:lumMod val="75000"/>
                  </a:schemeClr>
                </a:solidFill>
              </a:ln>
            </a:endParaRPr>
          </a:p>
        </p:txBody>
      </p:sp>
      <p:sp>
        <p:nvSpPr>
          <p:cNvPr id="134" name="Круговая стрелка 133"/>
          <p:cNvSpPr/>
          <p:nvPr/>
        </p:nvSpPr>
        <p:spPr>
          <a:xfrm rot="2340430">
            <a:off x="3620824" y="5427259"/>
            <a:ext cx="1221188" cy="378989"/>
          </a:xfrm>
          <a:prstGeom prst="circular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37" name="Круговая стрелка 136"/>
          <p:cNvSpPr/>
          <p:nvPr/>
        </p:nvSpPr>
        <p:spPr>
          <a:xfrm rot="8769422">
            <a:off x="5651987" y="5425288"/>
            <a:ext cx="1915733" cy="582351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1547795"/>
              <a:gd name="adj5" fmla="val 1250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38" name="Равнобедренный треугольник 137"/>
          <p:cNvSpPr/>
          <p:nvPr/>
        </p:nvSpPr>
        <p:spPr>
          <a:xfrm rot="4124499">
            <a:off x="7155064" y="5311817"/>
            <a:ext cx="215939" cy="282430"/>
          </a:xfrm>
          <a:prstGeom prst="triangl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accent2">
                    <a:lumMod val="75000"/>
                  </a:schemeClr>
                </a:solidFill>
              </a:ln>
            </a:endParaRPr>
          </a:p>
        </p:txBody>
      </p:sp>
      <p:sp>
        <p:nvSpPr>
          <p:cNvPr id="143" name="Прямоугольник 142"/>
          <p:cNvSpPr/>
          <p:nvPr/>
        </p:nvSpPr>
        <p:spPr>
          <a:xfrm>
            <a:off x="6516216" y="6021288"/>
            <a:ext cx="28886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>
                <a:solidFill>
                  <a:srgbClr val="C00000"/>
                </a:solidFill>
              </a:rPr>
              <a:t>8</a:t>
            </a:r>
          </a:p>
        </p:txBody>
      </p:sp>
      <p:sp>
        <p:nvSpPr>
          <p:cNvPr id="147" name="Равнобедренный треугольник 146"/>
          <p:cNvSpPr/>
          <p:nvPr/>
        </p:nvSpPr>
        <p:spPr>
          <a:xfrm rot="7070337">
            <a:off x="4579716" y="5882552"/>
            <a:ext cx="263531" cy="172340"/>
          </a:xfrm>
          <a:prstGeom prst="triangl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accent2">
                    <a:lumMod val="75000"/>
                  </a:schemeClr>
                </a:solidFill>
              </a:ln>
            </a:endParaRPr>
          </a:p>
        </p:txBody>
      </p:sp>
      <p:sp>
        <p:nvSpPr>
          <p:cNvPr id="148" name="Равнобедренный треугольник 147"/>
          <p:cNvSpPr/>
          <p:nvPr/>
        </p:nvSpPr>
        <p:spPr>
          <a:xfrm rot="7880379">
            <a:off x="1956757" y="2726370"/>
            <a:ext cx="277147" cy="263181"/>
          </a:xfrm>
          <a:prstGeom prst="triangl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accent2">
                    <a:lumMod val="75000"/>
                  </a:schemeClr>
                </a:solidFill>
              </a:ln>
            </a:endParaRPr>
          </a:p>
        </p:txBody>
      </p:sp>
      <p:sp>
        <p:nvSpPr>
          <p:cNvPr id="149" name="Круговая стрелка 148"/>
          <p:cNvSpPr/>
          <p:nvPr/>
        </p:nvSpPr>
        <p:spPr>
          <a:xfrm rot="3012838" flipV="1">
            <a:off x="1798144" y="3781818"/>
            <a:ext cx="1249515" cy="617183"/>
          </a:xfrm>
          <a:prstGeom prst="circular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51" name="Круговая стрелка 150"/>
          <p:cNvSpPr/>
          <p:nvPr/>
        </p:nvSpPr>
        <p:spPr>
          <a:xfrm rot="10800000" flipV="1">
            <a:off x="2411761" y="4374934"/>
            <a:ext cx="3345182" cy="411851"/>
          </a:xfrm>
          <a:prstGeom prst="circular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54" name="Прямоугольник 153"/>
          <p:cNvSpPr/>
          <p:nvPr/>
        </p:nvSpPr>
        <p:spPr>
          <a:xfrm>
            <a:off x="2416083" y="4164785"/>
            <a:ext cx="288862" cy="338554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ru-RU" sz="1600" b="1" dirty="0">
                <a:solidFill>
                  <a:srgbClr val="FFC000"/>
                </a:solidFill>
              </a:rPr>
              <a:t>3</a:t>
            </a:r>
          </a:p>
        </p:txBody>
      </p:sp>
      <p:sp>
        <p:nvSpPr>
          <p:cNvPr id="156" name="Круговая стрелка 155"/>
          <p:cNvSpPr/>
          <p:nvPr/>
        </p:nvSpPr>
        <p:spPr>
          <a:xfrm rot="6659691">
            <a:off x="5490449" y="2740294"/>
            <a:ext cx="2678301" cy="432444"/>
          </a:xfrm>
          <a:prstGeom prst="circular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57" name="Круговая стрелка 156"/>
          <p:cNvSpPr/>
          <p:nvPr/>
        </p:nvSpPr>
        <p:spPr>
          <a:xfrm rot="8574074" flipV="1">
            <a:off x="3203773" y="2096987"/>
            <a:ext cx="1000126" cy="426840"/>
          </a:xfrm>
          <a:prstGeom prst="circularArrow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58" name="Прямоугольник 157"/>
          <p:cNvSpPr/>
          <p:nvPr/>
        </p:nvSpPr>
        <p:spPr>
          <a:xfrm>
            <a:off x="4084351" y="4758409"/>
            <a:ext cx="3697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160" name="Круговая стрелка 159"/>
          <p:cNvSpPr/>
          <p:nvPr/>
        </p:nvSpPr>
        <p:spPr>
          <a:xfrm rot="9025653">
            <a:off x="5632566" y="4211950"/>
            <a:ext cx="647832" cy="383564"/>
          </a:xfrm>
          <a:prstGeom prst="circularArrow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62" name="Прямоугольник 161"/>
          <p:cNvSpPr/>
          <p:nvPr/>
        </p:nvSpPr>
        <p:spPr>
          <a:xfrm>
            <a:off x="5627269" y="4293096"/>
            <a:ext cx="394147" cy="33855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FFC000"/>
                </a:solidFill>
              </a:rPr>
              <a:t>3</a:t>
            </a:r>
          </a:p>
        </p:txBody>
      </p:sp>
      <p:sp>
        <p:nvSpPr>
          <p:cNvPr id="163" name="Равнобедренный треугольник 162"/>
          <p:cNvSpPr/>
          <p:nvPr/>
        </p:nvSpPr>
        <p:spPr>
          <a:xfrm rot="11071568" flipH="1" flipV="1">
            <a:off x="7199881" y="1709966"/>
            <a:ext cx="245684" cy="200692"/>
          </a:xfrm>
          <a:prstGeom prst="triangl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accent2">
                    <a:lumMod val="75000"/>
                  </a:schemeClr>
                </a:solidFill>
              </a:ln>
            </a:endParaRPr>
          </a:p>
        </p:txBody>
      </p:sp>
      <p:sp>
        <p:nvSpPr>
          <p:cNvPr id="165" name="Прямоугольник 164"/>
          <p:cNvSpPr/>
          <p:nvPr/>
        </p:nvSpPr>
        <p:spPr>
          <a:xfrm>
            <a:off x="6732240" y="2636912"/>
            <a:ext cx="28886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>
                <a:solidFill>
                  <a:srgbClr val="FFC000"/>
                </a:solidFill>
              </a:rPr>
              <a:t>4</a:t>
            </a:r>
          </a:p>
        </p:txBody>
      </p:sp>
      <p:sp>
        <p:nvSpPr>
          <p:cNvPr id="166" name="Круговая стрелка 165"/>
          <p:cNvSpPr/>
          <p:nvPr/>
        </p:nvSpPr>
        <p:spPr>
          <a:xfrm flipV="1">
            <a:off x="3059833" y="1484784"/>
            <a:ext cx="4132512" cy="634658"/>
          </a:xfrm>
          <a:prstGeom prst="circular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67" name="Равнобедренный треугольник 166"/>
          <p:cNvSpPr/>
          <p:nvPr/>
        </p:nvSpPr>
        <p:spPr>
          <a:xfrm rot="3669729">
            <a:off x="7011607" y="1704805"/>
            <a:ext cx="167816" cy="268527"/>
          </a:xfrm>
          <a:prstGeom prst="triangl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accent2">
                    <a:lumMod val="75000"/>
                  </a:schemeClr>
                </a:solidFill>
              </a:ln>
            </a:endParaRPr>
          </a:p>
        </p:txBody>
      </p:sp>
      <p:sp>
        <p:nvSpPr>
          <p:cNvPr id="169" name="Равнобедренный треугольник 168"/>
          <p:cNvSpPr/>
          <p:nvPr/>
        </p:nvSpPr>
        <p:spPr>
          <a:xfrm rot="17583626">
            <a:off x="2980208" y="1671677"/>
            <a:ext cx="238886" cy="281317"/>
          </a:xfrm>
          <a:prstGeom prst="triangl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accent2">
                    <a:lumMod val="75000"/>
                  </a:schemeClr>
                </a:solidFill>
              </a:ln>
            </a:endParaRPr>
          </a:p>
        </p:txBody>
      </p:sp>
      <p:sp>
        <p:nvSpPr>
          <p:cNvPr id="170" name="Равнобедренный треугольник 169"/>
          <p:cNvSpPr/>
          <p:nvPr/>
        </p:nvSpPr>
        <p:spPr>
          <a:xfrm rot="11999591">
            <a:off x="3240979" y="2498317"/>
            <a:ext cx="201957" cy="252792"/>
          </a:xfrm>
          <a:prstGeom prst="triangl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accent2">
                    <a:lumMod val="75000"/>
                  </a:schemeClr>
                </a:solidFill>
              </a:ln>
            </a:endParaRPr>
          </a:p>
        </p:txBody>
      </p:sp>
      <p:sp>
        <p:nvSpPr>
          <p:cNvPr id="171" name="Прямоугольник 170"/>
          <p:cNvSpPr/>
          <p:nvPr/>
        </p:nvSpPr>
        <p:spPr>
          <a:xfrm>
            <a:off x="4499577" y="1700806"/>
            <a:ext cx="28886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>
                <a:solidFill>
                  <a:srgbClr val="FFC000"/>
                </a:solidFill>
              </a:rPr>
              <a:t>5</a:t>
            </a:r>
          </a:p>
        </p:txBody>
      </p:sp>
      <p:sp>
        <p:nvSpPr>
          <p:cNvPr id="175" name="Равнобедренный треугольник 174"/>
          <p:cNvSpPr/>
          <p:nvPr/>
        </p:nvSpPr>
        <p:spPr>
          <a:xfrm rot="10955713">
            <a:off x="6038192" y="2451290"/>
            <a:ext cx="184053" cy="373094"/>
          </a:xfrm>
          <a:prstGeom prst="triangl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accent2">
                    <a:lumMod val="75000"/>
                  </a:schemeClr>
                </a:solidFill>
              </a:ln>
            </a:endParaRPr>
          </a:p>
        </p:txBody>
      </p:sp>
      <p:sp>
        <p:nvSpPr>
          <p:cNvPr id="176" name="Круговая стрелка 175"/>
          <p:cNvSpPr/>
          <p:nvPr/>
        </p:nvSpPr>
        <p:spPr>
          <a:xfrm rot="5400000" flipV="1">
            <a:off x="2795299" y="3491213"/>
            <a:ext cx="3559659" cy="632268"/>
          </a:xfrm>
          <a:prstGeom prst="circular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78" name="Равнобедренный треугольник 177"/>
          <p:cNvSpPr/>
          <p:nvPr/>
        </p:nvSpPr>
        <p:spPr>
          <a:xfrm rot="19612981" flipH="1" flipV="1">
            <a:off x="4469106" y="5290988"/>
            <a:ext cx="240448" cy="443361"/>
          </a:xfrm>
          <a:prstGeom prst="triangl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accent2">
                    <a:lumMod val="75000"/>
                  </a:schemeClr>
                </a:solidFill>
              </a:ln>
            </a:endParaRPr>
          </a:p>
        </p:txBody>
      </p:sp>
      <p:sp>
        <p:nvSpPr>
          <p:cNvPr id="179" name="Круговая стрелка 178"/>
          <p:cNvSpPr/>
          <p:nvPr/>
        </p:nvSpPr>
        <p:spPr>
          <a:xfrm rot="5870710">
            <a:off x="2087044" y="3632602"/>
            <a:ext cx="3850427" cy="610145"/>
          </a:xfrm>
          <a:prstGeom prst="circular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80" name="Равнобедренный треугольник 179"/>
          <p:cNvSpPr/>
          <p:nvPr/>
        </p:nvSpPr>
        <p:spPr>
          <a:xfrm rot="2374706" flipH="1" flipV="1">
            <a:off x="3703454" y="5518585"/>
            <a:ext cx="158293" cy="388317"/>
          </a:xfrm>
          <a:prstGeom prst="triangl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accent2">
                    <a:lumMod val="75000"/>
                  </a:schemeClr>
                </a:solidFill>
              </a:ln>
            </a:endParaRPr>
          </a:p>
        </p:txBody>
      </p:sp>
      <p:sp>
        <p:nvSpPr>
          <p:cNvPr id="183" name="Равнобедренный треугольник 182"/>
          <p:cNvSpPr/>
          <p:nvPr/>
        </p:nvSpPr>
        <p:spPr>
          <a:xfrm rot="13085793" flipH="1" flipV="1">
            <a:off x="6148451" y="4173252"/>
            <a:ext cx="170641" cy="267291"/>
          </a:xfrm>
          <a:prstGeom prst="triangl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accent2">
                    <a:lumMod val="75000"/>
                  </a:schemeClr>
                </a:solidFill>
              </a:ln>
            </a:endParaRPr>
          </a:p>
        </p:txBody>
      </p:sp>
      <p:sp>
        <p:nvSpPr>
          <p:cNvPr id="184" name="Прямоугольник 183"/>
          <p:cNvSpPr/>
          <p:nvPr/>
        </p:nvSpPr>
        <p:spPr>
          <a:xfrm>
            <a:off x="3463078" y="2119442"/>
            <a:ext cx="44595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>
                <a:solidFill>
                  <a:srgbClr val="FFC000"/>
                </a:solidFill>
              </a:rPr>
              <a:t>6,7</a:t>
            </a:r>
          </a:p>
        </p:txBody>
      </p:sp>
      <p:sp>
        <p:nvSpPr>
          <p:cNvPr id="185" name="Прямоугольник 184"/>
          <p:cNvSpPr/>
          <p:nvPr/>
        </p:nvSpPr>
        <p:spPr>
          <a:xfrm>
            <a:off x="5579625" y="2132855"/>
            <a:ext cx="44595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>
                <a:solidFill>
                  <a:srgbClr val="FFC000"/>
                </a:solidFill>
              </a:rPr>
              <a:t>6,7</a:t>
            </a:r>
          </a:p>
        </p:txBody>
      </p:sp>
      <p:sp>
        <p:nvSpPr>
          <p:cNvPr id="186" name="Прямоугольник 185"/>
          <p:cNvSpPr/>
          <p:nvPr/>
        </p:nvSpPr>
        <p:spPr>
          <a:xfrm>
            <a:off x="4328697" y="3212635"/>
            <a:ext cx="3417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>
                <a:solidFill>
                  <a:srgbClr val="FFC000"/>
                </a:solidFill>
              </a:rPr>
              <a:t>6,</a:t>
            </a:r>
          </a:p>
          <a:p>
            <a:pPr algn="ctr"/>
            <a:r>
              <a:rPr lang="ru-RU" sz="1600" b="1" dirty="0">
                <a:solidFill>
                  <a:srgbClr val="FFC000"/>
                </a:solidFill>
              </a:rPr>
              <a:t>7</a:t>
            </a:r>
          </a:p>
        </p:txBody>
      </p:sp>
      <p:sp>
        <p:nvSpPr>
          <p:cNvPr id="187" name="Прямоугольник 186"/>
          <p:cNvSpPr/>
          <p:nvPr/>
        </p:nvSpPr>
        <p:spPr>
          <a:xfrm>
            <a:off x="3931553" y="3283282"/>
            <a:ext cx="4606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FFC000"/>
                </a:solidFill>
              </a:rPr>
              <a:t>6,</a:t>
            </a:r>
          </a:p>
          <a:p>
            <a:pPr algn="ctr"/>
            <a:r>
              <a:rPr lang="ru-RU" sz="1600" b="1" dirty="0">
                <a:solidFill>
                  <a:srgbClr val="FFC000"/>
                </a:solidFill>
              </a:rPr>
              <a:t>7</a:t>
            </a:r>
          </a:p>
        </p:txBody>
      </p:sp>
      <p:sp>
        <p:nvSpPr>
          <p:cNvPr id="188" name="Прямоугольник 187"/>
          <p:cNvSpPr/>
          <p:nvPr/>
        </p:nvSpPr>
        <p:spPr>
          <a:xfrm>
            <a:off x="3120979" y="5789321"/>
            <a:ext cx="288862" cy="338554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ru-RU" sz="1600" b="1" dirty="0">
                <a:solidFill>
                  <a:srgbClr val="FFC000"/>
                </a:solidFill>
              </a:rPr>
              <a:t>8</a:t>
            </a:r>
          </a:p>
        </p:txBody>
      </p:sp>
      <p:sp>
        <p:nvSpPr>
          <p:cNvPr id="189" name="Равнобедренный треугольник 188"/>
          <p:cNvSpPr/>
          <p:nvPr/>
        </p:nvSpPr>
        <p:spPr>
          <a:xfrm rot="9068454" flipH="1" flipV="1">
            <a:off x="4132869" y="1937172"/>
            <a:ext cx="172860" cy="283258"/>
          </a:xfrm>
          <a:prstGeom prst="triangl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accent2">
                    <a:lumMod val="75000"/>
                  </a:schemeClr>
                </a:solidFill>
              </a:ln>
            </a:endParaRPr>
          </a:p>
        </p:txBody>
      </p:sp>
      <p:sp>
        <p:nvSpPr>
          <p:cNvPr id="194" name="Равнобедренный треугольник 193"/>
          <p:cNvSpPr/>
          <p:nvPr/>
        </p:nvSpPr>
        <p:spPr>
          <a:xfrm rot="13718609" flipH="1" flipV="1">
            <a:off x="4556474" y="1954000"/>
            <a:ext cx="170001" cy="326755"/>
          </a:xfrm>
          <a:prstGeom prst="triangl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accent2">
                    <a:lumMod val="75000"/>
                  </a:schemeClr>
                </a:solidFill>
              </a:ln>
            </a:endParaRPr>
          </a:p>
        </p:txBody>
      </p:sp>
      <p:sp>
        <p:nvSpPr>
          <p:cNvPr id="195" name="Равнобедренный треугольник 194"/>
          <p:cNvSpPr/>
          <p:nvPr/>
        </p:nvSpPr>
        <p:spPr>
          <a:xfrm rot="13718609" flipH="1" flipV="1">
            <a:off x="3711069" y="1922919"/>
            <a:ext cx="165011" cy="233808"/>
          </a:xfrm>
          <a:prstGeom prst="triangl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accent2">
                    <a:lumMod val="75000"/>
                  </a:schemeClr>
                </a:solidFill>
              </a:ln>
            </a:endParaRPr>
          </a:p>
        </p:txBody>
      </p:sp>
      <p:sp>
        <p:nvSpPr>
          <p:cNvPr id="196" name="Равнобедренный треугольник 195"/>
          <p:cNvSpPr/>
          <p:nvPr/>
        </p:nvSpPr>
        <p:spPr>
          <a:xfrm rot="9068454" flipH="1" flipV="1">
            <a:off x="5778215" y="1904165"/>
            <a:ext cx="172860" cy="283258"/>
          </a:xfrm>
          <a:prstGeom prst="triangl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accent2">
                    <a:lumMod val="75000"/>
                  </a:schemeClr>
                </a:solidFill>
              </a:ln>
            </a:endParaRPr>
          </a:p>
        </p:txBody>
      </p:sp>
      <p:sp>
        <p:nvSpPr>
          <p:cNvPr id="203" name="Улыбающееся лицо 202"/>
          <p:cNvSpPr/>
          <p:nvPr/>
        </p:nvSpPr>
        <p:spPr>
          <a:xfrm>
            <a:off x="0" y="1752600"/>
            <a:ext cx="504056" cy="477054"/>
          </a:xfrm>
          <a:prstGeom prst="smileyFace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07" name="Улыбающееся лицо 206"/>
          <p:cNvSpPr/>
          <p:nvPr/>
        </p:nvSpPr>
        <p:spPr>
          <a:xfrm>
            <a:off x="8639944" y="2590800"/>
            <a:ext cx="504056" cy="477054"/>
          </a:xfrm>
          <a:prstGeom prst="smileyFace">
            <a:avLst/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09" name="Блок-схема: типовой процесс 208"/>
          <p:cNvSpPr/>
          <p:nvPr/>
        </p:nvSpPr>
        <p:spPr>
          <a:xfrm>
            <a:off x="7020272" y="5949280"/>
            <a:ext cx="629184" cy="586892"/>
          </a:xfrm>
          <a:prstGeom prst="flowChartPredefined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3" name="Прямоугольник 212"/>
          <p:cNvSpPr/>
          <p:nvPr/>
        </p:nvSpPr>
        <p:spPr>
          <a:xfrm>
            <a:off x="6948264" y="6093296"/>
            <a:ext cx="77645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СТЕНД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107" name="Прямоугольник 106"/>
          <p:cNvSpPr/>
          <p:nvPr/>
        </p:nvSpPr>
        <p:spPr>
          <a:xfrm>
            <a:off x="7543800" y="2971800"/>
            <a:ext cx="16002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1 шаг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Дае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сигнал к занятию  (1 минута) </a:t>
            </a: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2,3 шаг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Подходит к столам и расставляет столы (3 мин) - </a:t>
            </a:r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4, 5 шаг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Берет клеенки и раскладывает их на столы (1 мин) - </a:t>
            </a:r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6,7 шаг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Берет клей, ножницы, листочки и раскладывает их на столы (7 минут) - </a:t>
            </a:r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1,6</a:t>
            </a:r>
            <a:endParaRPr lang="ru-RU" sz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8 шаг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Возвращается для проведения занятия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7772400" y="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8" name="Прямоугольник 107"/>
          <p:cNvSpPr/>
          <p:nvPr/>
        </p:nvSpPr>
        <p:spPr>
          <a:xfrm>
            <a:off x="0" y="2133600"/>
            <a:ext cx="19812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1 шаг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Слышит сигнал к занятию  (1 минута)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2,3 шаг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Подходит к столам и расставляет стулья (3 мин) 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4, 5 шаг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Подходит к шкафам и набирает учебный материал (5 мин) – 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6,7 шаг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Воспитанник подходит к столам  и раскладывает материал для занятия (7 минут) –  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2,3,6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           </a:t>
            </a:r>
            <a:endParaRPr lang="ru-RU" sz="1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9" name="Прямоугольник 108"/>
          <p:cNvSpPr/>
          <p:nvPr/>
        </p:nvSpPr>
        <p:spPr>
          <a:xfrm>
            <a:off x="0" y="4800600"/>
            <a:ext cx="2133600" cy="1992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 smtClean="0">
                <a:solidFill>
                  <a:srgbClr val="C00000"/>
                </a:solidFill>
              </a:rPr>
              <a:t>1. Длительный поиск материалов для занятия </a:t>
            </a:r>
          </a:p>
          <a:p>
            <a:r>
              <a:rPr lang="ru-RU" sz="1100" b="1" dirty="0" smtClean="0">
                <a:solidFill>
                  <a:srgbClr val="C00000"/>
                </a:solidFill>
              </a:rPr>
              <a:t>2. Большие потери времени при раскладывании материалов на рабочие столы</a:t>
            </a:r>
          </a:p>
          <a:p>
            <a:r>
              <a:rPr lang="ru-RU" sz="1100" b="1" dirty="0" smtClean="0">
                <a:solidFill>
                  <a:srgbClr val="C00000"/>
                </a:solidFill>
              </a:rPr>
              <a:t>3. Ошибки при раскладывании материалов</a:t>
            </a:r>
          </a:p>
          <a:p>
            <a:r>
              <a:rPr lang="ru-RU" sz="1100" b="1" dirty="0" smtClean="0">
                <a:solidFill>
                  <a:srgbClr val="C00000"/>
                </a:solidFill>
              </a:rPr>
              <a:t>5. Большие затраты времени и усилий на перестановку столов</a:t>
            </a:r>
          </a:p>
          <a:p>
            <a:r>
              <a:rPr lang="ru-RU" sz="1400" b="1" u="sng" dirty="0" smtClean="0">
                <a:solidFill>
                  <a:srgbClr val="C00000"/>
                </a:solidFill>
              </a:rPr>
              <a:t>6. Лишние перемещения</a:t>
            </a:r>
          </a:p>
          <a:p>
            <a:endParaRPr lang="ru-RU" sz="1050" b="1" dirty="0">
              <a:solidFill>
                <a:srgbClr val="C00000"/>
              </a:solidFill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7543800" y="6488668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ВПП = 22 мин.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516202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52400"/>
            <a:ext cx="7886700" cy="5270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/>
              <a:t>Разработка комплекса мероприятий по устранению проблем</a:t>
            </a: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152399" y="762000"/>
          <a:ext cx="8839199" cy="5598656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38206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4405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2594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18714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462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№ п/п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01" marR="31301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Проблема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01" marR="31301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Коренная причина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01" marR="31301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Способ решения проблемы (устранения коренной причины)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01" marR="31301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54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01" marR="31301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Длительный поиск материалов для занятия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01" marR="31301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Нет стандартов  хранения материалов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01" marR="31301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Внедрить систему 5С. Создать стандарты хранения материалов для занятий. Визуализировать расположение материалов в рабочей зоне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01" marR="31301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8199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01" marR="31301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Большие потери времени при раскладывании материалов на рабочие столы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01" marR="31301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Нет алгоритма подготовки материалов к проведению занятия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01" marR="31301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Создать алгоритм подготовки материалов к занятию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01" marR="31301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542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01" marR="31301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Ошибки при раскладывании материалов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01" marR="31301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Нет стандарта расположения материалов на рабочих столах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01" marR="31301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Создать схемы размещения материалов на рабочих столах, изготовить клеенки– теневые планшеты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01" marR="31301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7980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01" marR="31301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Потери</a:t>
                      </a:r>
                      <a:r>
                        <a:rPr lang="ru-RU" sz="14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времени в момент уборки учебного материала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01" marR="31301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Нет стандарта хранения </a:t>
                      </a:r>
                      <a:r>
                        <a:rPr lang="ru-RU" sz="1400" dirty="0" smtClean="0">
                          <a:effectLst/>
                        </a:rPr>
                        <a:t>материала, отсутствует алгоритм уборки учебных материалов после занятия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01" marR="31301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Создать алгоритм уборки материалов после занятия, стандарты хранения материалов 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01" marR="31301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677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01" marR="31301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Большие затраты времени и усилий на перестановку столов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01" marR="31301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Тяжелые</a:t>
                      </a:r>
                      <a:r>
                        <a:rPr lang="ru-RU" sz="14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столы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01" marR="31301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Приобретение легких столов, которые устанавливаются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заранее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01" marR="31301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9437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01" marR="31301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Лишние перемещения</a:t>
                      </a:r>
                      <a:endParaRPr lang="ru-RU" sz="1400" dirty="0"/>
                    </a:p>
                  </a:txBody>
                  <a:tcPr marL="31301" marR="31301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Неудобная расстановка мебели. Отсутствие средств для транспортировки материалов к рабочим столам</a:t>
                      </a:r>
                      <a:endParaRPr lang="ru-RU" sz="1400" dirty="0"/>
                    </a:p>
                  </a:txBody>
                  <a:tcPr marL="31301" marR="31301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Создать стандарт расстановки мебели. Закупить средства для транспортировки материалов к рабочим столам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01" marR="31301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 advClick="0" advTm="15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/>
              <a:t>Карта целевого состояния процесса «Подготовка к занятию и уборка учебного материала»</a:t>
            </a:r>
            <a:endParaRPr lang="ru-RU" sz="3200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00200"/>
            <a:ext cx="91440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Круговая стрелка 195"/>
          <p:cNvSpPr/>
          <p:nvPr/>
        </p:nvSpPr>
        <p:spPr>
          <a:xfrm rot="8474060" flipV="1">
            <a:off x="4890656" y="2544805"/>
            <a:ext cx="504542" cy="275612"/>
          </a:xfrm>
          <a:prstGeom prst="circular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98" name="Круговая стрелка 197"/>
          <p:cNvSpPr/>
          <p:nvPr/>
        </p:nvSpPr>
        <p:spPr>
          <a:xfrm rot="8474060" flipV="1">
            <a:off x="2886483" y="2545363"/>
            <a:ext cx="467170" cy="275928"/>
          </a:xfrm>
          <a:prstGeom prst="circular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accent2">
                    <a:lumMod val="75000"/>
                  </a:schemeClr>
                </a:solidFill>
              </a:ln>
              <a:solidFill>
                <a:srgbClr val="FFC000"/>
              </a:solidFill>
            </a:endParaRPr>
          </a:p>
        </p:txBody>
      </p:sp>
      <p:sp>
        <p:nvSpPr>
          <p:cNvPr id="199" name="Круговая стрелка 198"/>
          <p:cNvSpPr/>
          <p:nvPr/>
        </p:nvSpPr>
        <p:spPr>
          <a:xfrm rot="8474060" flipV="1">
            <a:off x="3816525" y="2464261"/>
            <a:ext cx="482788" cy="324706"/>
          </a:xfrm>
          <a:prstGeom prst="circular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accent2">
                    <a:lumMod val="75000"/>
                  </a:schemeClr>
                </a:solidFill>
              </a:ln>
              <a:solidFill>
                <a:srgbClr val="FFC000"/>
              </a:solidFill>
            </a:endParaRPr>
          </a:p>
        </p:txBody>
      </p:sp>
      <p:sp>
        <p:nvSpPr>
          <p:cNvPr id="109" name="Скругленный прямоугольник 108"/>
          <p:cNvSpPr/>
          <p:nvPr/>
        </p:nvSpPr>
        <p:spPr>
          <a:xfrm>
            <a:off x="2450610" y="4702602"/>
            <a:ext cx="652379" cy="1473583"/>
          </a:xfrm>
          <a:prstGeom prst="roundRect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7" name="Скругленный прямоугольник 106"/>
          <p:cNvSpPr/>
          <p:nvPr/>
        </p:nvSpPr>
        <p:spPr>
          <a:xfrm>
            <a:off x="4489157" y="4701533"/>
            <a:ext cx="755657" cy="1473583"/>
          </a:xfrm>
          <a:prstGeom prst="roundRect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6" name="Скругленный прямоугольник 105"/>
          <p:cNvSpPr/>
          <p:nvPr/>
        </p:nvSpPr>
        <p:spPr>
          <a:xfrm>
            <a:off x="2506480" y="2717227"/>
            <a:ext cx="653464" cy="1473583"/>
          </a:xfrm>
          <a:prstGeom prst="roundRect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925831" y="1155638"/>
            <a:ext cx="2410145" cy="720080"/>
          </a:xfrm>
          <a:prstGeom prst="round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 noGrp="1"/>
          </p:cNvSpPr>
          <p:nvPr>
            <p:ph type="title"/>
          </p:nvPr>
        </p:nvSpPr>
        <p:spPr>
          <a:xfrm>
            <a:off x="304443" y="71046"/>
            <a:ext cx="8392701" cy="9816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Диаграмма «Спагетти» целевого состояния процесса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«ПОДГОТОВКА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УЧЕБНОГО МАТЕРИАЛА К ЗАНЯТИЮ»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355617" y="1138157"/>
            <a:ext cx="2410145" cy="720080"/>
          </a:xfrm>
          <a:prstGeom prst="round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538756" y="4701533"/>
            <a:ext cx="708492" cy="1473583"/>
          </a:xfrm>
          <a:prstGeom prst="roundRect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538756" y="2737688"/>
            <a:ext cx="708492" cy="1473583"/>
          </a:xfrm>
          <a:prstGeom prst="roundRect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487573" y="4691721"/>
            <a:ext cx="726892" cy="1473583"/>
          </a:xfrm>
          <a:prstGeom prst="roundRect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484869" y="2770670"/>
            <a:ext cx="653464" cy="1473583"/>
          </a:xfrm>
          <a:prstGeom prst="roundRect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105290" y="1254068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 шкаф </a:t>
            </a:r>
          </a:p>
          <a:p>
            <a:pPr algn="ctr"/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учебным материалом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525045" y="1168411"/>
            <a:ext cx="20712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 шкаф </a:t>
            </a:r>
          </a:p>
          <a:p>
            <a:pPr algn="ctr"/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учебным материалом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450610" y="3040963"/>
            <a:ext cx="7652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 </a:t>
            </a:r>
          </a:p>
          <a:p>
            <a:pPr algn="ctr"/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стол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426185" y="3038958"/>
            <a:ext cx="7652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 </a:t>
            </a:r>
          </a:p>
          <a:p>
            <a:pPr algn="ctr"/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стол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438645" y="5138028"/>
            <a:ext cx="7652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 </a:t>
            </a:r>
          </a:p>
          <a:p>
            <a:pPr algn="ctr"/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стол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515753" y="3044691"/>
            <a:ext cx="7652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 </a:t>
            </a:r>
          </a:p>
          <a:p>
            <a:pPr algn="ctr"/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стол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499452" y="5146457"/>
            <a:ext cx="7652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7 </a:t>
            </a:r>
          </a:p>
          <a:p>
            <a:pPr algn="ctr"/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стол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468417" y="5143589"/>
            <a:ext cx="7652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 </a:t>
            </a:r>
          </a:p>
          <a:p>
            <a:pPr algn="ctr"/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стол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499381" y="5138028"/>
            <a:ext cx="7652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8 </a:t>
            </a:r>
          </a:p>
          <a:p>
            <a:pPr algn="ctr"/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стол</a:t>
            </a:r>
          </a:p>
        </p:txBody>
      </p:sp>
      <p:sp>
        <p:nvSpPr>
          <p:cNvPr id="48" name="Улыбающееся лицо 47"/>
          <p:cNvSpPr/>
          <p:nvPr/>
        </p:nvSpPr>
        <p:spPr>
          <a:xfrm>
            <a:off x="7543800" y="3048000"/>
            <a:ext cx="504056" cy="477054"/>
          </a:xfrm>
          <a:prstGeom prst="smileyFace">
            <a:avLst/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914388" y="2819400"/>
            <a:ext cx="1229612" cy="307777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Воспитатель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28600" y="990600"/>
            <a:ext cx="1387237" cy="30777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Воспитанники</a:t>
            </a:r>
          </a:p>
        </p:txBody>
      </p:sp>
      <p:sp>
        <p:nvSpPr>
          <p:cNvPr id="80" name="Прямоугольник 79"/>
          <p:cNvSpPr/>
          <p:nvPr/>
        </p:nvSpPr>
        <p:spPr>
          <a:xfrm>
            <a:off x="7209481" y="2675497"/>
            <a:ext cx="44595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>
                <a:solidFill>
                  <a:srgbClr val="C00000"/>
                </a:solidFill>
              </a:rPr>
              <a:t>1,2</a:t>
            </a:r>
          </a:p>
        </p:txBody>
      </p:sp>
      <p:sp>
        <p:nvSpPr>
          <p:cNvPr id="122" name="Скругленный прямоугольник 121"/>
          <p:cNvSpPr/>
          <p:nvPr/>
        </p:nvSpPr>
        <p:spPr>
          <a:xfrm rot="5400000">
            <a:off x="6704840" y="4492571"/>
            <a:ext cx="1379002" cy="403989"/>
          </a:xfrm>
          <a:prstGeom prst="round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4" name="TextBox 123"/>
          <p:cNvSpPr txBox="1"/>
          <p:nvPr/>
        </p:nvSpPr>
        <p:spPr>
          <a:xfrm rot="16200000">
            <a:off x="6748564" y="4604521"/>
            <a:ext cx="1229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Мольберт</a:t>
            </a:r>
          </a:p>
        </p:txBody>
      </p:sp>
      <p:sp>
        <p:nvSpPr>
          <p:cNvPr id="133" name="Прямоугольник 132"/>
          <p:cNvSpPr/>
          <p:nvPr/>
        </p:nvSpPr>
        <p:spPr>
          <a:xfrm>
            <a:off x="7313628" y="3645990"/>
            <a:ext cx="44595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>
                <a:solidFill>
                  <a:srgbClr val="C00000"/>
                </a:solidFill>
              </a:rPr>
              <a:t>1,2</a:t>
            </a:r>
          </a:p>
        </p:txBody>
      </p:sp>
      <p:sp>
        <p:nvSpPr>
          <p:cNvPr id="114" name="Улыбающееся лицо 113"/>
          <p:cNvSpPr/>
          <p:nvPr/>
        </p:nvSpPr>
        <p:spPr>
          <a:xfrm>
            <a:off x="1600200" y="2133600"/>
            <a:ext cx="504056" cy="477054"/>
          </a:xfrm>
          <a:prstGeom prst="smileyFace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30" name="Прямоугольник 129"/>
          <p:cNvSpPr/>
          <p:nvPr/>
        </p:nvSpPr>
        <p:spPr>
          <a:xfrm>
            <a:off x="1763688" y="2852936"/>
            <a:ext cx="28886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>
                <a:solidFill>
                  <a:srgbClr val="FFC000"/>
                </a:solidFill>
              </a:rPr>
              <a:t>1</a:t>
            </a:r>
          </a:p>
        </p:txBody>
      </p:sp>
      <p:sp>
        <p:nvSpPr>
          <p:cNvPr id="191" name="Прямоугольник 190"/>
          <p:cNvSpPr/>
          <p:nvPr/>
        </p:nvSpPr>
        <p:spPr>
          <a:xfrm>
            <a:off x="4499162" y="3746099"/>
            <a:ext cx="28886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>
                <a:solidFill>
                  <a:srgbClr val="C00000"/>
                </a:solidFill>
              </a:rPr>
              <a:t>6</a:t>
            </a:r>
          </a:p>
        </p:txBody>
      </p:sp>
      <p:sp>
        <p:nvSpPr>
          <p:cNvPr id="3" name="Круговая стрелка 2"/>
          <p:cNvSpPr/>
          <p:nvPr/>
        </p:nvSpPr>
        <p:spPr>
          <a:xfrm rot="15367692">
            <a:off x="6574708" y="2508336"/>
            <a:ext cx="1755201" cy="596207"/>
          </a:xfrm>
          <a:prstGeom prst="circular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82" name="Круговая стрелка 81"/>
          <p:cNvSpPr/>
          <p:nvPr/>
        </p:nvSpPr>
        <p:spPr>
          <a:xfrm rot="9508676">
            <a:off x="6035506" y="4317882"/>
            <a:ext cx="994390" cy="232983"/>
          </a:xfrm>
          <a:prstGeom prst="circular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03" name="Круговая стрелка 102"/>
          <p:cNvSpPr/>
          <p:nvPr/>
        </p:nvSpPr>
        <p:spPr>
          <a:xfrm>
            <a:off x="2824831" y="4502226"/>
            <a:ext cx="1221188" cy="378989"/>
          </a:xfrm>
          <a:prstGeom prst="circular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19" name="Круговая стрелка 118"/>
          <p:cNvSpPr/>
          <p:nvPr/>
        </p:nvSpPr>
        <p:spPr>
          <a:xfrm rot="16773540" flipV="1">
            <a:off x="4997365" y="2677509"/>
            <a:ext cx="2718127" cy="670393"/>
          </a:xfrm>
          <a:prstGeom prst="circularArrow">
            <a:avLst>
              <a:gd name="adj1" fmla="val 12500"/>
              <a:gd name="adj2" fmla="val 840379"/>
              <a:gd name="adj3" fmla="val 20457681"/>
              <a:gd name="adj4" fmla="val 10817783"/>
              <a:gd name="adj5" fmla="val 1250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20" name="Равнобедренный треугольник 119"/>
          <p:cNvSpPr/>
          <p:nvPr/>
        </p:nvSpPr>
        <p:spPr>
          <a:xfrm rot="6230789">
            <a:off x="5705848" y="4536826"/>
            <a:ext cx="240390" cy="169253"/>
          </a:xfrm>
          <a:prstGeom prst="triangl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accent2">
                    <a:lumMod val="75000"/>
                  </a:schemeClr>
                </a:solidFill>
              </a:ln>
            </a:endParaRPr>
          </a:p>
        </p:txBody>
      </p:sp>
      <p:sp>
        <p:nvSpPr>
          <p:cNvPr id="121" name="Равнобедренный треугольник 120"/>
          <p:cNvSpPr/>
          <p:nvPr/>
        </p:nvSpPr>
        <p:spPr>
          <a:xfrm>
            <a:off x="7054953" y="1783849"/>
            <a:ext cx="314789" cy="393490"/>
          </a:xfrm>
          <a:prstGeom prst="triangl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accent2">
                    <a:lumMod val="75000"/>
                  </a:schemeClr>
                </a:solidFill>
              </a:ln>
            </a:endParaRPr>
          </a:p>
        </p:txBody>
      </p:sp>
      <p:sp>
        <p:nvSpPr>
          <p:cNvPr id="126" name="Равнобедренный треугольник 125"/>
          <p:cNvSpPr/>
          <p:nvPr/>
        </p:nvSpPr>
        <p:spPr>
          <a:xfrm rot="5400000">
            <a:off x="6939964" y="4979347"/>
            <a:ext cx="342320" cy="342189"/>
          </a:xfrm>
          <a:prstGeom prst="triangl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accent2">
                    <a:lumMod val="75000"/>
                  </a:schemeClr>
                </a:solidFill>
              </a:ln>
            </a:endParaRPr>
          </a:p>
        </p:txBody>
      </p:sp>
      <p:sp>
        <p:nvSpPr>
          <p:cNvPr id="134" name="Круговая стрелка 133"/>
          <p:cNvSpPr/>
          <p:nvPr/>
        </p:nvSpPr>
        <p:spPr>
          <a:xfrm rot="1011725" flipV="1">
            <a:off x="5562302" y="4249700"/>
            <a:ext cx="1879849" cy="440986"/>
          </a:xfrm>
          <a:prstGeom prst="circular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7" name="Равнобедренный треугольник 146"/>
          <p:cNvSpPr/>
          <p:nvPr/>
        </p:nvSpPr>
        <p:spPr>
          <a:xfrm rot="4351437">
            <a:off x="6901992" y="4086106"/>
            <a:ext cx="322668" cy="414049"/>
          </a:xfrm>
          <a:prstGeom prst="triangl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accent2">
                    <a:lumMod val="75000"/>
                  </a:schemeClr>
                </a:solidFill>
              </a:ln>
            </a:endParaRPr>
          </a:p>
        </p:txBody>
      </p:sp>
      <p:sp>
        <p:nvSpPr>
          <p:cNvPr id="160" name="Круговая стрелка 159"/>
          <p:cNvSpPr/>
          <p:nvPr/>
        </p:nvSpPr>
        <p:spPr>
          <a:xfrm rot="8474060" flipV="1">
            <a:off x="5653686" y="2632208"/>
            <a:ext cx="413862" cy="140873"/>
          </a:xfrm>
          <a:prstGeom prst="circular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71" name="Прямоугольник 170"/>
          <p:cNvSpPr/>
          <p:nvPr/>
        </p:nvSpPr>
        <p:spPr>
          <a:xfrm>
            <a:off x="6272517" y="4221088"/>
            <a:ext cx="60305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>
                <a:solidFill>
                  <a:srgbClr val="C00000"/>
                </a:solidFill>
              </a:rPr>
              <a:t>4,5,6</a:t>
            </a:r>
          </a:p>
        </p:txBody>
      </p:sp>
      <p:sp>
        <p:nvSpPr>
          <p:cNvPr id="176" name="Круговая стрелка 175"/>
          <p:cNvSpPr/>
          <p:nvPr/>
        </p:nvSpPr>
        <p:spPr>
          <a:xfrm rot="5400000" flipV="1">
            <a:off x="1553264" y="3410270"/>
            <a:ext cx="1622191" cy="284241"/>
          </a:xfrm>
          <a:prstGeom prst="circular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4" name="Куб 3"/>
          <p:cNvSpPr/>
          <p:nvPr/>
        </p:nvSpPr>
        <p:spPr>
          <a:xfrm>
            <a:off x="7560832" y="1918855"/>
            <a:ext cx="570414" cy="708668"/>
          </a:xfrm>
          <a:prstGeom prst="cub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Куб 98"/>
          <p:cNvSpPr/>
          <p:nvPr/>
        </p:nvSpPr>
        <p:spPr>
          <a:xfrm>
            <a:off x="8207218" y="1914177"/>
            <a:ext cx="570414" cy="708668"/>
          </a:xfrm>
          <a:prstGeom prst="cub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724150" y="1507237"/>
            <a:ext cx="13195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 органайзера</a:t>
            </a:r>
          </a:p>
        </p:txBody>
      </p:sp>
      <p:sp>
        <p:nvSpPr>
          <p:cNvPr id="101" name="Скругленный прямоугольник 100"/>
          <p:cNvSpPr/>
          <p:nvPr/>
        </p:nvSpPr>
        <p:spPr>
          <a:xfrm>
            <a:off x="4499162" y="2777341"/>
            <a:ext cx="754471" cy="1473583"/>
          </a:xfrm>
          <a:prstGeom prst="roundRect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4493869" y="3045599"/>
            <a:ext cx="7652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 </a:t>
            </a:r>
          </a:p>
          <a:p>
            <a:pPr algn="ctr"/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стол</a:t>
            </a:r>
          </a:p>
        </p:txBody>
      </p:sp>
      <p:sp>
        <p:nvSpPr>
          <p:cNvPr id="110" name="Круговая стрелка 109"/>
          <p:cNvSpPr/>
          <p:nvPr/>
        </p:nvSpPr>
        <p:spPr>
          <a:xfrm rot="10800000">
            <a:off x="4838602" y="3952866"/>
            <a:ext cx="1460638" cy="484245"/>
          </a:xfrm>
          <a:prstGeom prst="circular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17" name="Круговая стрелка 116"/>
          <p:cNvSpPr/>
          <p:nvPr/>
        </p:nvSpPr>
        <p:spPr>
          <a:xfrm rot="10800000">
            <a:off x="3594670" y="4003539"/>
            <a:ext cx="1391765" cy="410697"/>
          </a:xfrm>
          <a:prstGeom prst="circular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18" name="Круговая стрелка 117"/>
          <p:cNvSpPr/>
          <p:nvPr/>
        </p:nvSpPr>
        <p:spPr>
          <a:xfrm rot="10800000">
            <a:off x="2708524" y="4061339"/>
            <a:ext cx="1011500" cy="381874"/>
          </a:xfrm>
          <a:prstGeom prst="circularArrow">
            <a:avLst>
              <a:gd name="adj1" fmla="val 25000"/>
              <a:gd name="adj2" fmla="val 1142319"/>
              <a:gd name="adj3" fmla="val 213513"/>
              <a:gd name="adj4" fmla="val 10800000"/>
              <a:gd name="adj5" fmla="val 1250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25" name="Круговая стрелка 124"/>
          <p:cNvSpPr/>
          <p:nvPr/>
        </p:nvSpPr>
        <p:spPr>
          <a:xfrm>
            <a:off x="4046019" y="4513107"/>
            <a:ext cx="940416" cy="378989"/>
          </a:xfrm>
          <a:prstGeom prst="circular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27" name="Круговая стрелка 126"/>
          <p:cNvSpPr/>
          <p:nvPr/>
        </p:nvSpPr>
        <p:spPr>
          <a:xfrm>
            <a:off x="4971735" y="4467865"/>
            <a:ext cx="940416" cy="378989"/>
          </a:xfrm>
          <a:prstGeom prst="circular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28" name="Круговая стрелка 127"/>
          <p:cNvSpPr/>
          <p:nvPr/>
        </p:nvSpPr>
        <p:spPr>
          <a:xfrm rot="15702555">
            <a:off x="2574141" y="4282380"/>
            <a:ext cx="614347" cy="300762"/>
          </a:xfrm>
          <a:prstGeom prst="circular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29" name="Прямоугольник 128"/>
          <p:cNvSpPr/>
          <p:nvPr/>
        </p:nvSpPr>
        <p:spPr>
          <a:xfrm>
            <a:off x="6528545" y="4767695"/>
            <a:ext cx="28886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>
                <a:solidFill>
                  <a:srgbClr val="C00000"/>
                </a:solidFill>
              </a:rPr>
              <a:t>8</a:t>
            </a:r>
          </a:p>
        </p:txBody>
      </p:sp>
      <p:sp>
        <p:nvSpPr>
          <p:cNvPr id="141" name="Круговая стрелка 140"/>
          <p:cNvSpPr/>
          <p:nvPr/>
        </p:nvSpPr>
        <p:spPr>
          <a:xfrm rot="1012603" flipV="1">
            <a:off x="6247249" y="4796658"/>
            <a:ext cx="945098" cy="357138"/>
          </a:xfrm>
          <a:prstGeom prst="circular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44" name="Прямоугольник 143"/>
          <p:cNvSpPr/>
          <p:nvPr/>
        </p:nvSpPr>
        <p:spPr>
          <a:xfrm>
            <a:off x="5570212" y="3895461"/>
            <a:ext cx="4886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C00000"/>
                </a:solidFill>
              </a:rPr>
              <a:t>3,7</a:t>
            </a:r>
          </a:p>
        </p:txBody>
      </p:sp>
      <p:sp>
        <p:nvSpPr>
          <p:cNvPr id="145" name="Прямоугольник 144"/>
          <p:cNvSpPr/>
          <p:nvPr/>
        </p:nvSpPr>
        <p:spPr>
          <a:xfrm>
            <a:off x="6429611" y="3543761"/>
            <a:ext cx="36445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146" name="Прямоугольник 145"/>
          <p:cNvSpPr/>
          <p:nvPr/>
        </p:nvSpPr>
        <p:spPr>
          <a:xfrm>
            <a:off x="3578271" y="3899806"/>
            <a:ext cx="44595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>
                <a:solidFill>
                  <a:srgbClr val="C00000"/>
                </a:solidFill>
              </a:rPr>
              <a:t>3,7</a:t>
            </a:r>
          </a:p>
        </p:txBody>
      </p:sp>
      <p:sp>
        <p:nvSpPr>
          <p:cNvPr id="150" name="Прямоугольник 149"/>
          <p:cNvSpPr/>
          <p:nvPr/>
        </p:nvSpPr>
        <p:spPr>
          <a:xfrm>
            <a:off x="4644008" y="3865659"/>
            <a:ext cx="44595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>
                <a:solidFill>
                  <a:srgbClr val="C00000"/>
                </a:solidFill>
              </a:rPr>
              <a:t>3,7</a:t>
            </a:r>
          </a:p>
        </p:txBody>
      </p:sp>
      <p:sp>
        <p:nvSpPr>
          <p:cNvPr id="152" name="Прямоугольник 151"/>
          <p:cNvSpPr/>
          <p:nvPr/>
        </p:nvSpPr>
        <p:spPr>
          <a:xfrm>
            <a:off x="2688211" y="3882534"/>
            <a:ext cx="44595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>
                <a:solidFill>
                  <a:srgbClr val="C00000"/>
                </a:solidFill>
              </a:rPr>
              <a:t>3,7</a:t>
            </a:r>
          </a:p>
        </p:txBody>
      </p:sp>
      <p:sp>
        <p:nvSpPr>
          <p:cNvPr id="155" name="Прямоугольник 154"/>
          <p:cNvSpPr/>
          <p:nvPr/>
        </p:nvSpPr>
        <p:spPr>
          <a:xfrm>
            <a:off x="2627824" y="4758409"/>
            <a:ext cx="44595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>
                <a:solidFill>
                  <a:srgbClr val="C00000"/>
                </a:solidFill>
              </a:rPr>
              <a:t>3,7</a:t>
            </a:r>
          </a:p>
        </p:txBody>
      </p:sp>
      <p:sp>
        <p:nvSpPr>
          <p:cNvPr id="159" name="Прямоугольник 158"/>
          <p:cNvSpPr/>
          <p:nvPr/>
        </p:nvSpPr>
        <p:spPr>
          <a:xfrm>
            <a:off x="3625291" y="4754732"/>
            <a:ext cx="44595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>
                <a:solidFill>
                  <a:srgbClr val="C00000"/>
                </a:solidFill>
              </a:rPr>
              <a:t>3,7</a:t>
            </a:r>
          </a:p>
        </p:txBody>
      </p:sp>
      <p:sp>
        <p:nvSpPr>
          <p:cNvPr id="161" name="Прямоугольник 160"/>
          <p:cNvSpPr/>
          <p:nvPr/>
        </p:nvSpPr>
        <p:spPr>
          <a:xfrm>
            <a:off x="4630100" y="4784572"/>
            <a:ext cx="44595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>
                <a:solidFill>
                  <a:srgbClr val="C00000"/>
                </a:solidFill>
              </a:rPr>
              <a:t>3,7</a:t>
            </a:r>
          </a:p>
        </p:txBody>
      </p:sp>
      <p:sp>
        <p:nvSpPr>
          <p:cNvPr id="164" name="Прямоугольник 163"/>
          <p:cNvSpPr/>
          <p:nvPr/>
        </p:nvSpPr>
        <p:spPr>
          <a:xfrm>
            <a:off x="5641667" y="4725144"/>
            <a:ext cx="44595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>
                <a:solidFill>
                  <a:srgbClr val="C00000"/>
                </a:solidFill>
              </a:rPr>
              <a:t>3,7</a:t>
            </a:r>
          </a:p>
        </p:txBody>
      </p:sp>
      <p:sp>
        <p:nvSpPr>
          <p:cNvPr id="173" name="Круговая стрелка 172"/>
          <p:cNvSpPr/>
          <p:nvPr/>
        </p:nvSpPr>
        <p:spPr>
          <a:xfrm>
            <a:off x="1858711" y="2059054"/>
            <a:ext cx="6430934" cy="623557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0901935"/>
              <a:gd name="adj5" fmla="val 12500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77" name="Круговая стрелка 176"/>
          <p:cNvSpPr/>
          <p:nvPr/>
        </p:nvSpPr>
        <p:spPr>
          <a:xfrm rot="1071921" flipV="1">
            <a:off x="5791070" y="1850466"/>
            <a:ext cx="2173571" cy="538020"/>
          </a:xfrm>
          <a:prstGeom prst="circular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81" name="Круговая стрелка 180"/>
          <p:cNvSpPr/>
          <p:nvPr/>
        </p:nvSpPr>
        <p:spPr>
          <a:xfrm flipV="1">
            <a:off x="2627784" y="4149080"/>
            <a:ext cx="4069703" cy="418999"/>
          </a:xfrm>
          <a:prstGeom prst="circular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82" name="Равнобедренный треугольник 181"/>
          <p:cNvSpPr/>
          <p:nvPr/>
        </p:nvSpPr>
        <p:spPr>
          <a:xfrm rot="9422825" flipH="1" flipV="1">
            <a:off x="5746919" y="1677388"/>
            <a:ext cx="281283" cy="216118"/>
          </a:xfrm>
          <a:prstGeom prst="triangl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accent2">
                    <a:lumMod val="75000"/>
                  </a:schemeClr>
                </a:solidFill>
              </a:ln>
            </a:endParaRPr>
          </a:p>
        </p:txBody>
      </p:sp>
      <p:sp>
        <p:nvSpPr>
          <p:cNvPr id="183" name="Прямоугольник 182"/>
          <p:cNvSpPr/>
          <p:nvPr/>
        </p:nvSpPr>
        <p:spPr>
          <a:xfrm>
            <a:off x="4070034" y="1844824"/>
            <a:ext cx="28886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>
                <a:solidFill>
                  <a:srgbClr val="FFC000"/>
                </a:solidFill>
              </a:rPr>
              <a:t>2</a:t>
            </a:r>
          </a:p>
        </p:txBody>
      </p:sp>
      <p:sp>
        <p:nvSpPr>
          <p:cNvPr id="185" name="Прямоугольник 184"/>
          <p:cNvSpPr/>
          <p:nvPr/>
        </p:nvSpPr>
        <p:spPr>
          <a:xfrm>
            <a:off x="5538756" y="1783849"/>
            <a:ext cx="28886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>
                <a:solidFill>
                  <a:srgbClr val="FFC000"/>
                </a:solidFill>
              </a:rPr>
              <a:t>3</a:t>
            </a:r>
          </a:p>
        </p:txBody>
      </p:sp>
      <p:sp>
        <p:nvSpPr>
          <p:cNvPr id="187" name="Круговая стрелка 186"/>
          <p:cNvSpPr/>
          <p:nvPr/>
        </p:nvSpPr>
        <p:spPr>
          <a:xfrm rot="5400000">
            <a:off x="5694825" y="2001771"/>
            <a:ext cx="870174" cy="379518"/>
          </a:xfrm>
          <a:prstGeom prst="circular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accent2">
                    <a:lumMod val="75000"/>
                  </a:schemeClr>
                </a:solidFill>
              </a:ln>
              <a:solidFill>
                <a:srgbClr val="FFC000"/>
              </a:solidFill>
            </a:endParaRPr>
          </a:p>
        </p:txBody>
      </p:sp>
      <p:sp>
        <p:nvSpPr>
          <p:cNvPr id="200" name="Круговая стрелка 199"/>
          <p:cNvSpPr/>
          <p:nvPr/>
        </p:nvSpPr>
        <p:spPr>
          <a:xfrm rot="13943755" flipV="1">
            <a:off x="2668320" y="4448977"/>
            <a:ext cx="585634" cy="390473"/>
          </a:xfrm>
          <a:prstGeom prst="circular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02" name="Равнобедренный треугольник 201"/>
          <p:cNvSpPr/>
          <p:nvPr/>
        </p:nvSpPr>
        <p:spPr>
          <a:xfrm rot="1734478">
            <a:off x="2147055" y="4230127"/>
            <a:ext cx="385826" cy="195960"/>
          </a:xfrm>
          <a:prstGeom prst="triangl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accent2">
                    <a:lumMod val="75000"/>
                  </a:schemeClr>
                </a:solidFill>
              </a:ln>
            </a:endParaRPr>
          </a:p>
        </p:txBody>
      </p:sp>
      <p:sp>
        <p:nvSpPr>
          <p:cNvPr id="204" name="Круговая стрелка 203"/>
          <p:cNvSpPr/>
          <p:nvPr/>
        </p:nvSpPr>
        <p:spPr>
          <a:xfrm>
            <a:off x="2536585" y="2417206"/>
            <a:ext cx="3855093" cy="507738"/>
          </a:xfrm>
          <a:prstGeom prst="circular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06" name="Круговая стрелка 205"/>
          <p:cNvSpPr/>
          <p:nvPr/>
        </p:nvSpPr>
        <p:spPr>
          <a:xfrm rot="13943755" flipV="1">
            <a:off x="3312193" y="4493812"/>
            <a:ext cx="412907" cy="224607"/>
          </a:xfrm>
          <a:prstGeom prst="circular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07" name="Круговая стрелка 206"/>
          <p:cNvSpPr/>
          <p:nvPr/>
        </p:nvSpPr>
        <p:spPr>
          <a:xfrm rot="13943755" flipV="1">
            <a:off x="4261993" y="4532379"/>
            <a:ext cx="417386" cy="206512"/>
          </a:xfrm>
          <a:prstGeom prst="circular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08" name="Круговая стрелка 207"/>
          <p:cNvSpPr/>
          <p:nvPr/>
        </p:nvSpPr>
        <p:spPr>
          <a:xfrm rot="13943755" flipV="1">
            <a:off x="5277959" y="4528863"/>
            <a:ext cx="411968" cy="213544"/>
          </a:xfrm>
          <a:prstGeom prst="circular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12" name="Круговая стрелка 211"/>
          <p:cNvSpPr/>
          <p:nvPr/>
        </p:nvSpPr>
        <p:spPr>
          <a:xfrm rot="18830271" flipV="1">
            <a:off x="5739609" y="3402253"/>
            <a:ext cx="2493184" cy="378146"/>
          </a:xfrm>
          <a:prstGeom prst="circular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13" name="Прямоугольник 212"/>
          <p:cNvSpPr/>
          <p:nvPr/>
        </p:nvSpPr>
        <p:spPr>
          <a:xfrm>
            <a:off x="5940153" y="2235673"/>
            <a:ext cx="30838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FFC000"/>
                </a:solidFill>
              </a:rPr>
              <a:t>4</a:t>
            </a:r>
          </a:p>
        </p:txBody>
      </p:sp>
      <p:sp>
        <p:nvSpPr>
          <p:cNvPr id="215" name="Равнобедренный треугольник 214"/>
          <p:cNvSpPr/>
          <p:nvPr/>
        </p:nvSpPr>
        <p:spPr>
          <a:xfrm rot="19083844" flipH="1" flipV="1">
            <a:off x="2414654" y="2606573"/>
            <a:ext cx="357342" cy="145602"/>
          </a:xfrm>
          <a:prstGeom prst="triangle">
            <a:avLst>
              <a:gd name="adj" fmla="val 31518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accent2">
                    <a:lumMod val="75000"/>
                  </a:schemeClr>
                </a:solidFill>
              </a:ln>
            </a:endParaRPr>
          </a:p>
        </p:txBody>
      </p:sp>
      <p:sp>
        <p:nvSpPr>
          <p:cNvPr id="216" name="Равнобедренный треугольник 215"/>
          <p:cNvSpPr/>
          <p:nvPr/>
        </p:nvSpPr>
        <p:spPr>
          <a:xfrm rot="2924213">
            <a:off x="7682665" y="2711166"/>
            <a:ext cx="269110" cy="238720"/>
          </a:xfrm>
          <a:prstGeom prst="triangl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accent2">
                    <a:lumMod val="75000"/>
                  </a:schemeClr>
                </a:solidFill>
              </a:ln>
            </a:endParaRPr>
          </a:p>
        </p:txBody>
      </p:sp>
      <p:sp>
        <p:nvSpPr>
          <p:cNvPr id="218" name="Круговая стрелка 217"/>
          <p:cNvSpPr/>
          <p:nvPr/>
        </p:nvSpPr>
        <p:spPr>
          <a:xfrm rot="12386028">
            <a:off x="5549239" y="6097012"/>
            <a:ext cx="656874" cy="339081"/>
          </a:xfrm>
          <a:prstGeom prst="circular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19" name="Круговая стрелка 218"/>
          <p:cNvSpPr/>
          <p:nvPr/>
        </p:nvSpPr>
        <p:spPr>
          <a:xfrm rot="3227382">
            <a:off x="6212374" y="3028726"/>
            <a:ext cx="1028518" cy="268127"/>
          </a:xfrm>
          <a:prstGeom prst="circular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20" name="Равнобедренный треугольник 219"/>
          <p:cNvSpPr/>
          <p:nvPr/>
        </p:nvSpPr>
        <p:spPr>
          <a:xfrm rot="9194817">
            <a:off x="6845114" y="3307274"/>
            <a:ext cx="216836" cy="248550"/>
          </a:xfrm>
          <a:prstGeom prst="triangl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accent2">
                    <a:lumMod val="75000"/>
                  </a:schemeClr>
                </a:solidFill>
              </a:ln>
            </a:endParaRPr>
          </a:p>
        </p:txBody>
      </p:sp>
      <p:sp>
        <p:nvSpPr>
          <p:cNvPr id="223" name="Круговая стрелка 222"/>
          <p:cNvSpPr/>
          <p:nvPr/>
        </p:nvSpPr>
        <p:spPr>
          <a:xfrm rot="6353061">
            <a:off x="5241999" y="4784377"/>
            <a:ext cx="2920744" cy="578575"/>
          </a:xfrm>
          <a:prstGeom prst="circular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24" name="Круговая стрелка 223"/>
          <p:cNvSpPr/>
          <p:nvPr/>
        </p:nvSpPr>
        <p:spPr>
          <a:xfrm rot="5400000" flipV="1">
            <a:off x="6064148" y="2256852"/>
            <a:ext cx="870174" cy="321993"/>
          </a:xfrm>
          <a:prstGeom prst="circular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25" name="Равнобедренный треугольник 224"/>
          <p:cNvSpPr/>
          <p:nvPr/>
        </p:nvSpPr>
        <p:spPr>
          <a:xfrm rot="2763836" flipH="1" flipV="1">
            <a:off x="6325040" y="6043593"/>
            <a:ext cx="241836" cy="380986"/>
          </a:xfrm>
          <a:prstGeom prst="triangle">
            <a:avLst>
              <a:gd name="adj" fmla="val 31518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accent2">
                    <a:lumMod val="75000"/>
                  </a:schemeClr>
                </a:solidFill>
              </a:ln>
            </a:endParaRPr>
          </a:p>
        </p:txBody>
      </p:sp>
      <p:sp>
        <p:nvSpPr>
          <p:cNvPr id="227" name="Круговая стрелка 226"/>
          <p:cNvSpPr/>
          <p:nvPr/>
        </p:nvSpPr>
        <p:spPr>
          <a:xfrm rot="12386028">
            <a:off x="2841148" y="6173163"/>
            <a:ext cx="744391" cy="264246"/>
          </a:xfrm>
          <a:prstGeom prst="circular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28" name="Круговая стрелка 227"/>
          <p:cNvSpPr/>
          <p:nvPr/>
        </p:nvSpPr>
        <p:spPr>
          <a:xfrm rot="12386028">
            <a:off x="3656120" y="6193745"/>
            <a:ext cx="749900" cy="266985"/>
          </a:xfrm>
          <a:prstGeom prst="circular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29" name="Круговая стрелка 228"/>
          <p:cNvSpPr/>
          <p:nvPr/>
        </p:nvSpPr>
        <p:spPr>
          <a:xfrm rot="12386028">
            <a:off x="4745315" y="6155111"/>
            <a:ext cx="703588" cy="296874"/>
          </a:xfrm>
          <a:prstGeom prst="circular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30" name="Круговая стрелка 229"/>
          <p:cNvSpPr/>
          <p:nvPr/>
        </p:nvSpPr>
        <p:spPr>
          <a:xfrm rot="10800000">
            <a:off x="2323086" y="6075893"/>
            <a:ext cx="4121122" cy="487071"/>
          </a:xfrm>
          <a:prstGeom prst="circular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31" name="Равнобедренный треугольник 230"/>
          <p:cNvSpPr/>
          <p:nvPr/>
        </p:nvSpPr>
        <p:spPr>
          <a:xfrm rot="6440875" flipH="1" flipV="1">
            <a:off x="2483085" y="6240176"/>
            <a:ext cx="252269" cy="334935"/>
          </a:xfrm>
          <a:prstGeom prst="triangl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accent2">
                    <a:lumMod val="75000"/>
                  </a:schemeClr>
                </a:solidFill>
              </a:ln>
            </a:endParaRPr>
          </a:p>
        </p:txBody>
      </p:sp>
      <p:sp>
        <p:nvSpPr>
          <p:cNvPr id="232" name="Круговая стрелка 231"/>
          <p:cNvSpPr/>
          <p:nvPr/>
        </p:nvSpPr>
        <p:spPr>
          <a:xfrm rot="16200000">
            <a:off x="258457" y="3981121"/>
            <a:ext cx="3790479" cy="569900"/>
          </a:xfrm>
          <a:prstGeom prst="circularArrow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34" name="Прямоугольник 233"/>
          <p:cNvSpPr/>
          <p:nvPr/>
        </p:nvSpPr>
        <p:spPr>
          <a:xfrm>
            <a:off x="6316751" y="2378673"/>
            <a:ext cx="30838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FFC000"/>
                </a:solidFill>
              </a:rPr>
              <a:t>4</a:t>
            </a:r>
          </a:p>
        </p:txBody>
      </p:sp>
      <p:sp>
        <p:nvSpPr>
          <p:cNvPr id="235" name="Прямоугольник 234"/>
          <p:cNvSpPr/>
          <p:nvPr/>
        </p:nvSpPr>
        <p:spPr>
          <a:xfrm>
            <a:off x="5641156" y="2332521"/>
            <a:ext cx="30838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FFC000"/>
                </a:solidFill>
              </a:rPr>
              <a:t>5</a:t>
            </a:r>
          </a:p>
        </p:txBody>
      </p:sp>
      <p:sp>
        <p:nvSpPr>
          <p:cNvPr id="236" name="Прямоугольник 235"/>
          <p:cNvSpPr/>
          <p:nvPr/>
        </p:nvSpPr>
        <p:spPr>
          <a:xfrm>
            <a:off x="6723661" y="5497532"/>
            <a:ext cx="30838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FFC000"/>
                </a:solidFill>
              </a:rPr>
              <a:t>5</a:t>
            </a:r>
          </a:p>
        </p:txBody>
      </p:sp>
      <p:sp>
        <p:nvSpPr>
          <p:cNvPr id="237" name="Прямоугольник 236"/>
          <p:cNvSpPr/>
          <p:nvPr/>
        </p:nvSpPr>
        <p:spPr>
          <a:xfrm>
            <a:off x="4261537" y="6150152"/>
            <a:ext cx="54730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FFC000"/>
                </a:solidFill>
              </a:rPr>
              <a:t>6,7</a:t>
            </a:r>
          </a:p>
        </p:txBody>
      </p:sp>
      <p:sp>
        <p:nvSpPr>
          <p:cNvPr id="238" name="Прямоугольник 237"/>
          <p:cNvSpPr/>
          <p:nvPr/>
        </p:nvSpPr>
        <p:spPr>
          <a:xfrm>
            <a:off x="2031365" y="3489701"/>
            <a:ext cx="30838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FFC000"/>
                </a:solidFill>
              </a:rPr>
              <a:t>6</a:t>
            </a:r>
          </a:p>
        </p:txBody>
      </p:sp>
      <p:sp>
        <p:nvSpPr>
          <p:cNvPr id="239" name="Прямоугольник 238"/>
          <p:cNvSpPr/>
          <p:nvPr/>
        </p:nvSpPr>
        <p:spPr>
          <a:xfrm>
            <a:off x="4123302" y="2518157"/>
            <a:ext cx="5927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FFC000"/>
                </a:solidFill>
              </a:rPr>
              <a:t>6,7</a:t>
            </a:r>
          </a:p>
        </p:txBody>
      </p:sp>
      <p:sp>
        <p:nvSpPr>
          <p:cNvPr id="240" name="Прямоугольник 239"/>
          <p:cNvSpPr/>
          <p:nvPr/>
        </p:nvSpPr>
        <p:spPr>
          <a:xfrm>
            <a:off x="6933246" y="3230764"/>
            <a:ext cx="54730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FFC000"/>
                </a:solidFill>
              </a:rPr>
              <a:t>8</a:t>
            </a:r>
          </a:p>
        </p:txBody>
      </p:sp>
      <p:sp>
        <p:nvSpPr>
          <p:cNvPr id="241" name="Круговая стрелка 240"/>
          <p:cNvSpPr/>
          <p:nvPr/>
        </p:nvSpPr>
        <p:spPr>
          <a:xfrm rot="20660714">
            <a:off x="1993213" y="2330049"/>
            <a:ext cx="1139300" cy="492366"/>
          </a:xfrm>
          <a:prstGeom prst="circular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43" name="Равнобедренный треугольник 242"/>
          <p:cNvSpPr/>
          <p:nvPr/>
        </p:nvSpPr>
        <p:spPr>
          <a:xfrm rot="1827392">
            <a:off x="2866766" y="2312310"/>
            <a:ext cx="269110" cy="238720"/>
          </a:xfrm>
          <a:prstGeom prst="triangl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accent2">
                    <a:lumMod val="75000"/>
                  </a:schemeClr>
                </a:solidFill>
              </a:ln>
            </a:endParaRPr>
          </a:p>
        </p:txBody>
      </p:sp>
      <p:sp>
        <p:nvSpPr>
          <p:cNvPr id="244" name="Круговая стрелка 243"/>
          <p:cNvSpPr/>
          <p:nvPr/>
        </p:nvSpPr>
        <p:spPr>
          <a:xfrm rot="10800000">
            <a:off x="5991463" y="2435851"/>
            <a:ext cx="825944" cy="258106"/>
          </a:xfrm>
          <a:prstGeom prst="circularArrow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45" name="Равнобедренный треугольник 244"/>
          <p:cNvSpPr/>
          <p:nvPr/>
        </p:nvSpPr>
        <p:spPr>
          <a:xfrm rot="4445498">
            <a:off x="6825614" y="2453998"/>
            <a:ext cx="184660" cy="345230"/>
          </a:xfrm>
          <a:prstGeom prst="triangl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accent2">
                    <a:lumMod val="75000"/>
                  </a:schemeClr>
                </a:solidFill>
              </a:ln>
            </a:endParaRPr>
          </a:p>
        </p:txBody>
      </p:sp>
      <p:sp>
        <p:nvSpPr>
          <p:cNvPr id="246" name="Прямоугольник 245"/>
          <p:cNvSpPr/>
          <p:nvPr/>
        </p:nvSpPr>
        <p:spPr>
          <a:xfrm>
            <a:off x="6660232" y="2586390"/>
            <a:ext cx="54730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FFC000"/>
                </a:solidFill>
              </a:rPr>
              <a:t>8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572744" y="2059571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8272895" y="2060848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2</a:t>
            </a:r>
          </a:p>
        </p:txBody>
      </p:sp>
      <p:sp>
        <p:nvSpPr>
          <p:cNvPr id="115" name="Блок-схема: типовой процесс 114"/>
          <p:cNvSpPr/>
          <p:nvPr/>
        </p:nvSpPr>
        <p:spPr>
          <a:xfrm>
            <a:off x="6948264" y="5949280"/>
            <a:ext cx="629184" cy="586892"/>
          </a:xfrm>
          <a:prstGeom prst="flowChartPredefined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6" name="Прямоугольник 115"/>
          <p:cNvSpPr/>
          <p:nvPr/>
        </p:nvSpPr>
        <p:spPr>
          <a:xfrm>
            <a:off x="6912323" y="6093296"/>
            <a:ext cx="76174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СТЕНД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123" name="Прямоугольник 122"/>
          <p:cNvSpPr/>
          <p:nvPr/>
        </p:nvSpPr>
        <p:spPr>
          <a:xfrm>
            <a:off x="0" y="1371600"/>
            <a:ext cx="17526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1 шаг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Слышит сигнал к занятию  (1 минута)</a:t>
            </a:r>
          </a:p>
          <a:p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2,3 шаг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Подвозит органайзеры к шкафу с учебным материалом, 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ыбирает контейнеры, загружают в органайзеры (3 мин) </a:t>
            </a:r>
          </a:p>
          <a:p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4 шаг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Подвозит органайзер к рабочим столам (2 мин.)</a:t>
            </a:r>
            <a:endParaRPr lang="ru-RU" sz="1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5, 6,7, 8 шаг 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Раскладывает материал для занятия на теневой планшет; отвозит органайзер на место (5 мин.) </a:t>
            </a:r>
            <a:endParaRPr lang="ru-RU" sz="1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1" name="Прямоугольник 130"/>
          <p:cNvSpPr/>
          <p:nvPr/>
        </p:nvSpPr>
        <p:spPr>
          <a:xfrm>
            <a:off x="7543800" y="3505200"/>
            <a:ext cx="1600200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1 шаг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Дае</a:t>
            </a:r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сигнал к занятию  (1 минута) </a:t>
            </a:r>
            <a:endParaRPr lang="ru-RU" sz="105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2,3 шаг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Берет контейнер с теневыми планшетами. Подходит к столам и раскладывает их (1 мин) </a:t>
            </a:r>
            <a:endParaRPr lang="ru-RU" sz="105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4, 5,6,7 шаг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Подходит  за материалами, берет клей, ножницы, листочки, раскладывает их  (3 мин.)</a:t>
            </a:r>
            <a:endParaRPr lang="ru-RU" sz="105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8 шаг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Возвращается для проведения занятия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7696200" y="61722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ВПП = 12 мин.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7696200" y="6641068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38" name="Прямоугольник 137"/>
          <p:cNvSpPr/>
          <p:nvPr/>
        </p:nvSpPr>
        <p:spPr>
          <a:xfrm>
            <a:off x="0" y="3886200"/>
            <a:ext cx="25146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 smtClean="0">
                <a:solidFill>
                  <a:srgbClr val="C00000"/>
                </a:solidFill>
              </a:rPr>
              <a:t>1. </a:t>
            </a:r>
            <a:r>
              <a:rPr lang="ru-RU" sz="1000" b="1" dirty="0" smtClean="0">
                <a:solidFill>
                  <a:srgbClr val="C00000"/>
                </a:solidFill>
              </a:rPr>
              <a:t>Внедрить систему 5С. Создать стандарты хранения материалов для занятий. Визуализировать расположение материалов в рабочей зоне</a:t>
            </a:r>
          </a:p>
          <a:p>
            <a:r>
              <a:rPr lang="ru-RU" sz="1000" b="1" dirty="0" smtClean="0">
                <a:solidFill>
                  <a:srgbClr val="C00000"/>
                </a:solidFill>
              </a:rPr>
              <a:t>2. Создать алгоритм подготовки материалов к занятию</a:t>
            </a:r>
          </a:p>
          <a:p>
            <a:r>
              <a:rPr lang="ru-RU" sz="1000" b="1" dirty="0" smtClean="0">
                <a:solidFill>
                  <a:srgbClr val="C00000"/>
                </a:solidFill>
              </a:rPr>
              <a:t>3. Создать схемы размещения материалов на рабочих столах, изготовить клеенки–теневые планшеты</a:t>
            </a:r>
          </a:p>
          <a:p>
            <a:r>
              <a:rPr lang="ru-RU" sz="1000" b="1" dirty="0" smtClean="0">
                <a:solidFill>
                  <a:srgbClr val="C00000"/>
                </a:solidFill>
              </a:rPr>
              <a:t>4. Создать алгоритм уборки материалов после занятия, стандарты хранения материалов </a:t>
            </a:r>
          </a:p>
          <a:p>
            <a:r>
              <a:rPr lang="ru-RU" sz="1000" b="1" dirty="0" smtClean="0">
                <a:solidFill>
                  <a:srgbClr val="C00000"/>
                </a:solidFill>
              </a:rPr>
              <a:t>5. Приобретение легких столов, которые устанавливаются заранее</a:t>
            </a:r>
          </a:p>
          <a:p>
            <a:r>
              <a:rPr lang="ru-RU" sz="1200" b="1" u="sng" dirty="0" smtClean="0">
                <a:solidFill>
                  <a:srgbClr val="C00000"/>
                </a:solidFill>
              </a:rPr>
              <a:t>6. Создать стандарт расстановки мебели. Закупить средства для транспортировки материалов к рабочим столам</a:t>
            </a:r>
          </a:p>
          <a:p>
            <a:endParaRPr lang="ru-RU" sz="900" b="1" dirty="0"/>
          </a:p>
        </p:txBody>
      </p:sp>
      <p:sp>
        <p:nvSpPr>
          <p:cNvPr id="132" name="Облако 131"/>
          <p:cNvSpPr/>
          <p:nvPr/>
        </p:nvSpPr>
        <p:spPr>
          <a:xfrm>
            <a:off x="0" y="3581400"/>
            <a:ext cx="457200" cy="304800"/>
          </a:xfrm>
          <a:prstGeom prst="cloud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6398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5000"/>
    </mc:Choice>
    <mc:Fallback>
      <p:transition spd="slow" advClick="0" advTm="15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432048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ПЛАН  МЕРОПРИЯТИЙ ПО ДОСТИЖЕНИЮ ЦЕЛЕВЫХ ПОКАЗАТЕЛЕЙ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161372981"/>
              </p:ext>
            </p:extLst>
          </p:nvPr>
        </p:nvGraphicFramePr>
        <p:xfrm>
          <a:off x="0" y="304800"/>
          <a:ext cx="9144000" cy="65187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689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92650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9152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56607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59697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№ </a:t>
                      </a:r>
                      <a:r>
                        <a:rPr lang="en-US" sz="105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</a:t>
                      </a:r>
                      <a:r>
                        <a:rPr lang="ru-RU" sz="105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/</a:t>
                      </a:r>
                      <a:r>
                        <a:rPr lang="en-US" sz="105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</a:t>
                      </a:r>
                      <a:endParaRPr lang="ru-RU" sz="105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050" b="1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НАИМЕНОВАНИЕ МЕРОПРИЯТИЙ</a:t>
                      </a:r>
                      <a:endParaRPr lang="ru-RU" sz="105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99377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СРОК РЕАЛИЗАЦИИ</a:t>
                      </a:r>
                      <a:endParaRPr lang="ru-RU" sz="105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050" b="1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ОЖИДАЕМЫЙ РЕЗУЛЬТАТ</a:t>
                      </a:r>
                      <a:endParaRPr lang="ru-RU" sz="105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ОТВЕТСТВЕННЫЙ ИСПОЛНИТЕЛЬ</a:t>
                      </a:r>
                      <a:endParaRPr lang="ru-RU" sz="105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12753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Создание рабочей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группы.</a:t>
                      </a:r>
                      <a:endParaRPr lang="en-US" sz="1200" b="1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Диагностика 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анализ проблем в деятельности образовательной организации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1809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02.03.</a:t>
                      </a:r>
                      <a:endParaRPr lang="en-US" sz="13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8572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02.03.- 13.03</a:t>
                      </a:r>
                    </a:p>
                    <a:p>
                      <a:pPr marL="0" indent="8572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Сформирована команда проекта. </a:t>
                      </a:r>
                      <a:endParaRPr lang="ru-RU" sz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Определены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проблемы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Завед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Агрикова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Е.В.</a:t>
                      </a:r>
                      <a:endParaRPr lang="ru-RU" sz="11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Ст. 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восп.Тяпухина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С.В.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291" marR="53291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80917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Анализ текущего состояния процесса подготовки к занятию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5725" lvl="0" indent="0" algn="ctr"/>
                      <a:r>
                        <a:rPr lang="ru-RU" sz="13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16.03- </a:t>
                      </a:r>
                      <a:r>
                        <a:rPr lang="ru-RU" sz="13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20.13</a:t>
                      </a:r>
                      <a:r>
                        <a:rPr lang="ru-RU" sz="13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endParaRPr lang="ru-RU" sz="1300" b="0" kern="1200" dirty="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Карта текущего состояния процесса с отражением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выявленных проблем процесса</a:t>
                      </a: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Ст. 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восп.Тяпухина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С.В., логопед О.В. </a:t>
                      </a:r>
                      <a:r>
                        <a:rPr lang="ru-RU" sz="11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Полшкова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291" marR="53291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46304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Планирование 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целевого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состояния процесса и определение мероприятий, направленных на решение проблем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5725" lvl="0" indent="0" algn="ctr"/>
                      <a:r>
                        <a:rPr lang="ru-RU" sz="13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23.03.- 27.03.</a:t>
                      </a:r>
                    </a:p>
                    <a:p>
                      <a:pPr marL="85725" lvl="0" indent="0" algn="ctr"/>
                      <a:r>
                        <a:rPr lang="ru-RU" sz="13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2020</a:t>
                      </a:r>
                      <a:endParaRPr lang="ru-RU" sz="1300" b="0" kern="1200" dirty="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61950" algn="l"/>
                        </a:tabLs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Карта целевого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состояния</a:t>
                      </a:r>
                    </a:p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61950" algn="l"/>
                        </a:tabLst>
                      </a:pP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План 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мероприятий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Ст. 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восп.Тяпухина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С.В., логопед </a:t>
                      </a:r>
                      <a:r>
                        <a:rPr lang="ru-RU" sz="11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Полшкова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О.В.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291" marR="53291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54681">
                <a:tc rowSpan="4"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Внедрение улучшений: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освобождение рабочей зоны от ненужных предметов</a:t>
                      </a:r>
                      <a:endParaRPr lang="ru-RU" sz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85725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30.03– 10.04</a:t>
                      </a:r>
                    </a:p>
                    <a:p>
                      <a:pPr marL="0" marR="0" lvl="0" indent="85725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3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Внедрена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система 5С</a:t>
                      </a:r>
                    </a:p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aseline="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Ст. 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восп.Тяпухина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С.В., логопед </a:t>
                      </a:r>
                      <a:r>
                        <a:rPr lang="ru-RU" sz="11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Полшкова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О.В.</a:t>
                      </a:r>
                      <a:endParaRPr lang="ru-RU" sz="11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291" marR="53291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9169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Разработка: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стандартов расстановки мебели ;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стандартов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хранения материалов;  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алгоритмов подготовки и уборки учебного материала; 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схем размещения материалов на рабочих столах</a:t>
                      </a: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11.04-25.04.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Ст. 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восп.Тяпухина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С.В., логопед </a:t>
                      </a:r>
                      <a:r>
                        <a:rPr lang="ru-RU" sz="11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Полшкова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О.В., </a:t>
                      </a:r>
                    </a:p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муз.руководитель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Гильманшина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О.К.</a:t>
                      </a:r>
                      <a:endParaRPr lang="ru-RU" sz="11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291" marR="53291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70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Приобретение органайзеров, контейнеров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для </a:t>
                      </a:r>
                    </a:p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транспортировки учебного материала, столов</a:t>
                      </a:r>
                      <a:endParaRPr lang="ru-RU" sz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26.04-05.05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Заведующий по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хоз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части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Поливцева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Н.В.</a:t>
                      </a:r>
                      <a:endParaRPr lang="ru-RU" sz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291" marR="53291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954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Расстановка мебели в соответствии со стандартом</a:t>
                      </a:r>
                    </a:p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Сортировка и  формирование учебного материала   по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контейнерам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красные-рисование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зеленые-лепка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желтые – аппликация)</a:t>
                      </a:r>
                    </a:p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Визуализация рабочего пространства, размещение в рабочей зоне  схем и алгоритмов</a:t>
                      </a:r>
                    </a:p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Изготовление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клеенок-теневых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планшетов</a:t>
                      </a:r>
                      <a:endParaRPr lang="ru-RU" sz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06.05-29.05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Ст.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восп.Тяпухина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С.В., логопед </a:t>
                      </a:r>
                      <a:r>
                        <a:rPr lang="ru-RU" sz="12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Полшкова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О.В, </a:t>
                      </a:r>
                    </a:p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муз.руководитель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12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Гильманшина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О.К.</a:t>
                      </a:r>
                      <a:endParaRPr lang="ru-RU" sz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100" dirty="0"/>
                    </a:p>
                  </a:txBody>
                  <a:tcPr marL="53291" marR="53291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5676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Совещание по защите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5725" lvl="0" indent="0" algn="ctr"/>
                      <a:r>
                        <a:rPr lang="ru-RU" sz="13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02.06.</a:t>
                      </a:r>
                      <a:endParaRPr lang="ru-RU" sz="1300" b="0" kern="1200" dirty="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Принятие результатов и внесение поправок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Заведующий</a:t>
                      </a:r>
                      <a:r>
                        <a:rPr lang="ru-RU" sz="105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5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Агрикова</a:t>
                      </a:r>
                      <a:r>
                        <a:rPr lang="ru-RU" sz="105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Е.В., с</a:t>
                      </a: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воспитатель</a:t>
                      </a: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5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Тяпухина</a:t>
                      </a: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С.В</a:t>
                      </a: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291" marR="53291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37086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Закрепление результатов и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закрытие 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проекта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8572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1.06. - 26.06.</a:t>
                      </a:r>
                    </a:p>
                    <a:p>
                      <a:pPr marL="0" indent="8572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Процесс организации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изодеятельности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оптимизирован.</a:t>
                      </a: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Заведующий</a:t>
                      </a:r>
                      <a:r>
                        <a:rPr lang="ru-RU" sz="105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5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Агрикова</a:t>
                      </a:r>
                      <a:r>
                        <a:rPr lang="ru-RU" sz="105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Е.В., с</a:t>
                      </a: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тарший </a:t>
                      </a: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воспитатель </a:t>
                      </a:r>
                      <a:r>
                        <a:rPr lang="ru-RU" sz="105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Тяпухина</a:t>
                      </a: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С.В.</a:t>
                      </a: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291" marR="53291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0596647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</TotalTime>
  <Words>1916</Words>
  <Application>Microsoft Office PowerPoint</Application>
  <PresentationFormat>Экран (4:3)</PresentationFormat>
  <Paragraphs>441</Paragraphs>
  <Slides>18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Office Theme</vt:lpstr>
      <vt:lpstr>Муниципальное казённое дошкольное образовательное учреждение Починковский детский сад № 8</vt:lpstr>
      <vt:lpstr>Слайд 2</vt:lpstr>
      <vt:lpstr>Карта текущего состояния процесса «Подготовка к занятию и уборка учебного материала»</vt:lpstr>
      <vt:lpstr>Карта текущего состояния процесса «Подготовка к занятию и уборка учебного материала»</vt:lpstr>
      <vt:lpstr>Диаграмма «Спагетти» текущего состояния процесса  «ПОДГОТОВКА УЧЕБНОГО МАТЕРИАЛА К ЗАНЯТИЮ»</vt:lpstr>
      <vt:lpstr>Разработка комплекса мероприятий по устранению проблем</vt:lpstr>
      <vt:lpstr>Карта целевого состояния процесса «Подготовка к занятию и уборка учебного материала»</vt:lpstr>
      <vt:lpstr>Диаграмма «Спагетти» целевого состояния процесса  «ПОДГОТОВКА УЧЕБНОГО МАТЕРИАЛА К ЗАНЯТИЮ»</vt:lpstr>
      <vt:lpstr>ПЛАН  МЕРОПРИЯТИЙ ПО ДОСТИЖЕНИЮ ЦЕЛЕВЫХ ПОКАЗАТЕЛЕЙ</vt:lpstr>
      <vt:lpstr>ФОТООТЧЕТ  «Внедрение бережливых технологий в оптимизацию  процесса организации изодеятельности»</vt:lpstr>
      <vt:lpstr>ФОТООТЧЕТ  «Внедрение бережливых технологий в оптимизацию  процесса организации изодеятельности» </vt:lpstr>
      <vt:lpstr>Слайд 12</vt:lpstr>
      <vt:lpstr>ВНЕДРЕНИЕ СИСТЕМЫ 5С</vt:lpstr>
      <vt:lpstr>МЕСТА ХРАНЕНИЯ УЧЕБНОГО МАТЕРИАЛА  И СРЕДСТВА ТРАНСПОРТИРОВКИ</vt:lpstr>
      <vt:lpstr>СХЕМА МАРКИРОВКИ И РАЗМЕЩЕНИЯ КОНТЕЙНЕРОВ </vt:lpstr>
      <vt:lpstr>СХЕМА ХРАНЕНИЯ  УЧЕБНОГО МАТЕРИАЛА ПО КОНТЕЙНЕРАМ </vt:lpstr>
      <vt:lpstr>ИНСТРУКЦИЯ ДЛЯ ВОСПИТАННИКОВ ДОУ ПО ПРАВИЛАМ ПОДГОТОВКИ И УБОРКИ УЧЕБНОГО МАТЕРИАЛА ПО ИЗОДЕЯТЕЛЬНОСТИ (рисование красками) </vt:lpstr>
      <vt:lpstr>СХЕМА РАСПОЛОЖЕНИЯ РАБОЧИХ МЕСТ (СТОЛОВ) ДЛЯ ВОСПИТАННИКОВ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казённое дошкольное образовательное учреждение Починковский детский сад № 8</dc:title>
  <dc:creator>Людмила В. Сибирякова</dc:creator>
  <cp:lastModifiedBy>Windows User</cp:lastModifiedBy>
  <cp:revision>116</cp:revision>
  <dcterms:created xsi:type="dcterms:W3CDTF">2020-12-21T07:33:49Z</dcterms:created>
  <dcterms:modified xsi:type="dcterms:W3CDTF">2020-12-26T12:50:30Z</dcterms:modified>
</cp:coreProperties>
</file>