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58" r:id="rId4"/>
    <p:sldId id="259" r:id="rId5"/>
    <p:sldId id="261" r:id="rId6"/>
    <p:sldId id="262" r:id="rId7"/>
    <p:sldId id="263" r:id="rId8"/>
    <p:sldId id="266" r:id="rId9"/>
    <p:sldId id="267" r:id="rId10"/>
    <p:sldId id="269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359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820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731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92917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501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0212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164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5407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767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151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53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186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601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941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041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208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377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2320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play.google.com/store/apps/details?id=com.camvision.qrcode.barcode.reader&amp;hl=ru&amp;gl=U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80" y="1628800"/>
            <a:ext cx="61561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«Оптимизация системы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информирования семей воспитанников ДОУ»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93505" y="33089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МБ ДОУ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Ужовский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детский сад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71800" y="5229200"/>
            <a:ext cx="53640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Руководитель: воспитатель высшей категории Егунова Нина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вановна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25584" y="6191065"/>
            <a:ext cx="11078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2023г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31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7488832" cy="504056"/>
          </a:xfrm>
          <a:solidFill>
            <a:schemeClr val="bg2">
              <a:lumMod val="20000"/>
              <a:lumOff val="80000"/>
            </a:schemeClr>
          </a:solidFill>
          <a:ln w="76200">
            <a:solidFill>
              <a:schemeClr val="accent1">
                <a:lumMod val="50000"/>
              </a:schemeClr>
            </a:solidFill>
          </a:ln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2000" b="1" spc="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ИНСТРУКЦИЯ ПО ГЕНЕРИРОВАНИЮ </a:t>
            </a:r>
            <a:r>
              <a:rPr lang="ru-RU" sz="2000" b="1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QR для педагогов</a:t>
            </a:r>
            <a:endParaRPr lang="ru-RU" sz="2000" b="1" spc="0" dirty="0">
              <a:ln w="50800"/>
              <a:solidFill>
                <a:schemeClr val="bg1">
                  <a:shade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753991"/>
            <a:ext cx="2634376" cy="14838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153" y="2724782"/>
            <a:ext cx="2664999" cy="15011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56" y="2677678"/>
            <a:ext cx="2832248" cy="15953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930113"/>
            <a:ext cx="2304256" cy="14297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904" y="930113"/>
            <a:ext cx="2532248" cy="142636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08720"/>
            <a:ext cx="2304256" cy="146915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904" y="4408988"/>
            <a:ext cx="3887824" cy="2189939"/>
          </a:xfrm>
          <a:prstGeom prst="rect">
            <a:avLst/>
          </a:prstGeom>
        </p:spPr>
      </p:pic>
      <p:sp>
        <p:nvSpPr>
          <p:cNvPr id="12" name="Стрелка вправо 11"/>
          <p:cNvSpPr/>
          <p:nvPr/>
        </p:nvSpPr>
        <p:spPr>
          <a:xfrm>
            <a:off x="2627784" y="1412776"/>
            <a:ext cx="48012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Стрелка вправо 12"/>
          <p:cNvSpPr/>
          <p:nvPr/>
        </p:nvSpPr>
        <p:spPr>
          <a:xfrm>
            <a:off x="5836734" y="3356992"/>
            <a:ext cx="48012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Стрелка вправо 13"/>
          <p:cNvSpPr/>
          <p:nvPr/>
        </p:nvSpPr>
        <p:spPr>
          <a:xfrm>
            <a:off x="2867844" y="3279914"/>
            <a:ext cx="48012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Стрелка вправо 14"/>
          <p:cNvSpPr/>
          <p:nvPr/>
        </p:nvSpPr>
        <p:spPr>
          <a:xfrm>
            <a:off x="5580313" y="1561119"/>
            <a:ext cx="48012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Стрелка вправо 15"/>
          <p:cNvSpPr/>
          <p:nvPr/>
        </p:nvSpPr>
        <p:spPr>
          <a:xfrm>
            <a:off x="2329711" y="5287933"/>
            <a:ext cx="48012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291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43675" y="260648"/>
            <a:ext cx="7128792" cy="936104"/>
          </a:xfrm>
          <a:solidFill>
            <a:schemeClr val="bg2">
              <a:lumMod val="20000"/>
              <a:lumOff val="80000"/>
            </a:schemeClr>
          </a:solidFill>
          <a:ln w="76200">
            <a:solidFill>
              <a:schemeClr val="accent1">
                <a:lumMod val="50000"/>
              </a:schemeClr>
            </a:solidFill>
          </a:ln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400" b="1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Алгоритм использования </a:t>
            </a:r>
            <a:r>
              <a:rPr lang="en-US" sz="2400" b="1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QR </a:t>
            </a:r>
            <a:r>
              <a:rPr lang="ru-RU" sz="2400" b="1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кодов для родителей</a:t>
            </a:r>
            <a:endParaRPr lang="ru-RU" sz="2400" b="1" spc="0" dirty="0">
              <a:ln w="50800"/>
              <a:solidFill>
                <a:schemeClr val="bg1">
                  <a:shade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9592" y="1484784"/>
            <a:ext cx="7488832" cy="369331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Скачать программу на телефон можно по ссылке 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play.google.com/store/apps/details?id=com.camvision.qrcode.barcode.reader&amp;hl=ru&amp;gl=US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Установить программу на телефон.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Открыть программу в телефоне, навести камеру на </a:t>
            </a:r>
            <a:r>
              <a:rPr lang="en-US" sz="2400" b="1" dirty="0">
                <a:ln w="50800"/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QR </a:t>
            </a:r>
            <a:r>
              <a:rPr lang="ru-RU" sz="2400" b="1" dirty="0" smtClean="0">
                <a:ln w="50800"/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код.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Перейти по предложенной ссылке.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Информацию можно читать в любое удобное для Вас время.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018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0994089"/>
              </p:ext>
            </p:extLst>
          </p:nvPr>
        </p:nvGraphicFramePr>
        <p:xfrm>
          <a:off x="323529" y="620689"/>
          <a:ext cx="8352926" cy="5688631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30359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61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128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0602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11185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93762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КАРТОЧКА ПРОЕКТА 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«Оптимизация системы информирования семей воспитанников ДОУ»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1" marR="372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8288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8288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УТВЕРЖДАЮ</a:t>
                      </a:r>
                    </a:p>
                    <a:p>
                      <a:pPr marL="268288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8288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Заведующий</a:t>
                      </a:r>
                      <a:endParaRPr lang="ru-RU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68288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8288" algn="l"/>
                        </a:tabLst>
                      </a:pPr>
                      <a:r>
                        <a:rPr lang="ru-RU" sz="11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100" u="sng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Аннснмова</a:t>
                      </a:r>
                      <a:r>
                        <a:rPr lang="ru-RU" sz="1100" u="sng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Ж.А.</a:t>
                      </a:r>
                      <a:r>
                        <a:rPr lang="ru-RU" sz="1100" baseline="-25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endParaRPr lang="ru-RU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68288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8288" algn="l"/>
                        </a:tabLs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«_______» ___________20___г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3551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ВОВЛЕЧЕННЫЕ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ЛИЦА И РАМКИ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ПРОЕКТА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1" marR="3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ОБОСНОВАНИЕ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ВЫБОРА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74163">
                <a:tc gridSpan="3">
                  <a:txBody>
                    <a:bodyPr/>
                    <a:lstStyle/>
                    <a:p>
                      <a:pPr marL="87313" indent="0" algn="just"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Заказчики процесса — </a:t>
                      </a:r>
                      <a:r>
                        <a:rPr lang="ru-RU" sz="11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педагоги,</a:t>
                      </a:r>
                      <a:r>
                        <a:rPr lang="ru-RU" sz="1100" b="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дети</a:t>
                      </a:r>
                      <a:r>
                        <a:rPr lang="ru-RU" sz="11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1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87313" indent="0" algn="just"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Периметр проекта </a:t>
                      </a:r>
                      <a:r>
                        <a:rPr lang="ru-RU" sz="11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—МБ </a:t>
                      </a:r>
                      <a:r>
                        <a:rPr lang="ru-RU" sz="11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ДОУ </a:t>
                      </a:r>
                      <a:r>
                        <a:rPr lang="ru-RU" sz="1100" b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Ужовский</a:t>
                      </a:r>
                      <a:r>
                        <a:rPr lang="ru-RU" sz="11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детский сад  (старшая</a:t>
                      </a:r>
                      <a:r>
                        <a:rPr lang="ru-RU" sz="1100" b="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группа</a:t>
                      </a:r>
                      <a:r>
                        <a:rPr lang="ru-RU" sz="11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).</a:t>
                      </a:r>
                      <a:endParaRPr lang="ru-RU" sz="11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87313" indent="0" algn="just"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Владелец процесса — </a:t>
                      </a:r>
                      <a:r>
                        <a:rPr lang="ru-RU" sz="11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заведующий </a:t>
                      </a:r>
                      <a:r>
                        <a:rPr lang="ru-RU" sz="1100" b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Ж.А.Анисимова</a:t>
                      </a:r>
                      <a:endParaRPr lang="ru-RU" sz="1100" b="0" baseline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87313" indent="0" algn="just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Руководитель </a:t>
                      </a:r>
                      <a:r>
                        <a:rPr lang="ru-RU" sz="11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проекта — </a:t>
                      </a:r>
                      <a:r>
                        <a:rPr lang="ru-RU" sz="11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воспитатель МБ ДОУ </a:t>
                      </a:r>
                      <a:r>
                        <a:rPr lang="ru-RU" sz="1100" b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Ужовского</a:t>
                      </a:r>
                      <a:r>
                        <a:rPr lang="ru-RU" sz="11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детского сада Егунова</a:t>
                      </a:r>
                      <a:r>
                        <a:rPr lang="ru-RU" sz="1100" b="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Н.И.</a:t>
                      </a:r>
                      <a:endParaRPr lang="ru-RU" sz="11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87313" indent="0" algn="just"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Команда </a:t>
                      </a:r>
                      <a:r>
                        <a:rPr lang="ru-RU" sz="11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проекта: заведующий Ж.А. Анисимова,</a:t>
                      </a:r>
                      <a:r>
                        <a:rPr lang="ru-RU" sz="1100" b="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воспитатель Егунова Н.И., </a:t>
                      </a:r>
                      <a:r>
                        <a:rPr lang="ru-RU" sz="1100" b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Татаровская</a:t>
                      </a:r>
                      <a:r>
                        <a:rPr lang="ru-RU" sz="11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И.М.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1" marR="3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87313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u="non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Ключевой риск </a:t>
                      </a:r>
                      <a:r>
                        <a:rPr lang="ru-RU" sz="1050" u="non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kumimoji="0" lang="ru-RU" sz="105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невыполнение требований ФГОС ДО</a:t>
                      </a:r>
                      <a:endParaRPr lang="ru-RU" sz="1050" dirty="0" smtClean="0"/>
                    </a:p>
                    <a:p>
                      <a:pPr marL="87313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/>
                        <a:t>(ч. I п. 1.6 п. п. 9) об</a:t>
                      </a:r>
                      <a:r>
                        <a:rPr lang="ru-RU" sz="1050" baseline="0" dirty="0" smtClean="0"/>
                        <a:t> </a:t>
                      </a:r>
                      <a:r>
                        <a:rPr lang="ru-RU" sz="1050" dirty="0" smtClean="0"/>
                        <a:t>активном участии</a:t>
                      </a:r>
                      <a:r>
                        <a:rPr lang="ru-RU" sz="1050" baseline="0" dirty="0" smtClean="0"/>
                        <a:t> родителей</a:t>
                      </a:r>
                      <a:r>
                        <a:rPr lang="ru-RU" sz="1050" dirty="0" smtClean="0"/>
                        <a:t> в процессе воспитания и социализации ребенка.</a:t>
                      </a:r>
                      <a:endParaRPr lang="ru-RU" sz="1050" u="non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87313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u="non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Проблемы:</a:t>
                      </a:r>
                    </a:p>
                    <a:p>
                      <a:pPr marL="315913" indent="-228600">
                        <a:lnSpc>
                          <a:spcPct val="100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1050" u="non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Потери времени на распечатку информации для родителей.</a:t>
                      </a:r>
                    </a:p>
                    <a:p>
                      <a:pPr marL="315913" indent="-228600">
                        <a:lnSpc>
                          <a:spcPct val="100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1050" u="none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Потери времени на размещение информации для родителей.</a:t>
                      </a:r>
                    </a:p>
                    <a:p>
                      <a:pPr marL="315913" indent="-228600">
                        <a:lnSpc>
                          <a:spcPct val="100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1050" u="none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Отсутствие достаточного пространства для размещения информации для родителей.</a:t>
                      </a:r>
                    </a:p>
                    <a:p>
                      <a:pPr marL="315913" indent="-228600">
                        <a:lnSpc>
                          <a:spcPct val="100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1050" u="none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Отсутствие времени и возможности для прочтения информации родителями.</a:t>
                      </a:r>
                    </a:p>
                    <a:p>
                      <a:pPr marL="315913" indent="-228600">
                        <a:lnSpc>
                          <a:spcPct val="100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1050" u="none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Перерасход бумаги.</a:t>
                      </a:r>
                      <a:endParaRPr lang="en-US" sz="105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9720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ЦЕЛИ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ПЛАНОВЫЙ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ЭФФЕКТ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1" marR="3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КЛЮЧЕВЫЕ СОБЫТИЯ ПРОЕКТА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87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цели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Текущий показатель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Целевой показатель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/>
                </a:tc>
                <a:tc rowSpan="2" gridSpan="2">
                  <a:txBody>
                    <a:bodyPr/>
                    <a:lstStyle/>
                    <a:p>
                      <a:pPr marL="257175" indent="-169863">
                        <a:spcAft>
                          <a:spcPts val="0"/>
                        </a:spcAft>
                      </a:pPr>
                      <a:r>
                        <a:rPr lang="ru-RU" sz="1200" u="non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Старт проекта — 05.09.2022г.</a:t>
                      </a:r>
                    </a:p>
                    <a:p>
                      <a:pPr marL="257175" lvl="0" indent="-169863">
                        <a:spcAft>
                          <a:spcPts val="0"/>
                        </a:spcAft>
                      </a:pPr>
                      <a:r>
                        <a:rPr lang="ru-RU" sz="1200" u="non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Диагностика и определение целевого состояния — 05.09.- 16.09.2022:</a:t>
                      </a:r>
                    </a:p>
                    <a:p>
                      <a:pPr marL="257175" lvl="0" indent="-169863">
                        <a:spcAft>
                          <a:spcPts val="0"/>
                        </a:spcAft>
                      </a:pPr>
                      <a:r>
                        <a:rPr lang="ru-RU" sz="1200" u="non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разработка карты текущего состояния — 06.09.- 08.09.2022</a:t>
                      </a:r>
                    </a:p>
                    <a:p>
                      <a:pPr marL="257175" lvl="0" indent="-169863">
                        <a:spcAft>
                          <a:spcPts val="0"/>
                        </a:spcAft>
                      </a:pPr>
                      <a:r>
                        <a:rPr lang="ru-RU" sz="1200" u="non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разработка карты  целевого состояния — 09.09.- 16.09.2022</a:t>
                      </a:r>
                    </a:p>
                    <a:p>
                      <a:pPr marL="257175" lvl="0" indent="-169863">
                        <a:spcAft>
                          <a:spcPts val="0"/>
                        </a:spcAft>
                      </a:pPr>
                      <a:r>
                        <a:rPr lang="ru-RU" sz="1200" u="non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ru-RU" sz="1200" u="none" kern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Внедрение улучшений —</a:t>
                      </a:r>
                      <a:r>
                        <a:rPr lang="ru-RU" sz="1200" u="none" kern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19</a:t>
                      </a:r>
                      <a:r>
                        <a:rPr lang="ru-RU" sz="1200" u="non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.09</a:t>
                      </a:r>
                      <a:r>
                        <a:rPr lang="ru-RU" sz="1200" u="none" kern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 21.11.2022.</a:t>
                      </a:r>
                    </a:p>
                    <a:p>
                      <a:pPr marL="257175" lvl="0" indent="-169863">
                        <a:spcAft>
                          <a:spcPts val="0"/>
                        </a:spcAft>
                      </a:pPr>
                      <a:r>
                        <a:rPr lang="ru-RU" sz="1200" u="none" kern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ru-RU" sz="1200" u="non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200" u="none" kern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совещание по защите подходов внедрения —   </a:t>
                      </a:r>
                    </a:p>
                    <a:p>
                      <a:pPr marL="257175" lvl="0" indent="-169863">
                        <a:spcAft>
                          <a:spcPts val="0"/>
                        </a:spcAft>
                      </a:pPr>
                      <a:r>
                        <a:rPr lang="ru-RU" sz="1200" u="non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22.11.2022</a:t>
                      </a:r>
                    </a:p>
                    <a:p>
                      <a:pPr marL="257175" lvl="0" indent="-169863">
                        <a:spcAft>
                          <a:spcPts val="0"/>
                        </a:spcAft>
                      </a:pPr>
                      <a:r>
                        <a:rPr lang="ru-RU" sz="1200" u="non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r>
                        <a:rPr lang="ru-RU" sz="1200" u="none" kern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Закрепление результата</a:t>
                      </a:r>
                      <a:r>
                        <a:rPr lang="ru-RU" sz="1200" u="none" kern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закрытие проекта</a:t>
                      </a:r>
                      <a:r>
                        <a:rPr lang="ru-RU" sz="1200" u="none" kern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- 23</a:t>
                      </a:r>
                      <a:r>
                        <a:rPr lang="ru-RU" sz="1200" u="non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.11.22 - 12.12.2022</a:t>
                      </a:r>
                    </a:p>
                    <a:p>
                      <a:pPr marL="257175" indent="-169863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200" u="non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завершающее совещание </a:t>
                      </a:r>
                      <a:r>
                        <a:rPr lang="ru-RU" sz="1200" u="none" kern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- 13</a:t>
                      </a:r>
                      <a:r>
                        <a:rPr lang="ru-RU" sz="1200" u="non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.012.2022</a:t>
                      </a:r>
                      <a:endParaRPr lang="ru-RU" sz="1200" b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78675">
                <a:tc>
                  <a:txBody>
                    <a:bodyPr/>
                    <a:lstStyle/>
                    <a:p>
                      <a:pPr marL="87313" indent="0" algn="just">
                        <a:buNone/>
                      </a:pPr>
                      <a:r>
                        <a:rPr lang="ru-RU" sz="1000" b="0" u="non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1.Сокращение времени на  распечатку информации для родителей.</a:t>
                      </a:r>
                      <a:endParaRPr lang="ru-RU" sz="1000" b="0" u="sng" kern="1200" baseline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87313" indent="0" algn="just">
                        <a:buNone/>
                      </a:pPr>
                      <a:r>
                        <a:rPr lang="ru-RU" sz="1000" b="0" u="none" kern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2.Сокращение времени размещение информации для родителей.</a:t>
                      </a:r>
                    </a:p>
                    <a:p>
                      <a:pPr marL="87313" indent="0" algn="just">
                        <a:buNone/>
                      </a:pPr>
                      <a:r>
                        <a:rPr lang="ru-RU" sz="1000" b="0" u="non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3.Освобождение места для размещения информации в родительских уголках.</a:t>
                      </a:r>
                    </a:p>
                    <a:p>
                      <a:pPr marL="87313" indent="0" algn="just">
                        <a:buNone/>
                      </a:pPr>
                      <a:r>
                        <a:rPr lang="ru-RU" sz="1000" b="0" u="non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4.Оптимизация</a:t>
                      </a:r>
                      <a:r>
                        <a:rPr lang="ru-RU" sz="1000" b="0" u="none" kern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ознакомления родителями с информацией, предоставляемой педагогами.</a:t>
                      </a:r>
                      <a:endParaRPr lang="ru-RU" sz="1000" b="0" u="none" kern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87313" indent="0" algn="just">
                        <a:buNone/>
                      </a:pPr>
                      <a:r>
                        <a:rPr lang="ru-RU" sz="1000" b="0" u="non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5.Экономия</a:t>
                      </a:r>
                      <a:r>
                        <a:rPr lang="ru-RU" sz="1000" b="0" u="none" kern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бумаги.</a:t>
                      </a:r>
                      <a:endParaRPr lang="ru-RU" sz="1000" b="0" u="none" kern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1" marR="372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 мин</a:t>
                      </a: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3мин</a:t>
                      </a: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1" marR="372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 мин</a:t>
                      </a: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 мин</a:t>
                      </a:r>
                    </a:p>
                    <a:p>
                      <a:pPr algn="ctr"/>
                      <a:endParaRPr lang="ru-RU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1" marR="3721" marT="0" marB="0"/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3721" marR="3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8727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7504" y="-27384"/>
            <a:ext cx="8928992" cy="648072"/>
          </a:xfrm>
          <a:solidFill>
            <a:schemeClr val="bg2">
              <a:lumMod val="20000"/>
              <a:lumOff val="80000"/>
            </a:schemeClr>
          </a:solidFill>
          <a:ln w="76200">
            <a:noFill/>
          </a:ln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КАРТА ТЕКУЩЕГО СОСТОЯНИЯ ПРОЦЕССА </a:t>
            </a:r>
            <a:br>
              <a:rPr lang="ru-RU" sz="2000" b="1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«Оптимизация системы информирования семей воспитанников ДОУ»</a:t>
            </a:r>
            <a:endParaRPr lang="en-US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052736"/>
            <a:ext cx="8496944" cy="4032448"/>
          </a:xfrm>
          <a:prstGeom prst="rect">
            <a:avLst/>
          </a:prstGeom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863353"/>
            <a:ext cx="1224136" cy="149363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993234" y="1863353"/>
            <a:ext cx="994590" cy="14936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3310161" y="1903531"/>
            <a:ext cx="1368152" cy="149363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012160" y="1920226"/>
            <a:ext cx="1207301" cy="14936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7454854" y="1937964"/>
            <a:ext cx="1296144" cy="14936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43439" y="2825094"/>
            <a:ext cx="1072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Улыбающееся лицо 11"/>
          <p:cNvSpPr/>
          <p:nvPr/>
        </p:nvSpPr>
        <p:spPr>
          <a:xfrm>
            <a:off x="647563" y="1937964"/>
            <a:ext cx="864096" cy="93610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979712" y="2135355"/>
            <a:ext cx="10723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Выбор </a:t>
            </a:r>
            <a:r>
              <a:rPr lang="ru-RU" sz="105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информации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педагогом</a:t>
            </a:r>
          </a:p>
          <a:p>
            <a:pPr algn="ctr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10мин</a:t>
            </a:r>
            <a:endParaRPr lang="en-US" sz="1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42818" y="1998094"/>
            <a:ext cx="130283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Распечатка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информации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педагогом</a:t>
            </a:r>
          </a:p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10мин</a:t>
            </a:r>
            <a:endParaRPr lang="en-US" sz="1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04111" y="2194672"/>
            <a:ext cx="1072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Чтение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информации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родителями</a:t>
            </a:r>
            <a:endParaRPr lang="en-US" sz="1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48467" y="1847262"/>
            <a:ext cx="130283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Размещение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информации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педагогом в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родительском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уголке</a:t>
            </a:r>
          </a:p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мин</a:t>
            </a:r>
            <a:endParaRPr lang="en-US" sz="1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1615785" y="2594260"/>
            <a:ext cx="377450" cy="279807"/>
          </a:xfrm>
          <a:prstGeom prst="rightArrow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Стрелка вправо 19"/>
          <p:cNvSpPr/>
          <p:nvPr/>
        </p:nvSpPr>
        <p:spPr>
          <a:xfrm>
            <a:off x="2901176" y="2610172"/>
            <a:ext cx="408985" cy="263896"/>
          </a:xfrm>
          <a:prstGeom prst="rightArrow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Стрелка вправо 21"/>
          <p:cNvSpPr/>
          <p:nvPr/>
        </p:nvSpPr>
        <p:spPr>
          <a:xfrm>
            <a:off x="7188951" y="2622396"/>
            <a:ext cx="374000" cy="197217"/>
          </a:xfrm>
          <a:prstGeom prst="rightArrow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Пятно 1 29"/>
          <p:cNvSpPr/>
          <p:nvPr/>
        </p:nvSpPr>
        <p:spPr>
          <a:xfrm>
            <a:off x="77330" y="3933056"/>
            <a:ext cx="3126518" cy="1368152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Пятно 1 31"/>
          <p:cNvSpPr/>
          <p:nvPr/>
        </p:nvSpPr>
        <p:spPr>
          <a:xfrm>
            <a:off x="5619529" y="1137865"/>
            <a:ext cx="932217" cy="1008112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Пятно 1 32"/>
          <p:cNvSpPr/>
          <p:nvPr/>
        </p:nvSpPr>
        <p:spPr>
          <a:xfrm>
            <a:off x="7852842" y="1127243"/>
            <a:ext cx="932217" cy="1008112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5869613" y="1380311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102926" y="1340130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43439" y="5229200"/>
            <a:ext cx="8133017" cy="1477328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1.Потери времени на распечатку информации для родителей.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2.Потери времени на размещение информации для родителей.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3.Отсутствие достаточного пространства для размещения информации.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4.Отсутствие времени и возможности для прочтения информации родителями.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5.Перерасход бумаги.</a:t>
            </a:r>
          </a:p>
        </p:txBody>
      </p:sp>
      <p:sp>
        <p:nvSpPr>
          <p:cNvPr id="39" name="Пятно 1 38"/>
          <p:cNvSpPr/>
          <p:nvPr/>
        </p:nvSpPr>
        <p:spPr>
          <a:xfrm>
            <a:off x="3726253" y="1127243"/>
            <a:ext cx="932217" cy="1008112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3976337" y="1380311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ятно 1 40"/>
          <p:cNvSpPr/>
          <p:nvPr/>
        </p:nvSpPr>
        <p:spPr>
          <a:xfrm>
            <a:off x="2901176" y="1316184"/>
            <a:ext cx="932217" cy="1008112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203848" y="1558630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47563" y="4334987"/>
            <a:ext cx="1868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проблемы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906038" y="1920226"/>
            <a:ext cx="968155" cy="14936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Стрелка вправо 20"/>
          <p:cNvSpPr/>
          <p:nvPr/>
        </p:nvSpPr>
        <p:spPr>
          <a:xfrm>
            <a:off x="4609947" y="2622396"/>
            <a:ext cx="386068" cy="202698"/>
          </a:xfrm>
          <a:prstGeom prst="rightArrow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Стрелка вправо 43"/>
          <p:cNvSpPr/>
          <p:nvPr/>
        </p:nvSpPr>
        <p:spPr>
          <a:xfrm>
            <a:off x="5755433" y="2643186"/>
            <a:ext cx="386068" cy="202698"/>
          </a:xfrm>
          <a:prstGeom prst="rightArrow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4859927" y="2086428"/>
            <a:ext cx="1072345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дополнительного места для размещения информации</a:t>
            </a:r>
          </a:p>
          <a:p>
            <a:pPr algn="ctr"/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5мин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ятно 1 30"/>
          <p:cNvSpPr/>
          <p:nvPr/>
        </p:nvSpPr>
        <p:spPr>
          <a:xfrm>
            <a:off x="4629683" y="1127243"/>
            <a:ext cx="932217" cy="1008112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4958068" y="1369689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6732240" y="4149080"/>
            <a:ext cx="1296144" cy="7091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ВПП 28мин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70502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696744" cy="396280"/>
          </a:xfrm>
          <a:solidFill>
            <a:schemeClr val="bg2">
              <a:lumMod val="20000"/>
              <a:lumOff val="80000"/>
            </a:schemeClr>
          </a:solidFill>
          <a:ln w="76200">
            <a:solidFill>
              <a:schemeClr val="bg2">
                <a:lumMod val="60000"/>
                <a:lumOff val="40000"/>
              </a:schemeClr>
            </a:solidFill>
          </a:ln>
        </p:spPr>
        <p:txBody>
          <a:bodyPr rtlCol="0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b="1" spc="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комплекса мероприятий </a:t>
            </a:r>
            <a:r>
              <a:rPr lang="ru-RU" sz="1800" b="1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800" b="1" spc="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устранению проблем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3274652"/>
              </p:ext>
            </p:extLst>
          </p:nvPr>
        </p:nvGraphicFramePr>
        <p:xfrm>
          <a:off x="179512" y="1052736"/>
          <a:ext cx="8784976" cy="47249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7697"/>
                <a:gridCol w="2787081"/>
                <a:gridCol w="3043952"/>
                <a:gridCol w="2386246"/>
              </a:tblGrid>
              <a:tr h="5270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</a:t>
                      </a:r>
                      <a:r>
                        <a:rPr lang="ru-RU" sz="1400" dirty="0" err="1">
                          <a:effectLst/>
                        </a:rPr>
                        <a:t>п.п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33" marR="485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Проблема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33" marR="485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Коренная причина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33" marR="485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Способ решения проблемы (устранения коренной причины)</a:t>
                      </a: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33" marR="48533" marT="0" marB="0"/>
                </a:tc>
              </a:tr>
              <a:tr h="7760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33" marR="485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Потери времени на распечатку информации для родителей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33" marR="485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Распечатка текста требует наличия оборудования и материалов,</a:t>
                      </a:r>
                      <a:r>
                        <a:rPr lang="ru-RU" sz="1200" baseline="0" dirty="0" smtClean="0">
                          <a:effectLst/>
                        </a:rPr>
                        <a:t> и времени ее изготовление.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33" marR="48533" marT="0" marB="0"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Использование </a:t>
                      </a:r>
                      <a:r>
                        <a:rPr lang="en-US" sz="1200" dirty="0" smtClean="0">
                          <a:effectLst/>
                        </a:rPr>
                        <a:t>QR </a:t>
                      </a:r>
                      <a:r>
                        <a:rPr lang="ru-RU" sz="1200" dirty="0" smtClean="0">
                          <a:effectLst/>
                        </a:rPr>
                        <a:t>кодов 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Разработка</a:t>
                      </a: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инструкций и алгоритмов по использованию </a:t>
                      </a:r>
                      <a:r>
                        <a:rPr lang="en-US" sz="1200" dirty="0" smtClean="0">
                          <a:effectLst/>
                        </a:rPr>
                        <a:t>QR </a:t>
                      </a:r>
                      <a:r>
                        <a:rPr lang="ru-RU" sz="1200" dirty="0" smtClean="0">
                          <a:effectLst/>
                        </a:rPr>
                        <a:t>кодов;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33" marR="48533" marT="0" marB="0"/>
                </a:tc>
              </a:tr>
              <a:tr h="7905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33" marR="485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Потери времени на размещение информации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33" marR="485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Размещение информации</a:t>
                      </a:r>
                      <a:r>
                        <a:rPr lang="ru-RU" sz="1200" baseline="0" dirty="0" smtClean="0">
                          <a:effectLst/>
                        </a:rPr>
                        <a:t> требует наличия большого свободного пространства.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33" marR="48533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33" marR="48533" marT="0" marB="0"/>
                </a:tc>
              </a:tr>
              <a:tr h="7905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33" marR="485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Отсутствие достаточного пространства для размещения информации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33" marR="48533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Размещение информации</a:t>
                      </a:r>
                      <a:r>
                        <a:rPr lang="ru-RU" sz="1200" baseline="0" dirty="0" smtClean="0">
                          <a:effectLst/>
                        </a:rPr>
                        <a:t> требует наличия большого свободного пространства.</a:t>
                      </a:r>
                      <a:endParaRPr lang="en-US" sz="12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33" marR="48533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905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33" marR="485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Отсутствие времени и возможности для прочтения информации родителями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33" marR="485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Нет времени на прочтение информации в стенах ДОУ по разным причинам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33" marR="48533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905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33" marR="485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Перерасход бумаги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33" marR="485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Использование большого количества бумаги для распечатки информации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33" marR="48533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4991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09600" y="76200"/>
            <a:ext cx="7924800" cy="688504"/>
          </a:xfrm>
          <a:solidFill>
            <a:schemeClr val="bg2">
              <a:lumMod val="20000"/>
              <a:lumOff val="80000"/>
            </a:schemeClr>
          </a:solidFill>
          <a:ln w="76200">
            <a:solidFill>
              <a:schemeClr val="accent1">
                <a:lumMod val="50000"/>
              </a:schemeClr>
            </a:solidFill>
          </a:ln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Карта целевого состояния </a:t>
            </a:r>
            <a:r>
              <a:rPr lang="ru-RU" sz="2000" b="1" spc="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</a:t>
            </a:r>
            <a:br>
              <a:rPr lang="ru-RU" sz="2000" b="1" spc="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«Оптимизация системы информирования семей воспитанников ДОУ»</a:t>
            </a:r>
            <a:endParaRPr lang="ru-RU" sz="2000" b="1" spc="0" dirty="0">
              <a:ln w="50800"/>
              <a:solidFill>
                <a:schemeClr val="bg1">
                  <a:shade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052736"/>
            <a:ext cx="8496944" cy="4032448"/>
          </a:xfrm>
          <a:prstGeom prst="rect">
            <a:avLst/>
          </a:prstGeom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863353"/>
            <a:ext cx="1224136" cy="149363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2195736" y="1867612"/>
            <a:ext cx="1224136" cy="149363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3812569" y="1890284"/>
            <a:ext cx="1224136" cy="149363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364088" y="1863353"/>
            <a:ext cx="1224136" cy="149363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948264" y="1863353"/>
            <a:ext cx="1224136" cy="149363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Улыбающееся лицо 10"/>
          <p:cNvSpPr/>
          <p:nvPr/>
        </p:nvSpPr>
        <p:spPr>
          <a:xfrm>
            <a:off x="647563" y="1937964"/>
            <a:ext cx="864096" cy="93610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47022" y="2879762"/>
            <a:ext cx="1072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71563" y="2178763"/>
            <a:ext cx="10723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Выбор </a:t>
            </a:r>
            <a:r>
              <a:rPr lang="ru-RU" sz="105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информации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педагогом</a:t>
            </a:r>
          </a:p>
          <a:p>
            <a:pPr algn="ctr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 мин</a:t>
            </a:r>
            <a:endParaRPr lang="en-US" sz="1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2569" y="2105817"/>
            <a:ext cx="13028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Распечатка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QR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Педагогом</a:t>
            </a:r>
          </a:p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95715" y="1753277"/>
            <a:ext cx="143958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Размещение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QR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кода в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родительском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уголке и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родительском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чате</a:t>
            </a:r>
          </a:p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2мин</a:t>
            </a:r>
          </a:p>
          <a:p>
            <a:pPr algn="ctr"/>
            <a:endParaRPr lang="en-US" sz="1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24159" y="1944607"/>
            <a:ext cx="10723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Чтение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информации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родителями в удобное для них время</a:t>
            </a:r>
            <a:endParaRPr lang="en-US" sz="1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1615784" y="2594260"/>
            <a:ext cx="548207" cy="279807"/>
          </a:xfrm>
          <a:prstGeom prst="rightArrow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Стрелка вправо 17"/>
          <p:cNvSpPr/>
          <p:nvPr/>
        </p:nvSpPr>
        <p:spPr>
          <a:xfrm>
            <a:off x="3343908" y="2566077"/>
            <a:ext cx="548207" cy="279807"/>
          </a:xfrm>
          <a:prstGeom prst="rightArrow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Стрелка вправо 18"/>
          <p:cNvSpPr/>
          <p:nvPr/>
        </p:nvSpPr>
        <p:spPr>
          <a:xfrm>
            <a:off x="4841303" y="2497200"/>
            <a:ext cx="548207" cy="279807"/>
          </a:xfrm>
          <a:prstGeom prst="rightArrow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Стрелка вправо 19"/>
          <p:cNvSpPr/>
          <p:nvPr/>
        </p:nvSpPr>
        <p:spPr>
          <a:xfrm>
            <a:off x="6529568" y="2560494"/>
            <a:ext cx="548207" cy="279807"/>
          </a:xfrm>
          <a:prstGeom prst="rightArrow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Выноска-облако 24"/>
          <p:cNvSpPr/>
          <p:nvPr/>
        </p:nvSpPr>
        <p:spPr>
          <a:xfrm>
            <a:off x="630930" y="4005064"/>
            <a:ext cx="3365006" cy="1224136"/>
          </a:xfrm>
          <a:prstGeom prst="cloudCallout">
            <a:avLst>
              <a:gd name="adj1" fmla="val -14114"/>
              <a:gd name="adj2" fmla="val 47383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Выноска-облако 25"/>
          <p:cNvSpPr/>
          <p:nvPr/>
        </p:nvSpPr>
        <p:spPr>
          <a:xfrm>
            <a:off x="3166287" y="1288878"/>
            <a:ext cx="903447" cy="574475"/>
          </a:xfrm>
          <a:prstGeom prst="cloudCallout">
            <a:avLst>
              <a:gd name="adj1" fmla="val -14114"/>
              <a:gd name="adj2" fmla="val 47383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Выноска-облако 27"/>
          <p:cNvSpPr/>
          <p:nvPr/>
        </p:nvSpPr>
        <p:spPr>
          <a:xfrm>
            <a:off x="4663683" y="1288877"/>
            <a:ext cx="903447" cy="574475"/>
          </a:xfrm>
          <a:prstGeom prst="cloudCallout">
            <a:avLst>
              <a:gd name="adj1" fmla="val -14114"/>
              <a:gd name="adj2" fmla="val 47383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Выноска-облако 28"/>
          <p:cNvSpPr/>
          <p:nvPr/>
        </p:nvSpPr>
        <p:spPr>
          <a:xfrm>
            <a:off x="6215202" y="1280838"/>
            <a:ext cx="903447" cy="574475"/>
          </a:xfrm>
          <a:prstGeom prst="cloudCallout">
            <a:avLst>
              <a:gd name="adj1" fmla="val -14114"/>
              <a:gd name="adj2" fmla="val 47383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70551" y="5413866"/>
            <a:ext cx="5444956" cy="1200329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1.Использование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QR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кодов;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Разработка инструкций и алгоритмов по использованию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QR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кодов;</a:t>
            </a: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61575" y="4100893"/>
            <a:ext cx="18683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Решение проблемы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55098" y="1332093"/>
            <a:ext cx="472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39917" y="1332093"/>
            <a:ext cx="472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30803" y="1288877"/>
            <a:ext cx="472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6529568" y="3938491"/>
            <a:ext cx="1566936" cy="8586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ВПП 17мин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97369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5591"/>
          </a:xfrm>
          <a:solidFill>
            <a:schemeClr val="bg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cs typeface="Times New Roman" pitchFamily="18" charset="0"/>
              </a:rPr>
              <a:t>ПЛАН  МЕРОПРИЯТИЙ ПО ДОСТИЖЕНИЮ ЦЕЛЕВЫХ ПОКАЗАТЕЛЕЙ</a:t>
            </a:r>
            <a:endParaRPr lang="ru-RU" sz="2000" b="1" spc="0" dirty="0">
              <a:ln w="50800"/>
              <a:solidFill>
                <a:schemeClr val="bg1">
                  <a:shade val="50000"/>
                </a:schemeClr>
              </a:solidFill>
              <a:effectLst/>
              <a:cs typeface="Times New Roman" pitchFamily="18" charset="0"/>
            </a:endParaRPr>
          </a:p>
        </p:txBody>
      </p:sp>
      <p:graphicFrame>
        <p:nvGraphicFramePr>
          <p:cNvPr id="5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4253511"/>
              </p:ext>
            </p:extLst>
          </p:nvPr>
        </p:nvGraphicFramePr>
        <p:xfrm>
          <a:off x="0" y="551024"/>
          <a:ext cx="9144000" cy="6209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8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265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9697"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en-US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МЕРОПРИЯТИЙ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99377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РЕАЛИЗАЦИИ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ОЖИДАЕМЫЙ РЕЗУЛЬТАТ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ОТВЕТСТВЕННЫЙ ИСПОЛНИТЕЛЬ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2753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рабочей 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группы.</a:t>
                      </a:r>
                      <a:endParaRPr lang="en-US" sz="11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Диагностика 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анализ проблем в деятельности образовательной организации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05.09-16.09.2022г</a:t>
                      </a:r>
                      <a:endParaRPr lang="ru-RU" sz="1200" b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Сформирована команда проекта. 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Определены</a:t>
                      </a:r>
                      <a:r>
                        <a:rPr lang="ru-RU" sz="11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проблемы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Завед.</a:t>
                      </a:r>
                      <a:r>
                        <a:rPr lang="ru-RU" sz="105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Ж.А.Анисимова</a:t>
                      </a:r>
                      <a:endParaRPr lang="ru-RU" sz="105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Воспитатель Егунова Н.И.</a:t>
                      </a:r>
                      <a:endParaRPr lang="ru-RU" sz="1050" baseline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Воспитатель </a:t>
                      </a:r>
                      <a:r>
                        <a:rPr lang="ru-RU" sz="1050" baseline="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Татаровская</a:t>
                      </a:r>
                      <a:r>
                        <a:rPr lang="ru-RU" sz="105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И.М.</a:t>
                      </a:r>
                      <a:endParaRPr lang="ru-RU" sz="10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291" marR="53291" marT="7613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0917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Анализ текущего состояния процесса взаимодействия педагогов</a:t>
                      </a:r>
                      <a:r>
                        <a:rPr lang="ru-RU" sz="11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родителей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06.09.-08.09.2022г</a:t>
                      </a:r>
                      <a:endParaRPr lang="ru-RU" sz="1200" b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Карта текущего состояния процесса с отражением</a:t>
                      </a:r>
                      <a:r>
                        <a:rPr lang="ru-RU" sz="11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выявленных проблем процесса</a:t>
                      </a:r>
                      <a:endParaRPr lang="ru-RU" sz="11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Воспитатель Егунова Н.И.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Воспитатель </a:t>
                      </a:r>
                      <a:r>
                        <a:rPr lang="ru-RU" sz="1050" baseline="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Татаровская</a:t>
                      </a:r>
                      <a:r>
                        <a:rPr lang="ru-RU" sz="105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И.М.</a:t>
                      </a:r>
                      <a:endParaRPr lang="ru-RU" sz="105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291" marR="53291" marT="7613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630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Планирование 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целевого 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состояния процесса и определение мероприятий, направленных на решение проблем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09.09.</a:t>
                      </a:r>
                      <a:r>
                        <a:rPr lang="ru-RU" sz="1200" kern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–16.09.2022г</a:t>
                      </a:r>
                      <a:endParaRPr lang="ru-RU" sz="1200" b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Карта целевого</a:t>
                      </a:r>
                      <a:r>
                        <a:rPr lang="ru-RU" sz="11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состояния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" algn="l"/>
                        </a:tabLst>
                      </a:pPr>
                      <a:r>
                        <a:rPr lang="ru-RU" sz="11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мероприятий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05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Воспитатель Егунова Н.И.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Воспитатель </a:t>
                      </a:r>
                      <a:r>
                        <a:rPr lang="ru-RU" sz="1050" baseline="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Татаровская</a:t>
                      </a:r>
                      <a:r>
                        <a:rPr lang="ru-RU" sz="105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И.М.</a:t>
                      </a:r>
                      <a:endParaRPr lang="ru-RU" sz="105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291" marR="53291" marT="7613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2582">
                <a:tc rowSpan="7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Внедрение улучшений:</a:t>
                      </a:r>
                    </a:p>
                  </a:txBody>
                  <a:tcPr marL="29908" marR="29908" marT="7613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19.09.-21.09.2022г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/>
                </a:tc>
                <a:tc row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Внедрено использование</a:t>
                      </a:r>
                      <a:r>
                        <a:rPr lang="en-US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QR </a:t>
                      </a: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кодов 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Воспитатель Егунова Н.И.</a:t>
                      </a:r>
                      <a:endParaRPr lang="ru-RU" sz="105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Воспитатель </a:t>
                      </a:r>
                      <a:r>
                        <a:rPr lang="ru-RU" sz="1050" baseline="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Татаровская</a:t>
                      </a:r>
                      <a:r>
                        <a:rPr lang="ru-RU" sz="105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И.М.</a:t>
                      </a:r>
                      <a:endParaRPr lang="ru-RU" sz="105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291" marR="53291" marT="7613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550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05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алгоритмов использования </a:t>
                      </a:r>
                      <a:r>
                        <a:rPr lang="en-US" sz="105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QR </a:t>
                      </a:r>
                      <a:r>
                        <a:rPr lang="ru-RU" sz="105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кодов.</a:t>
                      </a:r>
                    </a:p>
                  </a:txBody>
                  <a:tcPr marL="29908" marR="29908" marT="7613" marB="0"/>
                </a:tc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20.09.-30.09.2022г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89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908" marR="29908" marT="7613" marB="0"/>
                </a:tc>
                <a:tc vMerge="1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Воспитатель Егунова Н.И.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Воспитатель </a:t>
                      </a:r>
                      <a:r>
                        <a:rPr lang="ru-RU" sz="1050" baseline="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Татаровская</a:t>
                      </a:r>
                      <a:r>
                        <a:rPr lang="ru-RU" sz="105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И.М.</a:t>
                      </a:r>
                      <a:endParaRPr lang="ru-RU" sz="105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5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291" marR="53291" marT="7613" marB="0"/>
                </a:tc>
              </a:tr>
              <a:tr h="5679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виртуального хранилища для хранения информации</a:t>
                      </a:r>
                      <a:r>
                        <a:rPr lang="ru-RU" sz="11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.</a:t>
                      </a:r>
                      <a:endParaRPr lang="ru-RU" sz="1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/>
                </a:tc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1.10.2022г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61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ru-RU" sz="1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/>
                </a:tc>
                <a:tc vMerge="1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Воспитатель Егунова Н.И.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Воспитатель </a:t>
                      </a:r>
                      <a:r>
                        <a:rPr lang="ru-RU" sz="1100" baseline="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Татаровская</a:t>
                      </a:r>
                      <a:r>
                        <a:rPr lang="ru-RU" sz="11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И.М.</a:t>
                      </a:r>
                      <a:endParaRPr lang="ru-RU" sz="11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291" marR="53291" marT="7613" marB="0"/>
                </a:tc>
              </a:tr>
              <a:tr h="2143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Размещение информации в виртуальном хранилище и создание </a:t>
                      </a:r>
                      <a:r>
                        <a:rPr lang="en-US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QR 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кодов.</a:t>
                      </a:r>
                      <a:endParaRPr lang="ru-RU" sz="1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Размещение </a:t>
                      </a:r>
                      <a:r>
                        <a:rPr lang="en-US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QR 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кодов в родительских уголках.</a:t>
                      </a:r>
                      <a:endParaRPr lang="ru-RU" sz="1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908" marR="29908" marT="7613" marB="0"/>
                </a:tc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02.10.-21.11.2022г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76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908" marR="29908" marT="7613" marB="0"/>
                </a:tc>
                <a:tc vMerge="1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Воспитатель Егунова Н.И.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Воспитатель </a:t>
                      </a:r>
                      <a:r>
                        <a:rPr lang="ru-RU" sz="1100" baseline="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Татаровская</a:t>
                      </a:r>
                      <a:r>
                        <a:rPr lang="ru-RU" sz="11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И.М.</a:t>
                      </a:r>
                      <a:endParaRPr lang="ru-RU" sz="1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291" marR="53291" marT="7613" marB="0"/>
                </a:tc>
              </a:tr>
              <a:tr h="455676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Совещание по защите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22.11.2022г</a:t>
                      </a:r>
                      <a:endParaRPr lang="ru-RU" sz="1200" b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Принятие результатов и внесение поправок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Завед.</a:t>
                      </a:r>
                      <a:r>
                        <a:rPr lang="ru-RU" sz="10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Ж.А.Анисимова</a:t>
                      </a:r>
                      <a:endParaRPr lang="ru-RU" sz="10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Воспитатель Егунова Н.И.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Воспитатель </a:t>
                      </a:r>
                      <a:r>
                        <a:rPr lang="ru-RU" sz="1000" baseline="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Татаровская</a:t>
                      </a:r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И.М.</a:t>
                      </a:r>
                      <a:endParaRPr lang="ru-RU" sz="10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291" marR="53291" marT="7613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7086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en-US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Закрепление результатов и 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закрытие 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проекта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23.11.22-13.12.2022г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QR </a:t>
                      </a:r>
                      <a:r>
                        <a:rPr lang="ru-RU" sz="11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коды активно используются в работе воспитателя</a:t>
                      </a:r>
                      <a:endParaRPr lang="ru-RU" sz="1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Завед</a:t>
                      </a: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ru-RU" sz="10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Ж.А.Анисимова</a:t>
                      </a:r>
                      <a:endParaRPr lang="ru-RU" sz="10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Воспитатель Егунова Н.И.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Воспитатель </a:t>
                      </a:r>
                      <a:r>
                        <a:rPr lang="ru-RU" sz="1000" baseline="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Татаровская</a:t>
                      </a:r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И.М.</a:t>
                      </a:r>
                      <a:endParaRPr lang="ru-RU" sz="10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291" marR="53291" marT="7613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2585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5496" y="44624"/>
            <a:ext cx="9078588" cy="648072"/>
          </a:xfrm>
          <a:solidFill>
            <a:schemeClr val="bg2">
              <a:lumMod val="20000"/>
              <a:lumOff val="80000"/>
            </a:schemeClr>
          </a:solidFill>
          <a:ln w="76200">
            <a:solidFill>
              <a:schemeClr val="accent1">
                <a:lumMod val="50000"/>
              </a:schemeClr>
            </a:solidFill>
          </a:ln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ФОТООТЧЕТ «ДО» </a:t>
            </a:r>
            <a:r>
              <a:rPr lang="ru-RU" sz="2400" b="1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«Оптимизация системы информирования семей воспитанников ДОУ»</a:t>
            </a:r>
            <a:endParaRPr lang="ru-RU" sz="2000" b="1" spc="0" dirty="0">
              <a:ln w="50800"/>
              <a:solidFill>
                <a:schemeClr val="bg1">
                  <a:shade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51"/>
          <a:stretch/>
        </p:blipFill>
        <p:spPr>
          <a:xfrm>
            <a:off x="6091908" y="3773792"/>
            <a:ext cx="2996952" cy="27886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690392"/>
            <a:ext cx="4883549" cy="37019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" t="35300" r="651" b="31100"/>
          <a:stretch/>
        </p:blipFill>
        <p:spPr>
          <a:xfrm>
            <a:off x="33156" y="4653136"/>
            <a:ext cx="5400600" cy="187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011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5496" y="44624"/>
            <a:ext cx="9078588" cy="648072"/>
          </a:xfrm>
          <a:solidFill>
            <a:schemeClr val="bg2">
              <a:lumMod val="20000"/>
              <a:lumOff val="80000"/>
            </a:schemeClr>
          </a:solidFill>
          <a:ln w="76200">
            <a:solidFill>
              <a:schemeClr val="accent1">
                <a:lumMod val="50000"/>
              </a:schemeClr>
            </a:solidFill>
          </a:ln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ФОТООТЧЕТ  </a:t>
            </a:r>
            <a:r>
              <a:rPr lang="ru-RU" sz="2400" b="1" spc="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spc="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«Оптимизация системы информирования семей воспитанников ДОУ»</a:t>
            </a:r>
            <a:endParaRPr lang="ru-RU" sz="2000" b="1" spc="0" dirty="0">
              <a:ln w="50800"/>
              <a:solidFill>
                <a:schemeClr val="bg1">
                  <a:shade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r="2750" b="13250"/>
          <a:stretch/>
        </p:blipFill>
        <p:spPr>
          <a:xfrm>
            <a:off x="4211960" y="1988840"/>
            <a:ext cx="4680520" cy="42967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4" t="15350" r="2750" b="23750"/>
          <a:stretch/>
        </p:blipFill>
        <p:spPr>
          <a:xfrm>
            <a:off x="323528" y="692696"/>
            <a:ext cx="5031392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199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7488832" cy="504056"/>
          </a:xfrm>
          <a:solidFill>
            <a:schemeClr val="bg2">
              <a:lumMod val="20000"/>
              <a:lumOff val="80000"/>
            </a:schemeClr>
          </a:solidFill>
          <a:ln w="76200">
            <a:solidFill>
              <a:schemeClr val="accent1">
                <a:lumMod val="50000"/>
              </a:schemeClr>
            </a:solidFill>
          </a:ln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2000" b="1" spc="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ИНСТРУКЦИЯ ПО ГЕНЕРИРОВАНИЮ </a:t>
            </a:r>
            <a:r>
              <a:rPr lang="ru-RU" sz="2000" b="1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QR для педагогов</a:t>
            </a:r>
            <a:endParaRPr lang="ru-RU" sz="2000" b="1" spc="0" dirty="0">
              <a:ln w="50800"/>
              <a:solidFill>
                <a:schemeClr val="bg1">
                  <a:shade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836712"/>
            <a:ext cx="8424936" cy="563231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QR код «QR -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Quick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Response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Быстрый Отклик»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двухмерный </a:t>
            </a:r>
          </a:p>
          <a:p>
            <a:pPr algn="just"/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штрихкод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(бар-код), предоставляющий информацию для быстрого ее </a:t>
            </a:r>
          </a:p>
          <a:p>
            <a:pPr algn="just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распознавания с помощью камеры на мобильном телефоне.</a:t>
            </a:r>
          </a:p>
          <a:p>
            <a:pPr algn="just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помощи QR-кода можно закодировать любую информацию, </a:t>
            </a:r>
          </a:p>
          <a:p>
            <a:pPr algn="just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например: текст, номер телефона, ссылку на сайт или визитную карточку.</a:t>
            </a:r>
          </a:p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ПРИМЕНЕНИЕ:</a:t>
            </a:r>
          </a:p>
          <a:p>
            <a:pPr algn="just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качестве применения QR -кодов можно назвать: </a:t>
            </a:r>
          </a:p>
          <a:p>
            <a:pPr algn="just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размещение их изображений в интернете, </a:t>
            </a:r>
          </a:p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размещение на информационных стендах;</a:t>
            </a:r>
          </a:p>
          <a:p>
            <a:pPr algn="just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размещение на объектах архитектуры (вывесках, табличка) и многое </a:t>
            </a:r>
          </a:p>
          <a:p>
            <a:pPr algn="just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другое.</a:t>
            </a:r>
          </a:p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ИНСТРУКЦИЯ ПО ГЕНЕРИРОВАНИЮ QR:</a:t>
            </a:r>
          </a:p>
          <a:p>
            <a:pPr algn="just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Пройдите по ссылке -http://qrcoder.ru/ (можно использовать любые </a:t>
            </a:r>
          </a:p>
          <a:p>
            <a:pPr algn="just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другие генераторы, см. в поисковых браузерах).</a:t>
            </a:r>
          </a:p>
          <a:p>
            <a:pPr algn="just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В поле «Текст» вводите нужную информацию.</a:t>
            </a:r>
          </a:p>
          <a:p>
            <a:pPr algn="just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Нажимаете вкладку «создать код».</a:t>
            </a:r>
          </a:p>
          <a:p>
            <a:pPr algn="just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В окне «Ваш код» появится сгенерированный QR-код.</a:t>
            </a:r>
          </a:p>
          <a:p>
            <a:pPr algn="just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Нажимаете на картинку кода, далее «Сохранить изображение как».</a:t>
            </a:r>
          </a:p>
          <a:p>
            <a:pPr algn="just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5. Используете код по назначению!</a:t>
            </a:r>
          </a:p>
          <a:p>
            <a:pPr algn="just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ЖЕЛАЕМ УДАЧИ!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6051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865</TotalTime>
  <Words>1001</Words>
  <Application>Microsoft Office PowerPoint</Application>
  <PresentationFormat>Экран (4:3)</PresentationFormat>
  <Paragraphs>221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Ион</vt:lpstr>
      <vt:lpstr>Презентация PowerPoint</vt:lpstr>
      <vt:lpstr>Презентация PowerPoint</vt:lpstr>
      <vt:lpstr>КАРТА ТЕКУЩЕГО СОСТОЯНИЯ ПРОЦЕССА  «Оптимизация системы информирования семей воспитанников ДОУ»</vt:lpstr>
      <vt:lpstr>Разработка комплекса мероприятий по устранению проблем</vt:lpstr>
      <vt:lpstr>Карта целевого состояния процесса «Оптимизация системы информирования семей воспитанников ДОУ»</vt:lpstr>
      <vt:lpstr>ПЛАН  МЕРОПРИЯТИЙ ПО ДОСТИЖЕНИЮ ЦЕЛЕВЫХ ПОКАЗАТЕЛЕЙ</vt:lpstr>
      <vt:lpstr>ФОТООТЧЕТ «ДО»  «Оптимизация системы информирования семей воспитанников ДОУ»</vt:lpstr>
      <vt:lpstr>ФОТООТЧЕТ   «Оптимизация системы информирования семей воспитанников ДОУ»</vt:lpstr>
      <vt:lpstr>ИНСТРУКЦИЯ ПО ГЕНЕРИРОВАНИЮ QR для педагогов</vt:lpstr>
      <vt:lpstr>ИНСТРУКЦИЯ ПО ГЕНЕРИРОВАНИЮ QR для педагогов</vt:lpstr>
      <vt:lpstr>Алгоритм использования QR кодов для родителей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SVETA</dc:creator>
  <cp:lastModifiedBy>SVETA</cp:lastModifiedBy>
  <cp:revision>33</cp:revision>
  <cp:lastPrinted>2023-02-16T16:33:31Z</cp:lastPrinted>
  <dcterms:created xsi:type="dcterms:W3CDTF">2023-02-09T10:11:54Z</dcterms:created>
  <dcterms:modified xsi:type="dcterms:W3CDTF">2023-02-16T16:36:45Z</dcterms:modified>
</cp:coreProperties>
</file>