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63" r:id="rId11"/>
    <p:sldId id="264" r:id="rId12"/>
    <p:sldId id="265" r:id="rId13"/>
    <p:sldId id="266" r:id="rId14"/>
    <p:sldId id="276" r:id="rId15"/>
    <p:sldId id="268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4624"/>
            <a:ext cx="7992888" cy="93610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Починковский детский сад № 8</a:t>
            </a:r>
            <a:endParaRPr lang="en-US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696744" cy="237626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Оптимизация процессов на формирование бережливого мышления через создание центра познавательно-исследовательской активности по самостоятельной деятельности детей старшего дошкольного возраста в ДОУ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95936" y="4509120"/>
            <a:ext cx="4176464" cy="936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000" dirty="0" smtClean="0"/>
              <a:t>Руководитель проекта:</a:t>
            </a:r>
          </a:p>
          <a:p>
            <a:pPr algn="r"/>
            <a:r>
              <a:rPr lang="ru-RU" sz="2000" dirty="0" smtClean="0"/>
              <a:t>Морозова Ольга Константиновна</a:t>
            </a:r>
            <a:endParaRPr lang="en-US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5896" y="6304926"/>
            <a:ext cx="1512168" cy="5293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3087" y="1"/>
            <a:ext cx="8973409" cy="1340768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ФОТООТЧЕТ </a:t>
            </a:r>
            <a:r>
              <a:rPr lang="ru-RU" sz="2000" dirty="0" smtClean="0">
                <a:cs typeface="Arial" pitchFamily="34" charset="0"/>
              </a:rPr>
              <a:t/>
            </a:r>
            <a:br>
              <a:rPr lang="ru-RU" sz="2000" dirty="0" smtClean="0">
                <a:cs typeface="Arial" pitchFamily="34" charset="0"/>
              </a:rPr>
            </a:br>
            <a:r>
              <a:rPr lang="ru-RU" sz="1800" b="1" cap="all" dirty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Оптимизация процессов на формирование бережливого мышления через создание центра познавательно-исследовательской активности по самостоятельной деятельности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детей старшего дошкольного возраста в ДОУ</a:t>
            </a:r>
            <a:r>
              <a:rPr lang="ru-RU" sz="1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315721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 ОПТИМИЗАЦИИ</a:t>
            </a:r>
            <a:endParaRPr lang="ru-RU" sz="2000" b="1" cap="all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6400"/>
          <a:stretch/>
        </p:blipFill>
        <p:spPr>
          <a:xfrm rot="5400000">
            <a:off x="1858011" y="2369399"/>
            <a:ext cx="4680520" cy="386105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r="9165"/>
          <a:stretch/>
        </p:blipFill>
        <p:spPr>
          <a:xfrm rot="5400000">
            <a:off x="-404422" y="1880285"/>
            <a:ext cx="3024338" cy="208932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r="12616"/>
          <a:stretch/>
        </p:blipFill>
        <p:spPr>
          <a:xfrm rot="5400000">
            <a:off x="6410837" y="1798686"/>
            <a:ext cx="3096344" cy="2180508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93" y="4683605"/>
            <a:ext cx="2887593" cy="162571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247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94792" y="44624"/>
            <a:ext cx="7177608" cy="89073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СХЕМА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«размещения мебели и оборудования »</a:t>
            </a:r>
            <a:endParaRPr lang="ru-RU" sz="2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59" y="2063258"/>
            <a:ext cx="4122752" cy="316589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23728" y="851324"/>
            <a:ext cx="1998523" cy="30520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Салон красоты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145172"/>
            <a:ext cx="1872208" cy="4197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Поликлинника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3776838"/>
            <a:ext cx="1728192" cy="4104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Библиотека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912349"/>
            <a:ext cx="1728192" cy="307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ФОК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33872" y="1573843"/>
            <a:ext cx="2070575" cy="72594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Юный конструктор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126" y="3776838"/>
            <a:ext cx="1728192" cy="5267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Дом культуры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61765" y="4973984"/>
            <a:ext cx="1765381" cy="4224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Лаборатория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779912" y="4750518"/>
            <a:ext cx="240212" cy="5760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767535" y="4750518"/>
            <a:ext cx="236513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3563888" y="2145172"/>
            <a:ext cx="288032" cy="8517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5041670" y="2145172"/>
            <a:ext cx="288032" cy="85178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796136" y="4005064"/>
            <a:ext cx="773526" cy="29851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670682" y="3068067"/>
            <a:ext cx="773526" cy="29851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341208" y="4377996"/>
            <a:ext cx="790632" cy="239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2515544" y="3041580"/>
            <a:ext cx="790632" cy="239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38" y="1219597"/>
            <a:ext cx="1099050" cy="104263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02" y="1196944"/>
            <a:ext cx="1099050" cy="10426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44" y="2414425"/>
            <a:ext cx="1099050" cy="1042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97" y="4455496"/>
            <a:ext cx="1099050" cy="104263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05" y="5532497"/>
            <a:ext cx="1099050" cy="10426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63" y="5532497"/>
            <a:ext cx="1099050" cy="104263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2" y="4267946"/>
            <a:ext cx="1099050" cy="10426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19" y="2603615"/>
            <a:ext cx="1099050" cy="104263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131594" y="4891284"/>
            <a:ext cx="1962899" cy="50758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Интеллектуальное кафе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94" y="1629631"/>
            <a:ext cx="1512168" cy="14345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76200"/>
            <a:ext cx="9036494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СХЕМА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размещение контейнеров в местах хранения и их наполнение»</a:t>
            </a:r>
            <a:endParaRPr lang="ru-RU" sz="2000" dirty="0">
              <a:ln w="9000" cmpd="sng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274" y="1097562"/>
            <a:ext cx="1547664" cy="1468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40" y="1327063"/>
            <a:ext cx="1512168" cy="1434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78" y="3271007"/>
            <a:ext cx="1512168" cy="1434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47" y="3660447"/>
            <a:ext cx="1512168" cy="1434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82" y="3299965"/>
            <a:ext cx="1512168" cy="14345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84" y="5442236"/>
            <a:ext cx="1512168" cy="14345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30" y="5409150"/>
            <a:ext cx="1512168" cy="143455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784086"/>
            <a:ext cx="2268253" cy="6286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Интеллектуальное развитие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12156" y="1127842"/>
            <a:ext cx="2268253" cy="62869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зона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22149" y="873995"/>
            <a:ext cx="2268253" cy="6286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зона Библиотека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-43133" y="2688001"/>
            <a:ext cx="2268253" cy="6286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зона </a:t>
            </a:r>
            <a:r>
              <a:rPr lang="ru-RU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Поликлинника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55820" y="3142436"/>
            <a:ext cx="2268253" cy="6286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зона Салон красоты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83" y="4844715"/>
            <a:ext cx="2268253" cy="6286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зона Юный конструктор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62342" y="5159330"/>
            <a:ext cx="2268253" cy="6286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зона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Культуры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57860" y="2721527"/>
            <a:ext cx="2268253" cy="6286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зона ФОК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5576" y="1387103"/>
            <a:ext cx="2056579" cy="12393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18542" y="3350217"/>
            <a:ext cx="2137278" cy="140102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67731" y="1792511"/>
            <a:ext cx="2251968" cy="129651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69420" y="1576202"/>
            <a:ext cx="2370354" cy="111179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86455" y="5533736"/>
            <a:ext cx="3002286" cy="13663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39274" y="3780796"/>
            <a:ext cx="2582615" cy="130404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87400" y="3383743"/>
            <a:ext cx="2149096" cy="168594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99341" y="5764989"/>
            <a:ext cx="3635510" cy="111179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91180" y="3338823"/>
            <a:ext cx="2053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Альбомы </a:t>
            </a:r>
            <a:r>
              <a:rPr lang="ru-RU" sz="800" dirty="0"/>
              <a:t>: </a:t>
            </a:r>
          </a:p>
          <a:p>
            <a:r>
              <a:rPr lang="ru-RU" sz="800" dirty="0"/>
              <a:t>1. Профессия Стоматолог</a:t>
            </a:r>
          </a:p>
          <a:p>
            <a:r>
              <a:rPr lang="ru-RU" sz="800" dirty="0"/>
              <a:t> 2. Профессия Ветеринар</a:t>
            </a:r>
          </a:p>
          <a:p>
            <a:r>
              <a:rPr lang="ru-RU" sz="800" dirty="0"/>
              <a:t>3. Профессия Офтальмолог</a:t>
            </a:r>
          </a:p>
          <a:p>
            <a:r>
              <a:rPr lang="ru-RU" sz="800" dirty="0"/>
              <a:t>4. Профессия </a:t>
            </a:r>
            <a:r>
              <a:rPr lang="ru-RU" sz="800" dirty="0" err="1"/>
              <a:t>Отолоринголог</a:t>
            </a:r>
            <a:endParaRPr lang="ru-RU" sz="800" dirty="0"/>
          </a:p>
          <a:p>
            <a:r>
              <a:rPr lang="ru-RU" sz="800" dirty="0"/>
              <a:t>Карточки ....</a:t>
            </a:r>
          </a:p>
          <a:p>
            <a:r>
              <a:rPr lang="ru-RU" sz="800" dirty="0"/>
              <a:t>Контейнер 1. </a:t>
            </a:r>
          </a:p>
          <a:p>
            <a:r>
              <a:rPr lang="ru-RU" sz="800" dirty="0"/>
              <a:t>Инструменты Стоматолога</a:t>
            </a:r>
          </a:p>
          <a:p>
            <a:r>
              <a:rPr lang="ru-RU" sz="800" dirty="0"/>
              <a:t>Контейнер 2.</a:t>
            </a:r>
          </a:p>
          <a:p>
            <a:r>
              <a:rPr lang="ru-RU" sz="800" dirty="0"/>
              <a:t>Одежда врача</a:t>
            </a:r>
          </a:p>
          <a:p>
            <a:r>
              <a:rPr lang="ru-RU" sz="800" dirty="0"/>
              <a:t>Контейнер 3. </a:t>
            </a:r>
          </a:p>
          <a:p>
            <a:r>
              <a:rPr lang="ru-RU" sz="800" dirty="0"/>
              <a:t>Инструменты Педиатра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83158" y="3331615"/>
            <a:ext cx="2160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Альбомы: "Физкультурно-оздоровительный комплекс"</a:t>
            </a:r>
          </a:p>
          <a:p>
            <a:r>
              <a:rPr lang="ru-RU" sz="800" dirty="0"/>
              <a:t>"Художественная гимнастика"</a:t>
            </a:r>
          </a:p>
          <a:p>
            <a:r>
              <a:rPr lang="ru-RU" sz="800" dirty="0"/>
              <a:t>"Плавание"</a:t>
            </a:r>
          </a:p>
          <a:p>
            <a:r>
              <a:rPr lang="ru-RU" sz="800" dirty="0"/>
              <a:t>"Футбол"</a:t>
            </a:r>
          </a:p>
          <a:p>
            <a:r>
              <a:rPr lang="ru-RU" sz="800" dirty="0"/>
              <a:t>Контейнер 1- ленточки, мячи, скакалка, кольца</a:t>
            </a:r>
          </a:p>
          <a:p>
            <a:r>
              <a:rPr lang="ru-RU" sz="800" dirty="0"/>
              <a:t>Контейнер 2-шапочка для бассейна, очки, обруч</a:t>
            </a:r>
          </a:p>
          <a:p>
            <a:r>
              <a:rPr lang="ru-RU" sz="800" dirty="0"/>
              <a:t>Контейнер 3-свисток, мячи, флажки, султанчики</a:t>
            </a:r>
          </a:p>
          <a:p>
            <a:r>
              <a:rPr lang="ru-RU" sz="800" dirty="0" err="1"/>
              <a:t>Дид</a:t>
            </a:r>
            <a:r>
              <a:rPr lang="ru-RU" sz="800" dirty="0"/>
              <a:t>/игры "Виды спорта", " Делай как я", "Полезная и вредная еда", </a:t>
            </a:r>
          </a:p>
          <a:p>
            <a:r>
              <a:rPr lang="ru-RU" sz="800" dirty="0"/>
              <a:t>" Игры с Колобком"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11941" y="3738701"/>
            <a:ext cx="2593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Полка: альбом с прическами для девочек, альбом с прическами для мальчиков.</a:t>
            </a:r>
          </a:p>
          <a:p>
            <a:r>
              <a:rPr lang="ru-RU" sz="800" dirty="0"/>
              <a:t> Карточки: Кому что нужно для работы. Кто какие действия выполняет при своей работе.</a:t>
            </a:r>
          </a:p>
          <a:p>
            <a:r>
              <a:rPr lang="ru-RU" sz="800" dirty="0"/>
              <a:t>Контейнер 1- реквизиты для парикмахера (расчески, ножницы, фен, плойка, бритва, шампунь)</a:t>
            </a:r>
          </a:p>
          <a:p>
            <a:r>
              <a:rPr lang="ru-RU" sz="800" dirty="0"/>
              <a:t>Контейнер 2- реквизиты для маникюра( ножницы, крем, салфетка, лак)</a:t>
            </a:r>
          </a:p>
          <a:p>
            <a:r>
              <a:rPr lang="ru-RU" sz="800" dirty="0"/>
              <a:t>Контейнер 3- реквизиты для массажного кабинета( мячики для массажа)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41" y="1433275"/>
            <a:ext cx="1912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 контейнер - сюжетные картинки для составления рассказов, дидактические игры "Играем со звуками Ш, Л"</a:t>
            </a:r>
          </a:p>
          <a:p>
            <a:r>
              <a:rPr lang="ru-RU" sz="800" dirty="0"/>
              <a:t>2 контейнер - счётный материал, дидактическая игра "Фигуры и цифры"</a:t>
            </a:r>
          </a:p>
          <a:p>
            <a:r>
              <a:rPr lang="ru-RU" sz="800" dirty="0"/>
              <a:t>3 контейнер - разрезные картинки (овощи, фрукты, листья)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19506" y="1655096"/>
            <a:ext cx="2283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Альбом "Знакомство с </a:t>
            </a:r>
            <a:r>
              <a:rPr lang="ru-RU" sz="800" dirty="0" err="1"/>
              <a:t>библиотекой";Контейнер</a:t>
            </a:r>
            <a:r>
              <a:rPr lang="ru-RU" sz="800" dirty="0"/>
              <a:t> 1"Картотека"-нарукавники, ручка, блокнот для записи книг; Контейнер 2 -Набор книг(литературы); Контейнер 3- Дидактические ( Литературные ) игры : "Расскажи сказку по картинкам", " Составь рассказ "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89060" y="2006779"/>
            <a:ext cx="2130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 </a:t>
            </a:r>
            <a:r>
              <a:rPr lang="ru-RU" sz="800" dirty="0"/>
              <a:t>природный материал; для наблюдений и опытов за насекомыми, ветром, за воздухом. 1. наблюдения и проведение опытов с водой. Дидактические игры по экспериментированию; Художественная литература по экспериментированию,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7724" y="5671473"/>
            <a:ext cx="2676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Альбомы: "Схемы сборки магнитного конструктора', "Схемы сборки с винтовым соединением", "Профессии связанные со строительством ", "Схемы для конструирования из строительных материалов ", "Схемы строительства "</a:t>
            </a:r>
            <a:r>
              <a:rPr lang="ru-RU" sz="800" dirty="0" err="1"/>
              <a:t>Лего</a:t>
            </a:r>
            <a:r>
              <a:rPr lang="ru-RU" sz="800" dirty="0"/>
              <a:t>", "Схемы построек для конструктора "</a:t>
            </a:r>
            <a:r>
              <a:rPr lang="ru-RU" sz="800" dirty="0" err="1"/>
              <a:t>Тико</a:t>
            </a:r>
            <a:r>
              <a:rPr lang="ru-RU" sz="800" dirty="0"/>
              <a:t>". Ящики: конструктор "</a:t>
            </a:r>
            <a:r>
              <a:rPr lang="ru-RU" sz="800" dirty="0" err="1"/>
              <a:t>Лего</a:t>
            </a:r>
            <a:r>
              <a:rPr lang="ru-RU" sz="800" dirty="0"/>
              <a:t>", конструктор "</a:t>
            </a:r>
            <a:r>
              <a:rPr lang="ru-RU" sz="800" dirty="0" err="1"/>
              <a:t>Тико</a:t>
            </a:r>
            <a:r>
              <a:rPr lang="ru-RU" sz="800" dirty="0"/>
              <a:t>", конструктор "Винтовой".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862" y="1587252"/>
            <a:ext cx="2601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1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2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78244" y="2117510"/>
            <a:ext cx="2601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1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2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468" y="1829385"/>
            <a:ext cx="2601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1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2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9967" y="3756535"/>
            <a:ext cx="2601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1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2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76491" y="4119611"/>
            <a:ext cx="2601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1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2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16320" y="3771126"/>
            <a:ext cx="2601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1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2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9967" y="5966400"/>
            <a:ext cx="2601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1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2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81495" y="5901517"/>
            <a:ext cx="2601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1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2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86768" y="5835953"/>
            <a:ext cx="328765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1 контейнер - сказки пальчикового театра "Гуси лебеди", "Колобок", "Курочка Ряба";</a:t>
            </a:r>
          </a:p>
          <a:p>
            <a:r>
              <a:rPr lang="ru-RU" sz="900" dirty="0"/>
              <a:t>2 контейнер - детские музыкальные инструменты: маракасы, треугольники, колокольчики, свистульки, бубны;</a:t>
            </a:r>
          </a:p>
          <a:p>
            <a:r>
              <a:rPr lang="ru-RU" sz="900" dirty="0"/>
              <a:t>3 контейнер - музыкально- дидактические игры " Птица и птенчик", "Танец, марш, песня"</a:t>
            </a:r>
          </a:p>
        </p:txBody>
      </p:sp>
    </p:spTree>
    <p:extLst>
      <p:ext uri="{BB962C8B-B14F-4D97-AF65-F5344CB8AC3E}">
        <p14:creationId xmlns:p14="http://schemas.microsoft.com/office/powerpoint/2010/main" val="19546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731696" cy="1196752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ВНЕДРЕНИЕ «5С»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Оптимизация процессов на формирование бережливого мышления через создание центра познавательно-исследовательской активности по самостоятельной деятельности детей</a:t>
            </a:r>
            <a:r>
              <a:rPr lang="ru-RU" sz="1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924" y="1025675"/>
            <a:ext cx="165618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ортировка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1062" y="1355032"/>
            <a:ext cx="244827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порядка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7170" y="1263842"/>
            <a:ext cx="253932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в чистоте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2767" y="1791454"/>
            <a:ext cx="201622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тандартизация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3480" y="4429206"/>
            <a:ext cx="23042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овершенствование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419102" y="2075166"/>
            <a:ext cx="2747348" cy="154675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7450"/>
          <a:stretch/>
        </p:blipFill>
        <p:spPr>
          <a:xfrm rot="5400000">
            <a:off x="2235107" y="2123081"/>
            <a:ext cx="2250692" cy="188565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7" y="4798538"/>
            <a:ext cx="3658013" cy="205946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r="6809"/>
          <a:stretch/>
        </p:blipFill>
        <p:spPr>
          <a:xfrm rot="5400000">
            <a:off x="4213520" y="2891999"/>
            <a:ext cx="2994958" cy="195174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4998" y="2456518"/>
            <a:ext cx="3346736" cy="188421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612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424936" cy="908730"/>
          </a:xfrm>
          <a:prstGeom prst="rect">
            <a:avLst/>
          </a:prstGeom>
          <a:solidFill>
            <a:schemeClr val="bg1"/>
          </a:solidFill>
          <a:ln w="25400" cap="rnd" cmpd="sng" algn="ctr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Правила для самостоятельной деятельности </a:t>
            </a:r>
          </a:p>
          <a:p>
            <a:pPr fontAlgn="base">
              <a:spcAft>
                <a:spcPct val="0"/>
              </a:spcAft>
            </a:pPr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помощью сигнальных знаков и песочных часов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19" y="1628801"/>
            <a:ext cx="5243924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59" y="1541239"/>
            <a:ext cx="1576599" cy="887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424" y="5394251"/>
            <a:ext cx="1407202" cy="792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014" y="3468144"/>
            <a:ext cx="1640925" cy="9238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0997" y="1196677"/>
            <a:ext cx="24725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ладошка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сигнализирует об открытии центра и начале самостоятельной деятельности.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ставит знак и переворачивает песочные часы).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7188" y="2986489"/>
            <a:ext cx="2335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Желтая ладошка</a:t>
            </a: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сигнализирует о том, что время работы центра подходит к концу, и пора наводить порядок.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ставит знак и переворачивает песочные часы).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2144" y="5086777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ладошка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сигнализирует о том, что центр закрыт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ставит знак).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7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424936" cy="908730"/>
          </a:xfrm>
          <a:prstGeom prst="rect">
            <a:avLst/>
          </a:prstGeom>
          <a:solidFill>
            <a:schemeClr val="bg1"/>
          </a:solidFill>
          <a:ln w="25400" cap="rnd" cmpd="sng" algn="ctr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ВИЗУАЛИЗАЦИЯ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Aft>
                <a:spcPct val="0"/>
              </a:spcAft>
            </a:pPr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помощью фотографий по зонам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00633"/>
            <a:ext cx="4959807" cy="279237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68276"/>
            <a:ext cx="4511960" cy="254023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3918" y="2036478"/>
            <a:ext cx="4638048" cy="2763156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996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102634"/>
            <a:ext cx="6768752" cy="1022109"/>
          </a:xfrm>
          <a:prstGeom prst="rect">
            <a:avLst/>
          </a:prstGeom>
          <a:solidFill>
            <a:schemeClr val="bg1"/>
          </a:solidFill>
          <a:ln w="57150" cap="rnd" cmpd="sng" algn="ctr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аглядный экран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планирования самостоятельной деятельности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8058" y="2390895"/>
            <a:ext cx="4476516" cy="252027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0616" y="2390895"/>
            <a:ext cx="4476519" cy="252028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86134" y="2276872"/>
            <a:ext cx="2952328" cy="255454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Дети планируют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свою деятельность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карточек (которые обозначают виды деятельности), и закрепляют выбранную напротив своей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личной карточки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211449"/>
              </p:ext>
            </p:extLst>
          </p:nvPr>
        </p:nvGraphicFramePr>
        <p:xfrm>
          <a:off x="76200" y="152399"/>
          <a:ext cx="8928992" cy="6627732"/>
        </p:xfrm>
        <a:graphic>
          <a:graphicData uri="http://schemas.openxmlformats.org/drawingml/2006/table">
            <a:tbl>
              <a:tblPr firstRow="1" firstCol="1" bandRow="1"/>
              <a:tblGrid>
                <a:gridCol w="3703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6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5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317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ПРОЕКТА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Оптимизация процессов на формирование бережливого мышления через создание центра познавательно-исследовательской активности по самостоятельной деятельности детей старшего дошкольного возраста в ДОУ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УТВЕРЖДАЮ</a:t>
                      </a: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____             </a:t>
                      </a:r>
                      <a:r>
                        <a:rPr lang="en-US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ru-RU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«_______» ___________20___г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37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ВОВЛЕЧЕННЫЕ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И РАМКИ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3993">
                <a:tc gridSpan="3"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 процесса —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педагоги,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проекта —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групповая комната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 детского сада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№8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(старшая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Владелец процесса —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—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Починковского детского сада №8,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О.К.Морозова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проекта: заведующий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О.К.Морозова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воспитатель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Г.И.Кошкина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воспитатель Короткова И.А.,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 психолог Гусева М.Л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воспитатель Рожкова Ю.В. Воспитатель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Шалунова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Л.А.,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хозяйственной части Н.В. 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Поливцева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Ключевой риск </a:t>
                      </a:r>
                      <a:r>
                        <a:rPr lang="ru-RU" sz="1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невыполнение СанПиН по продолжительности самостоятельной деятельности детей старшего дошкольного возраста. Нарушение последующих режимных моментов. Не выполнение требований к РППС.</a:t>
                      </a:r>
                      <a:endParaRPr lang="ru-RU" sz="1100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Проблемы: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Длительный поиск атрибутов, игрового материала и дидактических пособий для самостоятельной</a:t>
                      </a:r>
                      <a:r>
                        <a:rPr lang="ru-RU" sz="110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r>
                        <a:rPr lang="ru-RU" sz="1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Большие потери времени при выборе атрибутов, игрового материала и дидактических пособий детьми</a:t>
                      </a:r>
                      <a:r>
                        <a:rPr lang="ru-RU" sz="110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самостоятельной деятельности</a:t>
                      </a:r>
                      <a:r>
                        <a:rPr lang="ru-RU" sz="11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Лишние перемещения.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Потеря времени в момент уборки</a:t>
                      </a:r>
                    </a:p>
                    <a:p>
                      <a:pPr marL="261938" indent="-1746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Нерациональное размещение </a:t>
                      </a:r>
                      <a:r>
                        <a:rPr lang="ru-RU" sz="1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атрибутов, игрового материала и дидактических пособий</a:t>
                      </a:r>
                      <a:r>
                        <a:rPr lang="ru-RU" sz="11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зоне их хранения.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Ошибки при возврате на свои места </a:t>
                      </a:r>
                      <a:r>
                        <a:rPr lang="ru-RU" sz="1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атрибутов, игрового материала и дидактических пособий.</a:t>
                      </a:r>
                    </a:p>
                    <a:p>
                      <a:pPr marL="26193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7.Отсутствие </a:t>
                      </a:r>
                      <a:r>
                        <a:rPr lang="ru-RU" sz="1100" b="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 по познавательно-исследовательской активности по самостоятельной деятельности</a:t>
                      </a:r>
                      <a:endParaRPr lang="en-US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63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ЦЕЛИ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ПЛАНОВЫЙ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КЛЮЧЕВЫЕ СОБЫТИЯ 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6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Старт проекта — 17.01.2022г.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Диагностика и определение целевого состояния — 17.01.- 31.01.2022: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разработка карты текущего состояния — 18.01.- 21.01.2022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разработка карты  целевого состояния — 24.01.- 31.01.2022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 —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22.04.2022.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 подходов внедрения —   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28.04.2022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Закрепление результата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закрытие проекта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-25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.04.22 - 16.05.2022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завершающее совещание 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- 31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.05.2022</a:t>
                      </a:r>
                      <a:endParaRPr lang="ru-RU" sz="12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6281">
                <a:tc>
                  <a:txBody>
                    <a:bodyPr/>
                    <a:lstStyle/>
                    <a:p>
                      <a:pPr marL="87313" indent="0" algn="just">
                        <a:buNone/>
                      </a:pPr>
                      <a:r>
                        <a:rPr lang="ru-RU" sz="10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1.Сокращение времени на  поиск </a:t>
                      </a:r>
                      <a:r>
                        <a:rPr lang="ru-RU" sz="10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атрибутов, игрового материала и дидактических пособий</a:t>
                      </a:r>
                      <a:r>
                        <a:rPr lang="ru-RU" sz="10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самостоятельной деятельности</a:t>
                      </a:r>
                      <a:r>
                        <a:rPr lang="ru-RU" sz="1000" u="sng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87313" indent="0" algn="just">
                        <a:buNone/>
                      </a:pPr>
                      <a:r>
                        <a:rPr lang="ru-RU" sz="10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2.Сокращение времени на уборку </a:t>
                      </a:r>
                      <a:r>
                        <a:rPr lang="ru-RU" sz="10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атрибутов, игрового материала и дидактических пособий</a:t>
                      </a:r>
                      <a:r>
                        <a:rPr lang="ru-RU" sz="10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 самостоятельной деятельности, а так же на расстановку </a:t>
                      </a:r>
                      <a:r>
                        <a:rPr lang="ru-RU" sz="10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атрибутов, игрового материала и дидактических пособий</a:t>
                      </a:r>
                      <a:r>
                        <a:rPr lang="ru-RU" sz="10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 места.</a:t>
                      </a:r>
                    </a:p>
                    <a:p>
                      <a:pPr marL="87313" indent="0" algn="just">
                        <a:buNone/>
                      </a:pPr>
                      <a:r>
                        <a:rPr lang="ru-RU" sz="10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3.Сокращение количества перемещений</a:t>
                      </a:r>
                      <a:r>
                        <a:rPr lang="ru-RU" sz="10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поиске  </a:t>
                      </a:r>
                      <a:r>
                        <a:rPr lang="ru-RU" sz="10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атрибутов, игрового материала и дидактических пособий </a:t>
                      </a:r>
                      <a:r>
                        <a:rPr lang="ru-RU" sz="10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самостоятельной</a:t>
                      </a:r>
                      <a:r>
                        <a:rPr lang="ru-RU" sz="10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r>
                        <a:rPr lang="ru-RU" sz="10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его уборке.</a:t>
                      </a:r>
                    </a:p>
                    <a:p>
                      <a:pPr marL="87313" indent="0" algn="just">
                        <a:buNone/>
                      </a:pPr>
                      <a:r>
                        <a:rPr lang="ru-RU" sz="1000" b="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4.Сокращение времени на планирование к самостоятельной деятельности.</a:t>
                      </a:r>
                    </a:p>
                    <a:p>
                      <a:pPr marL="87313" indent="0" algn="just">
                        <a:buNone/>
                      </a:pPr>
                      <a:r>
                        <a:rPr lang="ru-RU" sz="1000" b="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5.Создание правил для самостоятельной деятельности.</a:t>
                      </a:r>
                    </a:p>
                    <a:p>
                      <a:pPr marL="87313" indent="0" algn="just">
                        <a:buNone/>
                      </a:pPr>
                      <a:r>
                        <a:rPr lang="ru-RU" sz="1000" b="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6.Создание центра по познавательно-исследовательской активности по самостоятельной деятельности</a:t>
                      </a: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мин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мин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мин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мин</a:t>
                      </a:r>
                    </a:p>
                    <a:p>
                      <a:pPr algn="ctr"/>
                      <a:endParaRPr lang="ru-RU" sz="12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мин</a:t>
                      </a:r>
                    </a:p>
                    <a:p>
                      <a:pPr algn="ctr"/>
                      <a:endParaRPr lang="ru-RU" sz="12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мин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2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136815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КАРТА ТЕКУЩЕГО СОСТОЯНИЯ ПРОЦЕССА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Оптимизация процессов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формирование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бережливого мышления через создание центра познавательно-исследовательской активности по самостоятельной деятельности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детей старшего дошкольного возраста в ДОУ</a:t>
            </a:r>
            <a:r>
              <a:rPr lang="ru-RU" sz="1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SVETA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5" y="1824135"/>
            <a:ext cx="72799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Штриховая стрелка вправо 1"/>
          <p:cNvSpPr/>
          <p:nvPr/>
        </p:nvSpPr>
        <p:spPr>
          <a:xfrm>
            <a:off x="884704" y="2225553"/>
            <a:ext cx="406971" cy="138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314636" y="1827820"/>
            <a:ext cx="1008112" cy="1268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685794" y="1949240"/>
            <a:ext cx="1198092" cy="1927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и подбор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атрибутов, игрового материала и дидактических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пособий для самостоятельной деятельности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13013" y="1887931"/>
            <a:ext cx="1008112" cy="1172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2265546" y="2249677"/>
            <a:ext cx="418279" cy="178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3858203" y="2311706"/>
            <a:ext cx="374622" cy="17161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6781860" y="2276307"/>
            <a:ext cx="373382" cy="1746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C:\Users\SVETA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02" y="1866982"/>
            <a:ext cx="72799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Штриховая стрелка вправо 15"/>
          <p:cNvSpPr/>
          <p:nvPr/>
        </p:nvSpPr>
        <p:spPr>
          <a:xfrm>
            <a:off x="8073767" y="2306855"/>
            <a:ext cx="360040" cy="16210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065" y="4307018"/>
            <a:ext cx="8793431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Отсутствие наглядной карты имеющихся зон для игр по самостоятельной деятельности;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Лишние движения и перемещения при выборе и поиске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атрибутов, игрового материала и дидактических пособий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неудобного расположения атрибутов, игрового материала и дидактических пособий  в групповой комнате;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Лишние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движения и перемещения при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уборке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атрибутов, игрового материала и дидактических пособий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игровым зонам;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Излишние запасы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атрибутов, игрового материала и дидактических пособий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Беспорядочное расположение и размещение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атрибутов, игрового материала и дидактических пособий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Сокращение времени на свободную деятельность; 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Отсутствие правил игры;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3050" y="1920847"/>
            <a:ext cx="100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Планирование игровой деятельности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0243" y="1902966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Уборка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атрибутов, игрового материала и дидактических пособий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687201" y="1734886"/>
            <a:ext cx="1094659" cy="1287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750602" y="1911165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794780" y="4170562"/>
            <a:ext cx="9697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436935" y="3690111"/>
            <a:ext cx="93458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163940" y="3500739"/>
            <a:ext cx="93458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ятно 2 23"/>
          <p:cNvSpPr/>
          <p:nvPr/>
        </p:nvSpPr>
        <p:spPr>
          <a:xfrm>
            <a:off x="780487" y="1147763"/>
            <a:ext cx="720080" cy="77682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но 2 29"/>
          <p:cNvSpPr/>
          <p:nvPr/>
        </p:nvSpPr>
        <p:spPr>
          <a:xfrm>
            <a:off x="1392627" y="1138264"/>
            <a:ext cx="720080" cy="77682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но 2 30"/>
          <p:cNvSpPr/>
          <p:nvPr/>
        </p:nvSpPr>
        <p:spPr>
          <a:xfrm>
            <a:off x="2035998" y="1174540"/>
            <a:ext cx="720080" cy="77682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но 2 31"/>
          <p:cNvSpPr/>
          <p:nvPr/>
        </p:nvSpPr>
        <p:spPr>
          <a:xfrm>
            <a:off x="3648031" y="1185256"/>
            <a:ext cx="720080" cy="77682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ятно 2 33"/>
          <p:cNvSpPr/>
          <p:nvPr/>
        </p:nvSpPr>
        <p:spPr>
          <a:xfrm>
            <a:off x="5496129" y="1180848"/>
            <a:ext cx="720080" cy="77682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но 2 34"/>
          <p:cNvSpPr/>
          <p:nvPr/>
        </p:nvSpPr>
        <p:spPr>
          <a:xfrm>
            <a:off x="7424191" y="1115450"/>
            <a:ext cx="720080" cy="77682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739718" y="3857825"/>
            <a:ext cx="107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10 мин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363741" y="3077461"/>
            <a:ext cx="99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мин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103181" y="3095817"/>
            <a:ext cx="115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 мин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509290" y="3316073"/>
            <a:ext cx="78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  <a:r>
              <a:rPr lang="ru-RU" dirty="0" smtClean="0"/>
              <a:t> мин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246932" y="1726530"/>
            <a:ext cx="1198092" cy="13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 места для самостоятельной деятельности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330964" y="3500739"/>
            <a:ext cx="93458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Штриховая стрелка вправо 43"/>
          <p:cNvSpPr/>
          <p:nvPr/>
        </p:nvSpPr>
        <p:spPr>
          <a:xfrm>
            <a:off x="5390027" y="2321233"/>
            <a:ext cx="374622" cy="17161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812816" y="3404615"/>
            <a:ext cx="93458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688999" y="3034221"/>
            <a:ext cx="92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 мин</a:t>
            </a:r>
            <a:endParaRPr lang="ru-RU" dirty="0"/>
          </a:p>
        </p:txBody>
      </p:sp>
      <p:sp>
        <p:nvSpPr>
          <p:cNvPr id="47" name="Пятно 2 46"/>
          <p:cNvSpPr/>
          <p:nvPr/>
        </p:nvSpPr>
        <p:spPr>
          <a:xfrm>
            <a:off x="4365037" y="1192642"/>
            <a:ext cx="720080" cy="77682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930446" y="1363206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2234929" y="1350196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553114" y="1429013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51" name="Пятно 2 50"/>
          <p:cNvSpPr/>
          <p:nvPr/>
        </p:nvSpPr>
        <p:spPr>
          <a:xfrm>
            <a:off x="2609976" y="1210576"/>
            <a:ext cx="720080" cy="77682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ятно 2 51"/>
          <p:cNvSpPr/>
          <p:nvPr/>
        </p:nvSpPr>
        <p:spPr>
          <a:xfrm>
            <a:off x="3133978" y="1209906"/>
            <a:ext cx="720080" cy="77682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779549" y="1446141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47337" y="1460026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95715" y="1413653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67444" y="1401548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546413" y="1370436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75423" y="1429013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188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" y="-27384"/>
            <a:ext cx="9143998" cy="576064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комплекса мероприятий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устранению проблем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34527"/>
              </p:ext>
            </p:extLst>
          </p:nvPr>
        </p:nvGraphicFramePr>
        <p:xfrm>
          <a:off x="-1" y="476672"/>
          <a:ext cx="9144000" cy="65670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90898"/>
                <a:gridCol w="2900983"/>
                <a:gridCol w="3168352"/>
                <a:gridCol w="2483767"/>
              </a:tblGrid>
              <a:tr h="527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Коренная причина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решения проблемы (устранения коренной причины)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</a:tr>
              <a:tr h="776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наглядной карты (перечня игр) для детей в уголке для самостоятельной деятельности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стандарта размещения </a:t>
                      </a: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атрибутов, игрового материала и дидактических пособий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самостоятельной деятельности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наглядной карты центра для самостоятельной деятельности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</a:tr>
              <a:tr h="79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Лишние движения и перемещения при выборе и поиске </a:t>
                      </a: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атрибутов, игрового материала и дидактических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стандарта хранения </a:t>
                      </a: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атрибутов, игрового материала и дидактических пособий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самостоятельной деятельности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системы 5С в центре для самостоятельной деятельности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</a:tr>
              <a:tr h="79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Лишние движения и перемещения при уборке </a:t>
                      </a: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атрибутов, игрового материала и дидактических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стандарта хранения </a:t>
                      </a: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атрибутов, игрового материала и дидактических пособий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самостоятельной деятельности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Излишние запасы пособий и материалов для </a:t>
                      </a: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атрибутов, игрового материала и дидактических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стандарта </a:t>
                      </a: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атрибутов, игрового материала и дидактических пособий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самостоятельной деятельности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Беспорядочное размещение пособий и материалов для </a:t>
                      </a: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атрибутов, игрового материала и дидактических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стандарта хранения </a:t>
                      </a: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атрибутов, игрового материала и дидактических пособий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самостоятельной деятельности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умений по планированию самостоятельной деятельности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схем карточек обозначения видов игр детей по самостоятельной деятельности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наглядного экрана для планирования самостоятельной деятельности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</a:tr>
              <a:tr h="343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Отсутствие правил по самостоятельной деятельности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правил по самостоятельной деятельности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ряда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правил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</a:tr>
              <a:tr h="343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 по познавательно-исследовательской активности по самостоятельной деятельности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Нет условий для самостоятельной деятельности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200" b="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 по познавательно-исследовательской активности по самостоятельной деятельности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3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7250245" y="2373481"/>
            <a:ext cx="913889" cy="13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618523" y="2428371"/>
            <a:ext cx="1094659" cy="1287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66782" y="2157304"/>
            <a:ext cx="1008112" cy="1268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1624608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Оптимизация процессов на формирование бережливого мышления через создание центра познавательно-исследовательской активности по самостоятельной деятельности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 старшего дошкольного возраста в ДОУ</a:t>
            </a: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SVETA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5" y="2240124"/>
            <a:ext cx="72799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VETA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93" y="2399934"/>
            <a:ext cx="72799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Штриховая стрелка вправо 9"/>
          <p:cNvSpPr/>
          <p:nvPr/>
        </p:nvSpPr>
        <p:spPr>
          <a:xfrm>
            <a:off x="641898" y="2654193"/>
            <a:ext cx="396098" cy="16055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6651966" y="2937803"/>
            <a:ext cx="568151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3565624" y="2894656"/>
            <a:ext cx="444948" cy="20950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1978086" y="2678050"/>
            <a:ext cx="473686" cy="1965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7504" y="4967461"/>
            <a:ext cx="9021082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познавательно-исследовательской активности по самостоятельной деятельности детей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.Составление наглядной карты содержания игр в центре познавательно – исследовательской деятельности;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.Внедрение системы 5С в центре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исследовательской деятельности;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.Изготовление экрана для обозначения вида свободной деятельности;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.Создание правил для свободной деятельности;</a:t>
            </a: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5094901" y="2932340"/>
            <a:ext cx="535022" cy="22424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198666" y="4081222"/>
            <a:ext cx="713172" cy="170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17384" y="4310985"/>
            <a:ext cx="93458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55590" y="4458273"/>
            <a:ext cx="93458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502878" y="4622858"/>
            <a:ext cx="1157168" cy="175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Выноска-облако 2"/>
          <p:cNvSpPr/>
          <p:nvPr/>
        </p:nvSpPr>
        <p:spPr>
          <a:xfrm>
            <a:off x="2045346" y="1714659"/>
            <a:ext cx="676163" cy="4904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носка-облако 23"/>
          <p:cNvSpPr/>
          <p:nvPr/>
        </p:nvSpPr>
        <p:spPr>
          <a:xfrm>
            <a:off x="1204901" y="1690687"/>
            <a:ext cx="676163" cy="4904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носка-облако 24"/>
          <p:cNvSpPr/>
          <p:nvPr/>
        </p:nvSpPr>
        <p:spPr>
          <a:xfrm>
            <a:off x="3133687" y="1695063"/>
            <a:ext cx="676163" cy="4904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152780" y="3725958"/>
            <a:ext cx="98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ru-RU" dirty="0" smtClean="0"/>
              <a:t> мин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640279" y="429781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 мин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642738" y="3905101"/>
            <a:ext cx="102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25 мин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238150" y="4054871"/>
            <a:ext cx="10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ru-RU" dirty="0" smtClean="0"/>
              <a:t> мин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037234" y="2188572"/>
            <a:ext cx="100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Планирование игровой деятельности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61954" y="2158151"/>
            <a:ext cx="1198092" cy="1927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и подбор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атрибутов, игрового материала и дидактических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пособий для самостоятельной деятельности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13371" y="2373481"/>
            <a:ext cx="1198092" cy="13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 места для самостоятельной деятельности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61796" y="2546965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56022" y="2364188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Уборка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атрибутов, игрового материала и дидактических пособий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Штриховая стрелка вправо 41"/>
          <p:cNvSpPr/>
          <p:nvPr/>
        </p:nvSpPr>
        <p:spPr>
          <a:xfrm>
            <a:off x="8090728" y="2902041"/>
            <a:ext cx="443672" cy="2017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7303427" y="4319926"/>
            <a:ext cx="93458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16720" y="3906813"/>
            <a:ext cx="10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ru-RU" dirty="0" smtClean="0"/>
              <a:t> мин</a:t>
            </a:r>
            <a:endParaRPr lang="ru-RU" dirty="0"/>
          </a:p>
        </p:txBody>
      </p:sp>
      <p:sp>
        <p:nvSpPr>
          <p:cNvPr id="45" name="Выноска-облако 44"/>
          <p:cNvSpPr/>
          <p:nvPr/>
        </p:nvSpPr>
        <p:spPr>
          <a:xfrm>
            <a:off x="646787" y="1707479"/>
            <a:ext cx="676163" cy="4904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839947" y="1794125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35834" y="1743734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9" name="Выноска-облако 48"/>
          <p:cNvSpPr/>
          <p:nvPr/>
        </p:nvSpPr>
        <p:spPr>
          <a:xfrm>
            <a:off x="2626599" y="1698964"/>
            <a:ext cx="676163" cy="4904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372502" y="1794125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51" name="Выноска-облако 50"/>
          <p:cNvSpPr/>
          <p:nvPr/>
        </p:nvSpPr>
        <p:spPr>
          <a:xfrm>
            <a:off x="3824691" y="1714659"/>
            <a:ext cx="676163" cy="4904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Выноска-облако 51"/>
          <p:cNvSpPr/>
          <p:nvPr/>
        </p:nvSpPr>
        <p:spPr>
          <a:xfrm>
            <a:off x="4535300" y="1787259"/>
            <a:ext cx="676163" cy="4904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Выноска-облако 54"/>
          <p:cNvSpPr/>
          <p:nvPr/>
        </p:nvSpPr>
        <p:spPr>
          <a:xfrm>
            <a:off x="7182493" y="1800002"/>
            <a:ext cx="676163" cy="4904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810857" y="1737546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02762" y="1766277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84356" y="1781621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4681531" y="1852478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32297" y="1865048"/>
            <a:ext cx="3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960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214779"/>
              </p:ext>
            </p:extLst>
          </p:nvPr>
        </p:nvGraphicFramePr>
        <p:xfrm>
          <a:off x="0" y="517262"/>
          <a:ext cx="9144000" cy="6456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6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697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93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7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группы.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проблем в деятельности образовательной организации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17.01-31.01.2022г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Сформирована команда проекта.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Морозова О.К.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91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текущего состояния пространства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групповой комнаты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18.01.-21.01.2022г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текущего состояния процесса с отражением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выявленных проблем процесса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О.К, воспитатель Кошкина Г.И.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6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состояния процесса и определение мероприятий, направленных на решение проблем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24.01.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–31.01.2022г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целевого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состояния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О.К, воспитатель Кошкина Г.И.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681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освобождение рабочей зоны от ненужных предметов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01.02.-10.02.2022г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 5С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О.К, воспитатель Кошкина Г.И.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6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стандартов расстановки мебели 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стандартов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хранения материалов;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 размещения материалов по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зонам;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экрана для обозначения и выбора вида самостоятельной деятельности;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правил по самостоятельной деятельности;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11.02.-28.02.2022г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О.К, воспитатель Кошкина Г.И.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Рожкова Ю.В.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Короткова И.А.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Шалунова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Л.А.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органайзеров, контейнеров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хранения учебного материала, столов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1.03.-15.03.2022г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по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части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Поливцева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5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Расстановка мебели в соответствии со стандартом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Сортировка и  формирование атрибутов,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игрового материала и дидактических пособий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самостоятельной деятельности по зонам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Визуализация рабочего пространства, размещение в рабочей зоне  схем.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карты центра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самостоятельной деятельности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16.03.-22.04.2022г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Ст.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восп.Морозова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О.К, воспитатель Кошкина Г.И.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7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28.04.2022г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Принятие результатов и внесение поправок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Морозова О.К.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0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25.04.-31.05.2022г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центра для самостоятельной деятельности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Морозова О.К.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559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ПЛАН  МЕРОПРИЯТИЙ ПО ДОСТИЖЕНИЮ ЦЕЛЕВЫХ ПОКАЗАТЕЛЕЙ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8588" cy="1196752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ФОТООТЧЕТ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Оптимизация процессов на формирование бережливого мышления через создание центра познавательно-исследовательской активности по самостоятельной деятельности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детей старшего дошкольного возраста в ДОУ</a:t>
            </a: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0597" y="1478161"/>
            <a:ext cx="3203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ОПТИМИЗАЦИИ</a:t>
            </a:r>
            <a:endParaRPr lang="ru-RU" sz="2000" b="1" cap="all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2" r="15143"/>
          <a:stretch/>
        </p:blipFill>
        <p:spPr>
          <a:xfrm rot="5400000">
            <a:off x="2832890" y="2702193"/>
            <a:ext cx="3672408" cy="3024336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84784"/>
            <a:ext cx="2981840" cy="1678776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72" y="5013176"/>
            <a:ext cx="2813812" cy="1584176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7" r="10426"/>
          <a:stretch/>
        </p:blipFill>
        <p:spPr>
          <a:xfrm rot="5400000">
            <a:off x="-234365" y="3842871"/>
            <a:ext cx="3521562" cy="250216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2300" y="1997168"/>
            <a:ext cx="3309924" cy="200201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062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2304256" cy="792088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Диаграмма 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776898"/>
            <a:ext cx="7128792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«Спагетти»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текущих перемещений воспитанников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 самостоятельной деятельности по групповой комнате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387" y="1683237"/>
            <a:ext cx="7992888" cy="44596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80112" y="3068960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64224" y="3068960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17862" y="3043560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76256" y="3042433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76256" y="4221088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5695" y="4226230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63600" y="4221088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50288" y="4221088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33441" y="5352296"/>
            <a:ext cx="1152128" cy="621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7787" y="5224003"/>
            <a:ext cx="86409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природы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9592" y="3694600"/>
            <a:ext cx="5760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7023" y="1683237"/>
            <a:ext cx="695642" cy="18159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35696" y="1628530"/>
            <a:ext cx="1055253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022487" y="1700808"/>
            <a:ext cx="1152128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Скругленная соединительная линия 24"/>
          <p:cNvCxnSpPr/>
          <p:nvPr/>
        </p:nvCxnSpPr>
        <p:spPr>
          <a:xfrm>
            <a:off x="4549031" y="4581128"/>
            <a:ext cx="1868831" cy="1129387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5400000">
            <a:off x="3349638" y="4320843"/>
            <a:ext cx="1073891" cy="576064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10800000" flipV="1">
            <a:off x="1835697" y="3789039"/>
            <a:ext cx="2420675" cy="1574699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/>
          <p:nvPr/>
        </p:nvCxnSpPr>
        <p:spPr>
          <a:xfrm rot="10800000" flipV="1">
            <a:off x="1635926" y="3626926"/>
            <a:ext cx="2613488" cy="594161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/>
          <p:nvPr/>
        </p:nvCxnSpPr>
        <p:spPr>
          <a:xfrm rot="10800000">
            <a:off x="1635926" y="2929159"/>
            <a:ext cx="2698961" cy="473314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кругленная соединительная линия 42"/>
          <p:cNvCxnSpPr/>
          <p:nvPr/>
        </p:nvCxnSpPr>
        <p:spPr>
          <a:xfrm rot="16200000" flipV="1">
            <a:off x="3983971" y="2750406"/>
            <a:ext cx="812504" cy="431215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/>
          <p:cNvCxnSpPr/>
          <p:nvPr/>
        </p:nvCxnSpPr>
        <p:spPr>
          <a:xfrm rot="10800000">
            <a:off x="2442211" y="2504905"/>
            <a:ext cx="2066098" cy="904105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кругленная соединительная линия 46"/>
          <p:cNvCxnSpPr/>
          <p:nvPr/>
        </p:nvCxnSpPr>
        <p:spPr>
          <a:xfrm rot="10800000">
            <a:off x="1792659" y="4501345"/>
            <a:ext cx="1665097" cy="644476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48"/>
          <p:cNvCxnSpPr/>
          <p:nvPr/>
        </p:nvCxnSpPr>
        <p:spPr>
          <a:xfrm rot="5400000" flipH="1" flipV="1">
            <a:off x="1209210" y="3320865"/>
            <a:ext cx="2560810" cy="1497792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кругленная соединительная линия 50"/>
          <p:cNvCxnSpPr/>
          <p:nvPr/>
        </p:nvCxnSpPr>
        <p:spPr>
          <a:xfrm flipV="1">
            <a:off x="1671796" y="2559761"/>
            <a:ext cx="1350691" cy="606055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/>
          <p:nvPr/>
        </p:nvCxnSpPr>
        <p:spPr>
          <a:xfrm flipV="1">
            <a:off x="1521474" y="2188670"/>
            <a:ext cx="1369475" cy="263221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54"/>
          <p:cNvCxnSpPr/>
          <p:nvPr/>
        </p:nvCxnSpPr>
        <p:spPr>
          <a:xfrm rot="16200000" flipH="1">
            <a:off x="1575388" y="3204441"/>
            <a:ext cx="2625508" cy="1139228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/>
          <p:nvPr/>
        </p:nvCxnSpPr>
        <p:spPr>
          <a:xfrm flipV="1">
            <a:off x="5199335" y="3528152"/>
            <a:ext cx="2827307" cy="416774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кругленная соединительная линия 58"/>
          <p:cNvCxnSpPr/>
          <p:nvPr/>
        </p:nvCxnSpPr>
        <p:spPr>
          <a:xfrm rot="10800000">
            <a:off x="4390225" y="2004907"/>
            <a:ext cx="3363286" cy="594826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013824" y="1763524"/>
            <a:ext cx="1190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экспериментирования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46859" y="5127078"/>
            <a:ext cx="18722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уголок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уединения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уголок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66439" y="5399743"/>
            <a:ext cx="119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уголок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7787" y="3571418"/>
            <a:ext cx="788455" cy="160660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безопасности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конструирования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6004" y="1861601"/>
            <a:ext cx="757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дидактических игр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2163" y="4994406"/>
            <a:ext cx="951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82998" y="2188670"/>
            <a:ext cx="79208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уголок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60279" y="1539403"/>
            <a:ext cx="1154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Сюжетно-ролевых игр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93684" y="3227733"/>
            <a:ext cx="91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05200" y="3224345"/>
            <a:ext cx="91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16252" y="4374722"/>
            <a:ext cx="91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47553" y="4360708"/>
            <a:ext cx="91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37515" y="5475215"/>
            <a:ext cx="119027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уголок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712360" y="3663011"/>
            <a:ext cx="864096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Речевого развития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00192" y="1700808"/>
            <a:ext cx="14063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труда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3" descr="C:\Users\SVETA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83" y="3429000"/>
            <a:ext cx="727993" cy="108012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2304256" cy="7920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Диаграмма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985" y="631228"/>
            <a:ext cx="77048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«Спагетти»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целевого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состояния  перемещений воспитанников во время самостоятельной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 по групповой комнате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813" y="1700808"/>
            <a:ext cx="7485199" cy="4392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80112" y="3068960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64224" y="3068960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17862" y="3043560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76256" y="3042433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76256" y="4221088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5695" y="4226230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63600" y="4221088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50288" y="4221088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69890" y="5157193"/>
            <a:ext cx="1646526" cy="864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69349" y="5389155"/>
            <a:ext cx="1152128" cy="6215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9592" y="4954740"/>
            <a:ext cx="720080" cy="92253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9552" y="1700808"/>
            <a:ext cx="666104" cy="18159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352786" y="2312543"/>
            <a:ext cx="1573133" cy="12784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2553744" y="2392554"/>
            <a:ext cx="1263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самостоятельной деятельности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88224" y="5157192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уголок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уединения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уголок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50274" y="5416006"/>
            <a:ext cx="119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уголок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1217" y="3694600"/>
            <a:ext cx="742652" cy="954107"/>
          </a:xfrm>
          <a:prstGeom prst="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конструирования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5004" y="1933584"/>
            <a:ext cx="836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дидактических игр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2163" y="4994406"/>
            <a:ext cx="951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52320" y="2132857"/>
            <a:ext cx="792088" cy="954107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уголок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93684" y="3227733"/>
            <a:ext cx="91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05200" y="3224345"/>
            <a:ext cx="91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16252" y="4374722"/>
            <a:ext cx="91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47553" y="4360708"/>
            <a:ext cx="91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Скругленная соединительная линия 22"/>
          <p:cNvCxnSpPr/>
          <p:nvPr/>
        </p:nvCxnSpPr>
        <p:spPr>
          <a:xfrm rot="10800000">
            <a:off x="3428940" y="3562685"/>
            <a:ext cx="877133" cy="263481"/>
          </a:xfrm>
          <a:prstGeom prst="curvedConnector3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63688" y="5229200"/>
            <a:ext cx="1440160" cy="73866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патриотического воспитания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47664" y="1628801"/>
            <a:ext cx="157451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сюжетно ролевых игр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452320" y="3933056"/>
            <a:ext cx="864096" cy="10716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Речевой уголок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12160" y="1628800"/>
            <a:ext cx="157451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труда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03848" y="1644140"/>
            <a:ext cx="1728192" cy="504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 экспериментирования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" descr="C:\Users\SVETA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02" y="3472323"/>
            <a:ext cx="695230" cy="100811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3431</TotalTime>
  <Words>1910</Words>
  <Application>Microsoft Office PowerPoint</Application>
  <PresentationFormat>Экран (4:3)</PresentationFormat>
  <Paragraphs>371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Муниципальное казённое дошкольное образовательное учреждение Починковский детский сад № 8</vt:lpstr>
      <vt:lpstr>Презентация PowerPoint</vt:lpstr>
      <vt:lpstr>КАРТА ТЕКУЩЕГО СОСТОЯНИЯ ПРОЦЕССА  «Оптимизация процессов на формирование бережливого мышления через создание центра познавательно-исследовательской активности по самостоятельной деятельности детей старшего дошкольного возраста в ДОУ»</vt:lpstr>
      <vt:lpstr>Разработка комплекса мероприятий по устранению проблем</vt:lpstr>
      <vt:lpstr>Карта целевого состояния процесса  «Оптимизация процессов на формирование бережливого мышления через создание центра познавательно-исследовательской активности по самостоятельной деятельности детей старшего дошкольного возраста в ДОУ»</vt:lpstr>
      <vt:lpstr>ПЛАН  МЕРОПРИЯТИЙ ПО ДОСТИЖЕНИЮ ЦЕЛЕВЫХ ПОКАЗАТЕЛЕЙ</vt:lpstr>
      <vt:lpstr>ФОТООТЧЕТ  «Оптимизация процессов на формирование бережливого мышления через создание центра познавательно-исследовательской активности по самостоятельной деятельности детей старшего дошкольного возраста в ДОУ»</vt:lpstr>
      <vt:lpstr>Диаграмма </vt:lpstr>
      <vt:lpstr>Диаграмма </vt:lpstr>
      <vt:lpstr>ФОТООТЧЕТ  «Оптимизация процессов на формирование бережливого мышления через создание центра познавательно-исследовательской активности по самостоятельной деятельности детей старшего дошкольного возраста в ДОУ»</vt:lpstr>
      <vt:lpstr>Презентация PowerPoint</vt:lpstr>
      <vt:lpstr>Презентация PowerPoint</vt:lpstr>
      <vt:lpstr>ВНЕДРЕНИЕ «5С»  «Оптимизация процессов на формирование бережливого мышления через создание центра познавательно-исследовательской активности по самостоятельной деятельности детей»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Починковский детский сад № 8</dc:title>
  <dc:creator>SVETA</dc:creator>
  <cp:lastModifiedBy>SVETA</cp:lastModifiedBy>
  <cp:revision>75</cp:revision>
  <dcterms:created xsi:type="dcterms:W3CDTF">2022-11-09T10:37:11Z</dcterms:created>
  <dcterms:modified xsi:type="dcterms:W3CDTF">2022-11-24T10:37:41Z</dcterms:modified>
</cp:coreProperties>
</file>