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C55F03-FC27-438B-89A3-A10C7828BAE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22BB33-6EC1-4768-98C9-55F10F4DB339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1. </a:t>
          </a:r>
          <a:r>
            <a: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Организационно-подготовительный</a:t>
          </a:r>
        </a:p>
      </dgm:t>
    </dgm:pt>
    <dgm:pt modelId="{1113594B-23B5-4BA8-981B-C6D0C3CE2267}" type="parTrans" cxnId="{0AAC48D1-7100-4BCA-9228-38AEDE107918}">
      <dgm:prSet/>
      <dgm:spPr/>
      <dgm:t>
        <a:bodyPr/>
        <a:lstStyle/>
        <a:p>
          <a:endParaRPr lang="ru-RU"/>
        </a:p>
      </dgm:t>
    </dgm:pt>
    <dgm:pt modelId="{B2537A49-B05A-4896-BB45-7C9ACF73DB8E}" type="sibTrans" cxnId="{0AAC48D1-7100-4BCA-9228-38AEDE107918}">
      <dgm:prSet/>
      <dgm:spPr/>
      <dgm:t>
        <a:bodyPr/>
        <a:lstStyle/>
        <a:p>
          <a:endParaRPr lang="ru-RU"/>
        </a:p>
      </dgm:t>
    </dgm:pt>
    <dgm:pt modelId="{713B9934-AB36-4C9E-93F2-2EA01ACE404E}">
      <dgm:prSet phldrT="[Текст]" custT="1"/>
      <dgm:spPr/>
      <dgm:t>
        <a:bodyPr lIns="0"/>
        <a:lstStyle/>
        <a:p>
          <a:r>
            <a:rPr lang="ru-RU" sz="1400" b="1" dirty="0">
              <a:latin typeface="Times New Roman" pitchFamily="18" charset="0"/>
              <a:cs typeface="Times New Roman" pitchFamily="18" charset="0"/>
            </a:rPr>
            <a:t>Повышение квалификации сотрудников Учреждения:</a:t>
          </a:r>
        </a:p>
      </dgm:t>
    </dgm:pt>
    <dgm:pt modelId="{BF57DE49-CC0E-4F70-8A9B-53E981BE0851}" type="parTrans" cxnId="{4B259166-FD3F-410B-87D0-E705435B49C2}">
      <dgm:prSet/>
      <dgm:spPr/>
      <dgm:t>
        <a:bodyPr/>
        <a:lstStyle/>
        <a:p>
          <a:endParaRPr lang="ru-RU"/>
        </a:p>
      </dgm:t>
    </dgm:pt>
    <dgm:pt modelId="{FD65B46E-9E7A-4915-A89C-4A855EF77676}" type="sibTrans" cxnId="{4B259166-FD3F-410B-87D0-E705435B49C2}">
      <dgm:prSet/>
      <dgm:spPr/>
      <dgm:t>
        <a:bodyPr/>
        <a:lstStyle/>
        <a:p>
          <a:endParaRPr lang="ru-RU"/>
        </a:p>
      </dgm:t>
    </dgm:pt>
    <dgm:pt modelId="{B927EA84-1F10-4AA1-9D8A-90D8CD04B491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Внедренческий</a:t>
          </a:r>
        </a:p>
      </dgm:t>
    </dgm:pt>
    <dgm:pt modelId="{DE5B0026-2FA0-4BC4-8A60-4AD4A3A49811}" type="parTrans" cxnId="{068A04EE-B08C-4C7A-8BFA-0E3FA55E4B75}">
      <dgm:prSet/>
      <dgm:spPr/>
      <dgm:t>
        <a:bodyPr/>
        <a:lstStyle/>
        <a:p>
          <a:endParaRPr lang="ru-RU"/>
        </a:p>
      </dgm:t>
    </dgm:pt>
    <dgm:pt modelId="{957C6395-539D-49CB-9C27-C5C81FCBFE36}" type="sibTrans" cxnId="{068A04EE-B08C-4C7A-8BFA-0E3FA55E4B75}">
      <dgm:prSet/>
      <dgm:spPr/>
      <dgm:t>
        <a:bodyPr/>
        <a:lstStyle/>
        <a:p>
          <a:endParaRPr lang="ru-RU"/>
        </a:p>
      </dgm:t>
    </dgm:pt>
    <dgm:pt modelId="{46DE31C7-9F8B-4942-88CC-C809CA05DC84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Создание рабочей группы по внедрению методов и инструментов бережливого производства </a:t>
          </a:r>
        </a:p>
      </dgm:t>
    </dgm:pt>
    <dgm:pt modelId="{08B25295-8F7D-4804-9199-996952A9D221}" type="parTrans" cxnId="{17D2AF1D-86AE-46AA-94D6-8A217896189F}">
      <dgm:prSet/>
      <dgm:spPr/>
      <dgm:t>
        <a:bodyPr/>
        <a:lstStyle/>
        <a:p>
          <a:endParaRPr lang="ru-RU"/>
        </a:p>
      </dgm:t>
    </dgm:pt>
    <dgm:pt modelId="{A3494DEC-D605-48B5-9B87-C8987290DD42}" type="sibTrans" cxnId="{17D2AF1D-86AE-46AA-94D6-8A217896189F}">
      <dgm:prSet/>
      <dgm:spPr/>
      <dgm:t>
        <a:bodyPr/>
        <a:lstStyle/>
        <a:p>
          <a:endParaRPr lang="ru-RU"/>
        </a:p>
      </dgm:t>
    </dgm:pt>
    <dgm:pt modelId="{2F013748-EC51-4D55-93EC-BC338F96A979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Результативно-рефлексивный</a:t>
          </a:r>
        </a:p>
      </dgm:t>
    </dgm:pt>
    <dgm:pt modelId="{CBCEA6B8-8232-4A33-AC83-158462FA2B37}" type="parTrans" cxnId="{8D5D4BFF-C22E-42AD-86AC-EFE1E884F290}">
      <dgm:prSet/>
      <dgm:spPr/>
      <dgm:t>
        <a:bodyPr/>
        <a:lstStyle/>
        <a:p>
          <a:endParaRPr lang="ru-RU"/>
        </a:p>
      </dgm:t>
    </dgm:pt>
    <dgm:pt modelId="{6CB79437-13D5-48C0-807B-BB4FB8FDD8DA}" type="sibTrans" cxnId="{8D5D4BFF-C22E-42AD-86AC-EFE1E884F290}">
      <dgm:prSet/>
      <dgm:spPr/>
      <dgm:t>
        <a:bodyPr/>
        <a:lstStyle/>
        <a:p>
          <a:endParaRPr lang="ru-RU"/>
        </a:p>
      </dgm:t>
    </dgm:pt>
    <dgm:pt modelId="{FF8E415E-EEC8-46A4-A072-533810368645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Оценка результатов оптимизационных проектов </a:t>
          </a:r>
        </a:p>
      </dgm:t>
    </dgm:pt>
    <dgm:pt modelId="{FEA22E98-5113-42FC-9AEC-482B9BBD2B56}" type="parTrans" cxnId="{DEBA2BF4-1880-48CA-8433-CD4D8ABB83C4}">
      <dgm:prSet/>
      <dgm:spPr/>
      <dgm:t>
        <a:bodyPr/>
        <a:lstStyle/>
        <a:p>
          <a:endParaRPr lang="ru-RU"/>
        </a:p>
      </dgm:t>
    </dgm:pt>
    <dgm:pt modelId="{D6AE2ED0-EA26-4CE5-91FC-E171887B96BA}" type="sibTrans" cxnId="{DEBA2BF4-1880-48CA-8433-CD4D8ABB83C4}">
      <dgm:prSet/>
      <dgm:spPr/>
      <dgm:t>
        <a:bodyPr/>
        <a:lstStyle/>
        <a:p>
          <a:endParaRPr lang="ru-RU"/>
        </a:p>
      </dgm:t>
    </dgm:pt>
    <dgm:pt modelId="{3ABD6530-C7A3-4D2F-8384-82B20EBAB5E7}">
      <dgm:prSet phldrT="[Текст]" custT="1"/>
      <dgm:spPr/>
      <dgm:t>
        <a:bodyPr lIns="0"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Курсовая подготовка.</a:t>
          </a:r>
        </a:p>
      </dgm:t>
    </dgm:pt>
    <dgm:pt modelId="{A0EC2662-AB5B-48E8-B3E0-5C5CDBE77C55}" type="parTrans" cxnId="{C906A2D0-CDCC-4160-BD0E-99CFF2C7C927}">
      <dgm:prSet/>
      <dgm:spPr/>
      <dgm:t>
        <a:bodyPr/>
        <a:lstStyle/>
        <a:p>
          <a:endParaRPr lang="ru-RU"/>
        </a:p>
      </dgm:t>
    </dgm:pt>
    <dgm:pt modelId="{691FF414-A56E-4DC3-9691-425A9D7DAC37}" type="sibTrans" cxnId="{C906A2D0-CDCC-4160-BD0E-99CFF2C7C927}">
      <dgm:prSet/>
      <dgm:spPr/>
      <dgm:t>
        <a:bodyPr/>
        <a:lstStyle/>
        <a:p>
          <a:endParaRPr lang="ru-RU"/>
        </a:p>
      </dgm:t>
    </dgm:pt>
    <dgm:pt modelId="{20ECA5CD-1A1D-412F-A39D-C447C9614197}">
      <dgm:prSet custT="1"/>
      <dgm:spPr/>
      <dgm:t>
        <a:bodyPr lIns="0"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Дистанционное обучение: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вебинары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видео-конференции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9D73A22A-B264-4EDF-913C-60E30C070599}" type="parTrans" cxnId="{4C8424DE-E994-449F-BD9A-B29B239DB9E0}">
      <dgm:prSet/>
      <dgm:spPr/>
      <dgm:t>
        <a:bodyPr/>
        <a:lstStyle/>
        <a:p>
          <a:endParaRPr lang="ru-RU"/>
        </a:p>
      </dgm:t>
    </dgm:pt>
    <dgm:pt modelId="{5D52C9EC-0B9A-42C9-830E-00DC2DF004F4}" type="sibTrans" cxnId="{4C8424DE-E994-449F-BD9A-B29B239DB9E0}">
      <dgm:prSet/>
      <dgm:spPr/>
      <dgm:t>
        <a:bodyPr/>
        <a:lstStyle/>
        <a:p>
          <a:endParaRPr lang="ru-RU"/>
        </a:p>
      </dgm:t>
    </dgm:pt>
    <dgm:pt modelId="{7F052814-EC96-4810-BD6B-7BD36DC86485}">
      <dgm:prSet custT="1"/>
      <dgm:spPr/>
      <dgm:t>
        <a:bodyPr lIns="0"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Методическая работа старшего воспитателя с педагогами (теоретические и практические семинары, мастер-классы с использованием интерактивных технологий)</a:t>
          </a:r>
        </a:p>
      </dgm:t>
    </dgm:pt>
    <dgm:pt modelId="{4DE84ABA-A4ED-4D4A-B35C-1FE90CCC1204}" type="parTrans" cxnId="{C21B7F7B-DE5C-4663-83FD-F2C477EE1CCF}">
      <dgm:prSet/>
      <dgm:spPr/>
      <dgm:t>
        <a:bodyPr/>
        <a:lstStyle/>
        <a:p>
          <a:endParaRPr lang="ru-RU"/>
        </a:p>
      </dgm:t>
    </dgm:pt>
    <dgm:pt modelId="{B4477283-4F05-4C87-85AD-8E665922E796}" type="sibTrans" cxnId="{C21B7F7B-DE5C-4663-83FD-F2C477EE1CCF}">
      <dgm:prSet/>
      <dgm:spPr/>
      <dgm:t>
        <a:bodyPr/>
        <a:lstStyle/>
        <a:p>
          <a:endParaRPr lang="ru-RU"/>
        </a:p>
      </dgm:t>
    </dgm:pt>
    <dgm:pt modelId="{21C1B040-266F-417D-946E-E279F5B098BF}">
      <dgm:prSet custT="1"/>
      <dgm:spPr/>
      <dgm:t>
        <a:bodyPr lIns="0"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Ознакомительно-обучающая работа заведующего Учреждения с остальными работниками</a:t>
          </a:r>
        </a:p>
      </dgm:t>
    </dgm:pt>
    <dgm:pt modelId="{FF54E087-E965-4682-B03C-3AAEAD58F277}" type="parTrans" cxnId="{C0B9332B-41BC-4845-8004-1F4CA0569ABA}">
      <dgm:prSet/>
      <dgm:spPr/>
      <dgm:t>
        <a:bodyPr/>
        <a:lstStyle/>
        <a:p>
          <a:endParaRPr lang="ru-RU"/>
        </a:p>
      </dgm:t>
    </dgm:pt>
    <dgm:pt modelId="{0E06B3DC-5A12-4444-97C4-11CC3424A7E3}" type="sibTrans" cxnId="{C0B9332B-41BC-4845-8004-1F4CA0569ABA}">
      <dgm:prSet/>
      <dgm:spPr/>
      <dgm:t>
        <a:bodyPr/>
        <a:lstStyle/>
        <a:p>
          <a:endParaRPr lang="ru-RU"/>
        </a:p>
      </dgm:t>
    </dgm:pt>
    <dgm:pt modelId="{2AAA77B0-4717-40D0-81C2-CDECC61B0AEB}">
      <dgm:prSet custT="1"/>
      <dgm:spPr/>
      <dgm:t>
        <a:bodyPr lIns="0"/>
        <a:lstStyle/>
        <a:p>
          <a:r>
            <a:rPr lang="ru-RU" sz="1400" b="1" dirty="0">
              <a:latin typeface="Times New Roman" pitchFamily="18" charset="0"/>
              <a:cs typeface="Times New Roman" pitchFamily="18" charset="0"/>
            </a:rPr>
            <a:t>Подведение итогов и анализ освоения сотрудниками ДОУ методов и инструментов бережливого производства </a:t>
          </a:r>
        </a:p>
      </dgm:t>
    </dgm:pt>
    <dgm:pt modelId="{0222E622-E349-4EC3-9DF0-D76EBFDE309E}" type="parTrans" cxnId="{75C0FC44-DA6A-42FA-BB67-0AFF5BD60653}">
      <dgm:prSet/>
      <dgm:spPr/>
      <dgm:t>
        <a:bodyPr/>
        <a:lstStyle/>
        <a:p>
          <a:endParaRPr lang="ru-RU"/>
        </a:p>
      </dgm:t>
    </dgm:pt>
    <dgm:pt modelId="{86EB5CCF-AD75-4C29-B954-A54248882318}" type="sibTrans" cxnId="{75C0FC44-DA6A-42FA-BB67-0AFF5BD60653}">
      <dgm:prSet/>
      <dgm:spPr/>
      <dgm:t>
        <a:bodyPr/>
        <a:lstStyle/>
        <a:p>
          <a:endParaRPr lang="ru-RU"/>
        </a:p>
      </dgm:t>
    </dgm:pt>
    <dgm:pt modelId="{685CC342-4E53-408D-B07F-EEA03B0DA2A9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Определение процессов, которые нуждались  в оптимизации</a:t>
          </a:r>
        </a:p>
      </dgm:t>
    </dgm:pt>
    <dgm:pt modelId="{3F2DDE88-673B-4174-9C00-CB7E9FE241D8}" type="parTrans" cxnId="{F19A6724-7C16-4F44-90E3-E54CB5C23837}">
      <dgm:prSet/>
      <dgm:spPr/>
      <dgm:t>
        <a:bodyPr/>
        <a:lstStyle/>
        <a:p>
          <a:endParaRPr lang="ru-RU"/>
        </a:p>
      </dgm:t>
    </dgm:pt>
    <dgm:pt modelId="{E98CA0BC-A561-4EA1-835B-301B0C0D7710}" type="sibTrans" cxnId="{F19A6724-7C16-4F44-90E3-E54CB5C23837}">
      <dgm:prSet/>
      <dgm:spPr/>
      <dgm:t>
        <a:bodyPr/>
        <a:lstStyle/>
        <a:p>
          <a:endParaRPr lang="ru-RU"/>
        </a:p>
      </dgm:t>
    </dgm:pt>
    <dgm:pt modelId="{B2EEF9B0-ECFA-4699-86EC-AF8B1A442646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Создание  плана мероприятий по внедрению бережливых технологий  в Учреждение</a:t>
          </a:r>
        </a:p>
      </dgm:t>
    </dgm:pt>
    <dgm:pt modelId="{14F6335B-C8D2-490E-8535-34E8B7290BBE}" type="parTrans" cxnId="{0762CAA0-A476-407C-9376-A5AC9A094F3E}">
      <dgm:prSet/>
      <dgm:spPr/>
      <dgm:t>
        <a:bodyPr/>
        <a:lstStyle/>
        <a:p>
          <a:endParaRPr lang="ru-RU"/>
        </a:p>
      </dgm:t>
    </dgm:pt>
    <dgm:pt modelId="{7E40A817-0C55-474B-8DF2-C2A51711488E}" type="sibTrans" cxnId="{0762CAA0-A476-407C-9376-A5AC9A094F3E}">
      <dgm:prSet/>
      <dgm:spPr/>
      <dgm:t>
        <a:bodyPr/>
        <a:lstStyle/>
        <a:p>
          <a:endParaRPr lang="ru-RU"/>
        </a:p>
      </dgm:t>
    </dgm:pt>
    <dgm:pt modelId="{9FBFA96C-F2A1-437C-A72B-CC26FB8FCEBA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Утверждение проекта</a:t>
          </a:r>
        </a:p>
      </dgm:t>
    </dgm:pt>
    <dgm:pt modelId="{2B27679C-86C3-41B0-8789-28476B341EA8}" type="parTrans" cxnId="{C11131CD-0219-4EDD-B13B-68E58BFBC658}">
      <dgm:prSet/>
      <dgm:spPr/>
      <dgm:t>
        <a:bodyPr/>
        <a:lstStyle/>
        <a:p>
          <a:endParaRPr lang="ru-RU"/>
        </a:p>
      </dgm:t>
    </dgm:pt>
    <dgm:pt modelId="{579D7833-0963-45E1-931B-C270E0C46F87}" type="sibTrans" cxnId="{C11131CD-0219-4EDD-B13B-68E58BFBC658}">
      <dgm:prSet/>
      <dgm:spPr/>
      <dgm:t>
        <a:bodyPr/>
        <a:lstStyle/>
        <a:p>
          <a:endParaRPr lang="ru-RU"/>
        </a:p>
      </dgm:t>
    </dgm:pt>
    <dgm:pt modelId="{B2F2505F-D0F8-480E-BE2F-E5B6478B34F3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Планирование реализации дальнейших проектов с использованием бережливых технологи</a:t>
          </a:r>
        </a:p>
      </dgm:t>
    </dgm:pt>
    <dgm:pt modelId="{05741438-DA00-4D45-8DA4-C534EA7A1270}" type="parTrans" cxnId="{01EB825C-AD23-4671-B090-46B9829F78CF}">
      <dgm:prSet/>
      <dgm:spPr/>
      <dgm:t>
        <a:bodyPr/>
        <a:lstStyle/>
        <a:p>
          <a:endParaRPr lang="ru-RU"/>
        </a:p>
      </dgm:t>
    </dgm:pt>
    <dgm:pt modelId="{F0DE14B5-91E9-4A70-B1F4-91C9C5AADDD6}" type="sibTrans" cxnId="{01EB825C-AD23-4671-B090-46B9829F78CF}">
      <dgm:prSet/>
      <dgm:spPr/>
      <dgm:t>
        <a:bodyPr/>
        <a:lstStyle/>
        <a:p>
          <a:endParaRPr lang="ru-RU"/>
        </a:p>
      </dgm:t>
    </dgm:pt>
    <dgm:pt modelId="{94D0249C-1945-43CA-A32B-6D226314BF38}">
      <dgm:prSet phldrT="[Текст]" custT="1"/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3F9E885-D4B9-476E-8BD9-4C467C185E1C}" type="parTrans" cxnId="{374097D7-06DF-441B-89F9-14D36CBB9D4C}">
      <dgm:prSet/>
      <dgm:spPr/>
      <dgm:t>
        <a:bodyPr/>
        <a:lstStyle/>
        <a:p>
          <a:endParaRPr lang="ru-RU"/>
        </a:p>
      </dgm:t>
    </dgm:pt>
    <dgm:pt modelId="{9DE01640-9704-47A2-8F9E-CF59771D0F06}" type="sibTrans" cxnId="{374097D7-06DF-441B-89F9-14D36CBB9D4C}">
      <dgm:prSet/>
      <dgm:spPr/>
      <dgm:t>
        <a:bodyPr/>
        <a:lstStyle/>
        <a:p>
          <a:endParaRPr lang="ru-RU"/>
        </a:p>
      </dgm:t>
    </dgm:pt>
    <dgm:pt modelId="{97930726-A84A-4B29-88C9-D40BD89A8498}" type="pres">
      <dgm:prSet presAssocID="{D5C55F03-FC27-438B-89A3-A10C7828BAE6}" presName="Name0" presStyleCnt="0">
        <dgm:presLayoutVars>
          <dgm:dir/>
          <dgm:animLvl val="lvl"/>
          <dgm:resizeHandles/>
        </dgm:presLayoutVars>
      </dgm:prSet>
      <dgm:spPr/>
    </dgm:pt>
    <dgm:pt modelId="{FEE66178-5D4A-4F86-8A18-C480BC391618}" type="pres">
      <dgm:prSet presAssocID="{E722BB33-6EC1-4768-98C9-55F10F4DB339}" presName="linNode" presStyleCnt="0"/>
      <dgm:spPr/>
    </dgm:pt>
    <dgm:pt modelId="{F5EC910F-0B3B-417A-A125-CFB2BDD7F62D}" type="pres">
      <dgm:prSet presAssocID="{E722BB33-6EC1-4768-98C9-55F10F4DB339}" presName="parentShp" presStyleLbl="node1" presStyleIdx="0" presStyleCnt="3" custScaleX="55657" custScaleY="84001" custLinFactNeighborX="-4300" custLinFactNeighborY="2477">
        <dgm:presLayoutVars>
          <dgm:bulletEnabled val="1"/>
        </dgm:presLayoutVars>
      </dgm:prSet>
      <dgm:spPr/>
    </dgm:pt>
    <dgm:pt modelId="{67755849-263C-43C4-9E3E-974E3A2DD426}" type="pres">
      <dgm:prSet presAssocID="{E722BB33-6EC1-4768-98C9-55F10F4DB339}" presName="childShp" presStyleLbl="bgAccFollowNode1" presStyleIdx="0" presStyleCnt="3" custScaleX="143168" custScaleY="195948">
        <dgm:presLayoutVars>
          <dgm:bulletEnabled val="1"/>
        </dgm:presLayoutVars>
      </dgm:prSet>
      <dgm:spPr/>
    </dgm:pt>
    <dgm:pt modelId="{A3C0BEEA-31D2-4286-AAA5-9934411C0034}" type="pres">
      <dgm:prSet presAssocID="{B2537A49-B05A-4896-BB45-7C9ACF73DB8E}" presName="spacing" presStyleCnt="0"/>
      <dgm:spPr/>
    </dgm:pt>
    <dgm:pt modelId="{A3E45AB4-F7EE-4BF6-975C-33EF0B13CEA3}" type="pres">
      <dgm:prSet presAssocID="{B927EA84-1F10-4AA1-9D8A-90D8CD04B491}" presName="linNode" presStyleCnt="0"/>
      <dgm:spPr/>
    </dgm:pt>
    <dgm:pt modelId="{86701010-54A3-4C93-9EA6-929020A42AB6}" type="pres">
      <dgm:prSet presAssocID="{B927EA84-1F10-4AA1-9D8A-90D8CD04B491}" presName="parentShp" presStyleLbl="node1" presStyleIdx="1" presStyleCnt="3" custScaleX="50820" custScaleY="98170" custLinFactNeighborX="-890" custLinFactNeighborY="-20022">
        <dgm:presLayoutVars>
          <dgm:bulletEnabled val="1"/>
        </dgm:presLayoutVars>
      </dgm:prSet>
      <dgm:spPr/>
    </dgm:pt>
    <dgm:pt modelId="{EA14A7CB-692E-4ED0-B2E6-BBF4608D05F7}" type="pres">
      <dgm:prSet presAssocID="{B927EA84-1F10-4AA1-9D8A-90D8CD04B491}" presName="childShp" presStyleLbl="bgAccFollowNode1" presStyleIdx="1" presStyleCnt="3" custScaleX="131169" custScaleY="169716" custLinFactNeighborX="1175" custLinFactNeighborY="-809">
        <dgm:presLayoutVars>
          <dgm:bulletEnabled val="1"/>
        </dgm:presLayoutVars>
      </dgm:prSet>
      <dgm:spPr/>
    </dgm:pt>
    <dgm:pt modelId="{84A5FCF8-65A0-48F0-973A-8765EF71C127}" type="pres">
      <dgm:prSet presAssocID="{957C6395-539D-49CB-9C27-C5C81FCBFE36}" presName="spacing" presStyleCnt="0"/>
      <dgm:spPr/>
    </dgm:pt>
    <dgm:pt modelId="{E8CC0923-54CE-4105-A084-EB7B232F4A29}" type="pres">
      <dgm:prSet presAssocID="{2F013748-EC51-4D55-93EC-BC338F96A979}" presName="linNode" presStyleCnt="0"/>
      <dgm:spPr/>
    </dgm:pt>
    <dgm:pt modelId="{EE847CCD-8F54-4BEA-A8EC-D244D84BF187}" type="pres">
      <dgm:prSet presAssocID="{2F013748-EC51-4D55-93EC-BC338F96A979}" presName="parentShp" presStyleLbl="node1" presStyleIdx="2" presStyleCnt="3" custScaleX="51744" custScaleY="109110" custLinFactNeighborX="-3900" custLinFactNeighborY="-20633">
        <dgm:presLayoutVars>
          <dgm:bulletEnabled val="1"/>
        </dgm:presLayoutVars>
      </dgm:prSet>
      <dgm:spPr/>
    </dgm:pt>
    <dgm:pt modelId="{2521BF4B-F2CE-4B5A-BEAB-11EBBBDBED17}" type="pres">
      <dgm:prSet presAssocID="{2F013748-EC51-4D55-93EC-BC338F96A979}" presName="childShp" presStyleLbl="bgAccFollowNode1" presStyleIdx="2" presStyleCnt="3" custScaleX="127460" custScaleY="114762" custLinFactNeighborX="-17" custLinFactNeighborY="-17807">
        <dgm:presLayoutVars>
          <dgm:bulletEnabled val="1"/>
        </dgm:presLayoutVars>
      </dgm:prSet>
      <dgm:spPr/>
    </dgm:pt>
  </dgm:ptLst>
  <dgm:cxnLst>
    <dgm:cxn modelId="{37D93703-2175-4F87-86FC-3230AB11A4D3}" type="presOf" srcId="{B2F2505F-D0F8-480E-BE2F-E5B6478B34F3}" destId="{2521BF4B-F2CE-4B5A-BEAB-11EBBBDBED17}" srcOrd="0" destOrd="2" presId="urn:microsoft.com/office/officeart/2005/8/layout/vList6"/>
    <dgm:cxn modelId="{8D985C04-3164-4775-A9EC-5E6867D29C8C}" type="presOf" srcId="{94D0249C-1945-43CA-A32B-6D226314BF38}" destId="{2521BF4B-F2CE-4B5A-BEAB-11EBBBDBED17}" srcOrd="0" destOrd="0" presId="urn:microsoft.com/office/officeart/2005/8/layout/vList6"/>
    <dgm:cxn modelId="{17D2AF1D-86AE-46AA-94D6-8A217896189F}" srcId="{B927EA84-1F10-4AA1-9D8A-90D8CD04B491}" destId="{46DE31C7-9F8B-4942-88CC-C809CA05DC84}" srcOrd="0" destOrd="0" parTransId="{08B25295-8F7D-4804-9199-996952A9D221}" sibTransId="{A3494DEC-D605-48B5-9B87-C8987290DD42}"/>
    <dgm:cxn modelId="{06C75323-1191-4FDB-9B6F-569E35EC8471}" type="presOf" srcId="{713B9934-AB36-4C9E-93F2-2EA01ACE404E}" destId="{67755849-263C-43C4-9E3E-974E3A2DD426}" srcOrd="0" destOrd="0" presId="urn:microsoft.com/office/officeart/2005/8/layout/vList6"/>
    <dgm:cxn modelId="{F19A6724-7C16-4F44-90E3-E54CB5C23837}" srcId="{B927EA84-1F10-4AA1-9D8A-90D8CD04B491}" destId="{685CC342-4E53-408D-B07F-EEA03B0DA2A9}" srcOrd="1" destOrd="0" parTransId="{3F2DDE88-673B-4174-9C00-CB7E9FE241D8}" sibTransId="{E98CA0BC-A561-4EA1-835B-301B0C0D7710}"/>
    <dgm:cxn modelId="{C0B9332B-41BC-4845-8004-1F4CA0569ABA}" srcId="{E722BB33-6EC1-4768-98C9-55F10F4DB339}" destId="{21C1B040-266F-417D-946E-E279F5B098BF}" srcOrd="4" destOrd="0" parTransId="{FF54E087-E965-4682-B03C-3AAEAD58F277}" sibTransId="{0E06B3DC-5A12-4444-97C4-11CC3424A7E3}"/>
    <dgm:cxn modelId="{3F5F4236-0716-4895-B409-BC536814EB1D}" type="presOf" srcId="{20ECA5CD-1A1D-412F-A39D-C447C9614197}" destId="{67755849-263C-43C4-9E3E-974E3A2DD426}" srcOrd="0" destOrd="2" presId="urn:microsoft.com/office/officeart/2005/8/layout/vList6"/>
    <dgm:cxn modelId="{3CCCED36-5915-491C-878A-15C08DBFE8BF}" type="presOf" srcId="{685CC342-4E53-408D-B07F-EEA03B0DA2A9}" destId="{EA14A7CB-692E-4ED0-B2E6-BBF4608D05F7}" srcOrd="0" destOrd="1" presId="urn:microsoft.com/office/officeart/2005/8/layout/vList6"/>
    <dgm:cxn modelId="{01EB825C-AD23-4671-B090-46B9829F78CF}" srcId="{2F013748-EC51-4D55-93EC-BC338F96A979}" destId="{B2F2505F-D0F8-480E-BE2F-E5B6478B34F3}" srcOrd="2" destOrd="0" parTransId="{05741438-DA00-4D45-8DA4-C534EA7A1270}" sibTransId="{F0DE14B5-91E9-4A70-B1F4-91C9C5AADDD6}"/>
    <dgm:cxn modelId="{C0AE1C41-B6D5-4AA8-9841-F0D57DA660E8}" type="presOf" srcId="{2AAA77B0-4717-40D0-81C2-CDECC61B0AEB}" destId="{67755849-263C-43C4-9E3E-974E3A2DD426}" srcOrd="0" destOrd="5" presId="urn:microsoft.com/office/officeart/2005/8/layout/vList6"/>
    <dgm:cxn modelId="{8BB44262-6ED7-4CD1-A678-B8D80470DFBA}" type="presOf" srcId="{E722BB33-6EC1-4768-98C9-55F10F4DB339}" destId="{F5EC910F-0B3B-417A-A125-CFB2BDD7F62D}" srcOrd="0" destOrd="0" presId="urn:microsoft.com/office/officeart/2005/8/layout/vList6"/>
    <dgm:cxn modelId="{40233064-BE71-4CD9-8A4A-B7EA8F35CCF7}" type="presOf" srcId="{3ABD6530-C7A3-4D2F-8384-82B20EBAB5E7}" destId="{67755849-263C-43C4-9E3E-974E3A2DD426}" srcOrd="0" destOrd="1" presId="urn:microsoft.com/office/officeart/2005/8/layout/vList6"/>
    <dgm:cxn modelId="{75C0FC44-DA6A-42FA-BB67-0AFF5BD60653}" srcId="{E722BB33-6EC1-4768-98C9-55F10F4DB339}" destId="{2AAA77B0-4717-40D0-81C2-CDECC61B0AEB}" srcOrd="5" destOrd="0" parTransId="{0222E622-E349-4EC3-9DF0-D76EBFDE309E}" sibTransId="{86EB5CCF-AD75-4C29-B954-A54248882318}"/>
    <dgm:cxn modelId="{4B259166-FD3F-410B-87D0-E705435B49C2}" srcId="{E722BB33-6EC1-4768-98C9-55F10F4DB339}" destId="{713B9934-AB36-4C9E-93F2-2EA01ACE404E}" srcOrd="0" destOrd="0" parTransId="{BF57DE49-CC0E-4F70-8A9B-53E981BE0851}" sibTransId="{FD65B46E-9E7A-4915-A89C-4A855EF77676}"/>
    <dgm:cxn modelId="{47E66B4A-563D-4486-80A9-2B774759D74A}" type="presOf" srcId="{46DE31C7-9F8B-4942-88CC-C809CA05DC84}" destId="{EA14A7CB-692E-4ED0-B2E6-BBF4608D05F7}" srcOrd="0" destOrd="0" presId="urn:microsoft.com/office/officeart/2005/8/layout/vList6"/>
    <dgm:cxn modelId="{2A1FAC6A-6FA8-456A-AD45-6203CF3A092E}" type="presOf" srcId="{B2EEF9B0-ECFA-4699-86EC-AF8B1A442646}" destId="{EA14A7CB-692E-4ED0-B2E6-BBF4608D05F7}" srcOrd="0" destOrd="2" presId="urn:microsoft.com/office/officeart/2005/8/layout/vList6"/>
    <dgm:cxn modelId="{96252A79-3138-451A-AA85-CA6D26F8E605}" type="presOf" srcId="{9FBFA96C-F2A1-437C-A72B-CC26FB8FCEBA}" destId="{EA14A7CB-692E-4ED0-B2E6-BBF4608D05F7}" srcOrd="0" destOrd="3" presId="urn:microsoft.com/office/officeart/2005/8/layout/vList6"/>
    <dgm:cxn modelId="{556B367A-289C-401D-B7D7-3B81AB8F93B7}" type="presOf" srcId="{21C1B040-266F-417D-946E-E279F5B098BF}" destId="{67755849-263C-43C4-9E3E-974E3A2DD426}" srcOrd="0" destOrd="4" presId="urn:microsoft.com/office/officeart/2005/8/layout/vList6"/>
    <dgm:cxn modelId="{C21B7F7B-DE5C-4663-83FD-F2C477EE1CCF}" srcId="{E722BB33-6EC1-4768-98C9-55F10F4DB339}" destId="{7F052814-EC96-4810-BD6B-7BD36DC86485}" srcOrd="3" destOrd="0" parTransId="{4DE84ABA-A4ED-4D4A-B35C-1FE90CCC1204}" sibTransId="{B4477283-4F05-4C87-85AD-8E665922E796}"/>
    <dgm:cxn modelId="{4382367F-81FD-40CD-A6CD-CF04A6BDE233}" type="presOf" srcId="{FF8E415E-EEC8-46A4-A072-533810368645}" destId="{2521BF4B-F2CE-4B5A-BEAB-11EBBBDBED17}" srcOrd="0" destOrd="1" presId="urn:microsoft.com/office/officeart/2005/8/layout/vList6"/>
    <dgm:cxn modelId="{0762CAA0-A476-407C-9376-A5AC9A094F3E}" srcId="{B927EA84-1F10-4AA1-9D8A-90D8CD04B491}" destId="{B2EEF9B0-ECFA-4699-86EC-AF8B1A442646}" srcOrd="2" destOrd="0" parTransId="{14F6335B-C8D2-490E-8535-34E8B7290BBE}" sibTransId="{7E40A817-0C55-474B-8DF2-C2A51711488E}"/>
    <dgm:cxn modelId="{9DA414BF-0A74-4D65-9C2B-347C5361D770}" type="presOf" srcId="{B927EA84-1F10-4AA1-9D8A-90D8CD04B491}" destId="{86701010-54A3-4C93-9EA6-929020A42AB6}" srcOrd="0" destOrd="0" presId="urn:microsoft.com/office/officeart/2005/8/layout/vList6"/>
    <dgm:cxn modelId="{5D3335C5-1CD0-4842-9B21-86A4F2DC0659}" type="presOf" srcId="{7F052814-EC96-4810-BD6B-7BD36DC86485}" destId="{67755849-263C-43C4-9E3E-974E3A2DD426}" srcOrd="0" destOrd="3" presId="urn:microsoft.com/office/officeart/2005/8/layout/vList6"/>
    <dgm:cxn modelId="{FA43B5CB-EBEB-41A9-B963-B2601FD07BBF}" type="presOf" srcId="{2F013748-EC51-4D55-93EC-BC338F96A979}" destId="{EE847CCD-8F54-4BEA-A8EC-D244D84BF187}" srcOrd="0" destOrd="0" presId="urn:microsoft.com/office/officeart/2005/8/layout/vList6"/>
    <dgm:cxn modelId="{C11131CD-0219-4EDD-B13B-68E58BFBC658}" srcId="{B927EA84-1F10-4AA1-9D8A-90D8CD04B491}" destId="{9FBFA96C-F2A1-437C-A72B-CC26FB8FCEBA}" srcOrd="3" destOrd="0" parTransId="{2B27679C-86C3-41B0-8789-28476B341EA8}" sibTransId="{579D7833-0963-45E1-931B-C270E0C46F87}"/>
    <dgm:cxn modelId="{C906A2D0-CDCC-4160-BD0E-99CFF2C7C927}" srcId="{E722BB33-6EC1-4768-98C9-55F10F4DB339}" destId="{3ABD6530-C7A3-4D2F-8384-82B20EBAB5E7}" srcOrd="1" destOrd="0" parTransId="{A0EC2662-AB5B-48E8-B3E0-5C5CDBE77C55}" sibTransId="{691FF414-A56E-4DC3-9691-425A9D7DAC37}"/>
    <dgm:cxn modelId="{0AAC48D1-7100-4BCA-9228-38AEDE107918}" srcId="{D5C55F03-FC27-438B-89A3-A10C7828BAE6}" destId="{E722BB33-6EC1-4768-98C9-55F10F4DB339}" srcOrd="0" destOrd="0" parTransId="{1113594B-23B5-4BA8-981B-C6D0C3CE2267}" sibTransId="{B2537A49-B05A-4896-BB45-7C9ACF73DB8E}"/>
    <dgm:cxn modelId="{374097D7-06DF-441B-89F9-14D36CBB9D4C}" srcId="{2F013748-EC51-4D55-93EC-BC338F96A979}" destId="{94D0249C-1945-43CA-A32B-6D226314BF38}" srcOrd="0" destOrd="0" parTransId="{13F9E885-D4B9-476E-8BD9-4C467C185E1C}" sibTransId="{9DE01640-9704-47A2-8F9E-CF59771D0F06}"/>
    <dgm:cxn modelId="{4C8424DE-E994-449F-BD9A-B29B239DB9E0}" srcId="{E722BB33-6EC1-4768-98C9-55F10F4DB339}" destId="{20ECA5CD-1A1D-412F-A39D-C447C9614197}" srcOrd="2" destOrd="0" parTransId="{9D73A22A-B264-4EDF-913C-60E30C070599}" sibTransId="{5D52C9EC-0B9A-42C9-830E-00DC2DF004F4}"/>
    <dgm:cxn modelId="{068A04EE-B08C-4C7A-8BFA-0E3FA55E4B75}" srcId="{D5C55F03-FC27-438B-89A3-A10C7828BAE6}" destId="{B927EA84-1F10-4AA1-9D8A-90D8CD04B491}" srcOrd="1" destOrd="0" parTransId="{DE5B0026-2FA0-4BC4-8A60-4AD4A3A49811}" sibTransId="{957C6395-539D-49CB-9C27-C5C81FCBFE36}"/>
    <dgm:cxn modelId="{76C111F4-D706-4E58-92AA-071E65000D8E}" type="presOf" srcId="{D5C55F03-FC27-438B-89A3-A10C7828BAE6}" destId="{97930726-A84A-4B29-88C9-D40BD89A8498}" srcOrd="0" destOrd="0" presId="urn:microsoft.com/office/officeart/2005/8/layout/vList6"/>
    <dgm:cxn modelId="{DEBA2BF4-1880-48CA-8433-CD4D8ABB83C4}" srcId="{2F013748-EC51-4D55-93EC-BC338F96A979}" destId="{FF8E415E-EEC8-46A4-A072-533810368645}" srcOrd="1" destOrd="0" parTransId="{FEA22E98-5113-42FC-9AEC-482B9BBD2B56}" sibTransId="{D6AE2ED0-EA26-4CE5-91FC-E171887B96BA}"/>
    <dgm:cxn modelId="{8D5D4BFF-C22E-42AD-86AC-EFE1E884F290}" srcId="{D5C55F03-FC27-438B-89A3-A10C7828BAE6}" destId="{2F013748-EC51-4D55-93EC-BC338F96A979}" srcOrd="2" destOrd="0" parTransId="{CBCEA6B8-8232-4A33-AC83-158462FA2B37}" sibTransId="{6CB79437-13D5-48C0-807B-BB4FB8FDD8DA}"/>
    <dgm:cxn modelId="{3A128613-BC8F-4097-A868-D8CD46F48135}" type="presParOf" srcId="{97930726-A84A-4B29-88C9-D40BD89A8498}" destId="{FEE66178-5D4A-4F86-8A18-C480BC391618}" srcOrd="0" destOrd="0" presId="urn:microsoft.com/office/officeart/2005/8/layout/vList6"/>
    <dgm:cxn modelId="{939BA563-4793-4068-93F7-4A533382A549}" type="presParOf" srcId="{FEE66178-5D4A-4F86-8A18-C480BC391618}" destId="{F5EC910F-0B3B-417A-A125-CFB2BDD7F62D}" srcOrd="0" destOrd="0" presId="urn:microsoft.com/office/officeart/2005/8/layout/vList6"/>
    <dgm:cxn modelId="{8AD6F51A-A53F-40D5-9C83-1FF4A6BEEA0C}" type="presParOf" srcId="{FEE66178-5D4A-4F86-8A18-C480BC391618}" destId="{67755849-263C-43C4-9E3E-974E3A2DD426}" srcOrd="1" destOrd="0" presId="urn:microsoft.com/office/officeart/2005/8/layout/vList6"/>
    <dgm:cxn modelId="{D9F535D3-1504-4ABE-96DC-0F6D2B9B1F60}" type="presParOf" srcId="{97930726-A84A-4B29-88C9-D40BD89A8498}" destId="{A3C0BEEA-31D2-4286-AAA5-9934411C0034}" srcOrd="1" destOrd="0" presId="urn:microsoft.com/office/officeart/2005/8/layout/vList6"/>
    <dgm:cxn modelId="{2846BEC5-4438-4F45-A84B-2A9354B8C668}" type="presParOf" srcId="{97930726-A84A-4B29-88C9-D40BD89A8498}" destId="{A3E45AB4-F7EE-4BF6-975C-33EF0B13CEA3}" srcOrd="2" destOrd="0" presId="urn:microsoft.com/office/officeart/2005/8/layout/vList6"/>
    <dgm:cxn modelId="{C9BF5391-263C-4ECD-90CA-743802AF052A}" type="presParOf" srcId="{A3E45AB4-F7EE-4BF6-975C-33EF0B13CEA3}" destId="{86701010-54A3-4C93-9EA6-929020A42AB6}" srcOrd="0" destOrd="0" presId="urn:microsoft.com/office/officeart/2005/8/layout/vList6"/>
    <dgm:cxn modelId="{6CDF957C-27BB-4F3A-9BFC-DFBF11BA228B}" type="presParOf" srcId="{A3E45AB4-F7EE-4BF6-975C-33EF0B13CEA3}" destId="{EA14A7CB-692E-4ED0-B2E6-BBF4608D05F7}" srcOrd="1" destOrd="0" presId="urn:microsoft.com/office/officeart/2005/8/layout/vList6"/>
    <dgm:cxn modelId="{A7AA42BC-BCD2-485C-82D3-8044F627DB44}" type="presParOf" srcId="{97930726-A84A-4B29-88C9-D40BD89A8498}" destId="{84A5FCF8-65A0-48F0-973A-8765EF71C127}" srcOrd="3" destOrd="0" presId="urn:microsoft.com/office/officeart/2005/8/layout/vList6"/>
    <dgm:cxn modelId="{F72E9AFB-5291-4396-BA32-4D61F2673F5C}" type="presParOf" srcId="{97930726-A84A-4B29-88C9-D40BD89A8498}" destId="{E8CC0923-54CE-4105-A084-EB7B232F4A29}" srcOrd="4" destOrd="0" presId="urn:microsoft.com/office/officeart/2005/8/layout/vList6"/>
    <dgm:cxn modelId="{FB668EFB-0ACA-445F-BB36-2AB8195DFD2E}" type="presParOf" srcId="{E8CC0923-54CE-4105-A084-EB7B232F4A29}" destId="{EE847CCD-8F54-4BEA-A8EC-D244D84BF187}" srcOrd="0" destOrd="0" presId="urn:microsoft.com/office/officeart/2005/8/layout/vList6"/>
    <dgm:cxn modelId="{1FF05700-5B68-4F4D-8581-770D8B3B9594}" type="presParOf" srcId="{E8CC0923-54CE-4105-A084-EB7B232F4A29}" destId="{2521BF4B-F2CE-4B5A-BEAB-11EBBBDBED1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55849-263C-43C4-9E3E-974E3A2DD426}">
      <dsp:nvSpPr>
        <dsp:cNvPr id="0" name=""/>
        <dsp:cNvSpPr/>
      </dsp:nvSpPr>
      <dsp:spPr>
        <a:xfrm>
          <a:off x="1795790" y="1820"/>
          <a:ext cx="6916358" cy="23202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>
              <a:latin typeface="Times New Roman" pitchFamily="18" charset="0"/>
              <a:cs typeface="Times New Roman" pitchFamily="18" charset="0"/>
            </a:rPr>
            <a:t>Повышение квалификации сотрудников Учреждения: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Курсовая подготовка.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Дистанционное обучение: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вебинары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видео-конференции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Методическая работа старшего воспитателя с педагогами (теоретические и практические семинары, мастер-классы с использованием интерактивных технологий)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Ознакомительно-обучающая работа заведующего Учреждения с остальными работниками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>
              <a:latin typeface="Times New Roman" pitchFamily="18" charset="0"/>
              <a:cs typeface="Times New Roman" pitchFamily="18" charset="0"/>
            </a:rPr>
            <a:t>Подведение итогов и анализ освоения сотрудниками ДОУ методов и инструментов бережливого производства </a:t>
          </a:r>
        </a:p>
      </dsp:txBody>
      <dsp:txXfrm>
        <a:off x="1795790" y="291855"/>
        <a:ext cx="6046255" cy="1740207"/>
      </dsp:txXfrm>
    </dsp:sp>
    <dsp:sp modelId="{F5EC910F-0B3B-417A-A125-CFB2BDD7F62D}">
      <dsp:nvSpPr>
        <dsp:cNvPr id="0" name=""/>
        <dsp:cNvSpPr/>
      </dsp:nvSpPr>
      <dsp:spPr>
        <a:xfrm>
          <a:off x="0" y="693949"/>
          <a:ext cx="1792503" cy="994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1. </a:t>
          </a:r>
          <a:r>
            <a:rPr lang="ru-RU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Организационно-подготовительный</a:t>
          </a:r>
        </a:p>
      </dsp:txBody>
      <dsp:txXfrm>
        <a:off x="48556" y="742505"/>
        <a:ext cx="1695391" cy="897568"/>
      </dsp:txXfrm>
    </dsp:sp>
    <dsp:sp modelId="{EA14A7CB-692E-4ED0-B2E6-BBF4608D05F7}">
      <dsp:nvSpPr>
        <dsp:cNvPr id="0" name=""/>
        <dsp:cNvSpPr/>
      </dsp:nvSpPr>
      <dsp:spPr>
        <a:xfrm>
          <a:off x="1857376" y="2430930"/>
          <a:ext cx="6852471" cy="20096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Создание рабочей группы по внедрению методов и инструментов бережливого производства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Определение процессов, которые нуждались  в оптимизации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Создание  плана мероприятий по внедрению бережливых технологий  в Учреждение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Утверждение проекта</a:t>
          </a:r>
        </a:p>
      </dsp:txBody>
      <dsp:txXfrm>
        <a:off x="1857376" y="2682137"/>
        <a:ext cx="6098850" cy="1507242"/>
      </dsp:txXfrm>
    </dsp:sp>
    <dsp:sp modelId="{86701010-54A3-4C93-9EA6-929020A42AB6}">
      <dsp:nvSpPr>
        <dsp:cNvPr id="0" name=""/>
        <dsp:cNvSpPr/>
      </dsp:nvSpPr>
      <dsp:spPr>
        <a:xfrm>
          <a:off x="15" y="2627022"/>
          <a:ext cx="1769943" cy="1162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Внедренческий</a:t>
          </a:r>
        </a:p>
      </dsp:txBody>
      <dsp:txXfrm>
        <a:off x="56762" y="2683769"/>
        <a:ext cx="1656449" cy="1048965"/>
      </dsp:txXfrm>
    </dsp:sp>
    <dsp:sp modelId="{2521BF4B-F2CE-4B5A-BEAB-11EBBBDBED17}">
      <dsp:nvSpPr>
        <dsp:cNvPr id="0" name=""/>
        <dsp:cNvSpPr/>
      </dsp:nvSpPr>
      <dsp:spPr>
        <a:xfrm>
          <a:off x="1928834" y="4357721"/>
          <a:ext cx="6658707" cy="13589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Оценка результатов оптимизационных проектов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Планирование реализации дальнейших проектов с использованием бережливых технологи</a:t>
          </a:r>
        </a:p>
      </dsp:txBody>
      <dsp:txXfrm>
        <a:off x="1928834" y="4527587"/>
        <a:ext cx="6149109" cy="1019197"/>
      </dsp:txXfrm>
    </dsp:sp>
    <dsp:sp modelId="{EE847CCD-8F54-4BEA-A8EC-D244D84BF187}">
      <dsp:nvSpPr>
        <dsp:cNvPr id="0" name=""/>
        <dsp:cNvSpPr/>
      </dsp:nvSpPr>
      <dsp:spPr>
        <a:xfrm>
          <a:off x="0" y="4357721"/>
          <a:ext cx="1802124" cy="12920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Результативно-рефлексивный</a:t>
          </a:r>
        </a:p>
      </dsp:txBody>
      <dsp:txXfrm>
        <a:off x="63070" y="4420791"/>
        <a:ext cx="1675984" cy="1165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3B4742-EE9C-49F6-A74D-92110954E31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BFE633-91AC-47D4-B946-53F68F1480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1928802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«Бережливые технологии в ДОО»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72198" y="4786322"/>
            <a:ext cx="2786082" cy="1371600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Анощенкова М.Н.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43042" y="285728"/>
            <a:ext cx="6845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 ДОУ Починковский детский сад №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8992" y="6429396"/>
            <a:ext cx="1997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Починки 2023г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dirty="0"/>
              <a:t>Проект «Эффективная губерния»</a:t>
            </a:r>
          </a:p>
        </p:txBody>
      </p:sp>
      <p:pic>
        <p:nvPicPr>
          <p:cNvPr id="1026" name="Picture 2" descr="Глеб Никитин, Максим Орешкин и Алексей Лихачев">
            <a:extLst>
              <a:ext uri="{FF2B5EF4-FFF2-40B4-BE49-F238E27FC236}">
                <a16:creationId xmlns:a16="http://schemas.microsoft.com/office/drawing/2014/main" id="{FAD5633E-FAC8-4C0B-8CEE-CAB7CD38E797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06" y="954594"/>
            <a:ext cx="3178426" cy="21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D96035-51AD-4CC5-AF10-58F1E331AD05}"/>
              </a:ext>
            </a:extLst>
          </p:cNvPr>
          <p:cNvSpPr txBox="1"/>
          <p:nvPr/>
        </p:nvSpPr>
        <p:spPr>
          <a:xfrm>
            <a:off x="3854451" y="1052736"/>
            <a:ext cx="4834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«В каждом новом учреждении, входящим в проект «Эффективная губерния»,  бережливые технологии внедряются уже с большей эффективностью, потому что специалисты постепенно набираются опыта»</a:t>
            </a:r>
          </a:p>
          <a:p>
            <a:pPr algn="r"/>
            <a:r>
              <a:rPr lang="ru-RU" dirty="0"/>
              <a:t>Г. Никитин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B4A852-8506-4F8F-BA33-B5FF231005ED}"/>
              </a:ext>
            </a:extLst>
          </p:cNvPr>
          <p:cNvSpPr txBox="1"/>
          <p:nvPr/>
        </p:nvSpPr>
        <p:spPr>
          <a:xfrm>
            <a:off x="251520" y="3577084"/>
            <a:ext cx="84378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Суть проекта </a:t>
            </a:r>
            <a:r>
              <a:rPr lang="ru-RU" sz="2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внедрение принципов бережливого производства в деятельность детского сада с целью повышения эффективности и улучшения качества предоставляемых услуг</a:t>
            </a:r>
          </a:p>
          <a:p>
            <a:pPr algn="just"/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проекта </a:t>
            </a:r>
            <a:r>
              <a:rPr lang="ru-RU" sz="2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вырастить поколение людей, приученных жить эффективно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Бережливые технологии</a:t>
            </a: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2876469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571868" y="114298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Приказ Министерства образования , науки и молодежной политики Нижегородской области  № 1808 от 14.08.2018 г. </a:t>
            </a:r>
          </a:p>
          <a:p>
            <a:pPr algn="ctr"/>
            <a:r>
              <a:rPr lang="ru-RU" dirty="0"/>
              <a:t>« О внедрении бережливых технологий в системе образования Нижегородской области»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5394331" y="3463925"/>
            <a:ext cx="64294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29058" y="3857628"/>
            <a:ext cx="39598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ДОРОЖНАЯ КАРТА –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вхождение в проект по внедрению БТ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 систему образования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Нижегородской области)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5537207" y="5321313"/>
            <a:ext cx="64294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286248" y="5715016"/>
            <a:ext cx="3957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Починковский район –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 квартал 2020 г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5072074"/>
            <a:ext cx="3857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повышения эффективности и улучшения качества услуг в дошкольных образовательных организациях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467600" cy="9286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Работа по внедрению бережливых технологий в Учреждении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928670"/>
          <a:ext cx="8715436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58204" cy="71438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Проекты, реализованные в Учреждении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14356"/>
            <a:ext cx="8501122" cy="550070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подготовки педагога к образовательной деятельности по музыкальному воспитанию (хранение костюмов, методических пособий и материалов)»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подготовки к индивидуальному логопедическому занятию»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подбора нотного материала для музыкальных занятий»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рассадки детей на музыкальных занятиях»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одевания детей младшего возраста на прогулку»</a:t>
            </a:r>
          </a:p>
          <a:p>
            <a:pPr lvl="0"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утреннего приема детей в ДОУ»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«Организация рабочего места воспитателя»</a:t>
            </a:r>
          </a:p>
          <a:p>
            <a:pPr>
              <a:buFont typeface="Wingdings" pitchFamily="2" charset="2"/>
              <a:buChar char="Ø"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«Оптимизация процесса подготовки детей старшего дошкольного возраста к образовательной деятельности по физической культуре»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227</TotalTime>
  <Words>353</Words>
  <Application>Microsoft Office PowerPoint</Application>
  <PresentationFormat>Экран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Century Schoolbook</vt:lpstr>
      <vt:lpstr>Times New Roman</vt:lpstr>
      <vt:lpstr>Wingdings</vt:lpstr>
      <vt:lpstr>Wingdings 2</vt:lpstr>
      <vt:lpstr>Эркер</vt:lpstr>
      <vt:lpstr>«Бережливые технологии в ДОО»</vt:lpstr>
      <vt:lpstr>Проект «Эффективная губерния»</vt:lpstr>
      <vt:lpstr>Бережливые технологии</vt:lpstr>
      <vt:lpstr>Работа по внедрению бережливых технологий в Учреждении</vt:lpstr>
      <vt:lpstr>Проекты, реализованные в Учреждении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«Бережливые технологии в ДОО»</dc:title>
  <dc:creator>sad</dc:creator>
  <cp:lastModifiedBy>Vladis Love</cp:lastModifiedBy>
  <cp:revision>13</cp:revision>
  <dcterms:created xsi:type="dcterms:W3CDTF">2023-02-14T12:16:40Z</dcterms:created>
  <dcterms:modified xsi:type="dcterms:W3CDTF">2023-02-16T20:39:11Z</dcterms:modified>
</cp:coreProperties>
</file>