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89" r:id="rId3"/>
    <p:sldId id="282" r:id="rId4"/>
    <p:sldId id="271" r:id="rId5"/>
    <p:sldId id="286" r:id="rId6"/>
    <p:sldId id="261" r:id="rId7"/>
    <p:sldId id="264" r:id="rId8"/>
    <p:sldId id="274" r:id="rId9"/>
    <p:sldId id="275" r:id="rId10"/>
    <p:sldId id="288" r:id="rId11"/>
    <p:sldId id="278" r:id="rId12"/>
    <p:sldId id="279" r:id="rId13"/>
    <p:sldId id="29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462" autoAdjust="0"/>
  </p:normalViewPr>
  <p:slideViewPr>
    <p:cSldViewPr>
      <p:cViewPr varScale="1">
        <p:scale>
          <a:sx n="70" d="100"/>
          <a:sy n="70" d="100"/>
        </p:scale>
        <p:origin x="138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D83C20-720D-410B-A1BA-1D5324FA5F8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C83AD8-B501-416E-8EB0-1BCDD335B2D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435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16.02.2023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42910" y="214290"/>
            <a:ext cx="7920880" cy="936103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детский сад № 8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20EA1472-7906-41DC-977E-3E9EB1E04A31}"/>
              </a:ext>
            </a:extLst>
          </p:cNvPr>
          <p:cNvSpPr txBox="1">
            <a:spLocks/>
          </p:cNvSpPr>
          <p:nvPr/>
        </p:nvSpPr>
        <p:spPr>
          <a:xfrm>
            <a:off x="642910" y="2214554"/>
            <a:ext cx="7929618" cy="1642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0" rIns="0" bIns="0" anchor="b">
            <a:normAutofit fontScale="900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Проект</a:t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«</a:t>
            </a:r>
            <a:r>
              <a:rPr lang="ru-RU" sz="3200" b="1" dirty="0" smtClean="0"/>
              <a:t>Оптимизация процесса одевания на прогулку в младшей группе</a:t>
            </a:r>
            <a: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»</a:t>
            </a:r>
            <a:br>
              <a:rPr kumimoji="0" lang="ru-RU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43570" y="4572008"/>
            <a:ext cx="323385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Руководитель проекта: Шалунова Лариса Александровна 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оспитатель высшей квалификационной категории</a:t>
            </a:r>
          </a:p>
        </p:txBody>
      </p:sp>
      <p:sp>
        <p:nvSpPr>
          <p:cNvPr id="7" name="Содержимое 6"/>
          <p:cNvSpPr txBox="1">
            <a:spLocks noGrp="1"/>
          </p:cNvSpPr>
          <p:nvPr>
            <p:ph idx="1"/>
          </p:nvPr>
        </p:nvSpPr>
        <p:spPr>
          <a:xfrm>
            <a:off x="285720" y="614364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2023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14290"/>
            <a:ext cx="8229600" cy="4286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fontAlgn="base">
              <a:spcAft>
                <a:spcPct val="0"/>
              </a:spcAft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Алгоритм одевания для детей и родителей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Пользователь\Saved Games\Desktop\Оптимизация\Алгоритм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3000372"/>
            <a:ext cx="4397059" cy="31432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Пользователь\Saved Games\Desktop\Оптимизация\63fptsCQZ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1643050"/>
            <a:ext cx="2383122" cy="457203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Выноска-облако 4"/>
          <p:cNvSpPr/>
          <p:nvPr/>
        </p:nvSpPr>
        <p:spPr>
          <a:xfrm>
            <a:off x="1785918" y="857232"/>
            <a:ext cx="3143272" cy="178595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65"/>
              </a:spcBef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Создана система хранения</a:t>
            </a:r>
            <a:r>
              <a:rPr lang="ru-RU" sz="12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шкафу</a:t>
            </a:r>
          </a:p>
          <a:p>
            <a:pPr algn="ctr">
              <a:spcBef>
                <a:spcPts val="365"/>
              </a:spcBef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Создан алгоритм одевания на прогулку </a:t>
            </a:r>
            <a:r>
              <a:rPr lang="ru-RU" sz="1200" spc="-45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sz="1200" spc="-2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шкафчик.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spcBef>
                <a:spcPts val="365"/>
              </a:spcBef>
            </a:pPr>
            <a:endParaRPr lang="ru-RU" sz="1400" dirty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7755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ВНЕДРЕНИЕ «5С»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Оптимизация процесса одевания на прогулку в младшей группе</a:t>
            </a:r>
            <a:r>
              <a:rPr lang="ru-RU" sz="2000" b="1" kern="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s://sun9-17.userapi.com/impg/_Va4AZo4_Y1n8gzPy17YY9WBOWlf_qzLUvDJoA/J-3Xo4odRRE.jpg?size=811x1080&amp;quality=95&amp;sign=02b4a663e9e86cf7836bdb3389b52d1c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1714512" cy="2283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28794" y="221455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5124" name="Picture 4" descr="https://sun9-17.userapi.com/impg/ttoumz1Don7gp2V8He5KiQpbrgc_rg96D8v0Vw/tIpSlxhmHb0.jpg?size=811x1080&amp;quality=95&amp;sign=40451c0a02bfc450edee9adfcd83855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4643446"/>
            <a:ext cx="1571636" cy="19500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214282" y="1285860"/>
            <a:ext cx="1656184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ортировка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43108" y="1000108"/>
            <a:ext cx="228601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Соблюдение порядка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1000108"/>
            <a:ext cx="1857388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тандартизация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72264" y="1285860"/>
            <a:ext cx="2428860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Содержание в чистоте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s://sun9-57.userapi.com/impg/CQBpE96mdyTmlkQa_qByhUP0cVPLP3uOHtHhOg/a-wfVIAsjEU.jpg?size=811x1080&amp;quality=95&amp;sign=c05efe226a22a404a3247de9f855a5d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1857364"/>
            <a:ext cx="1645455" cy="219123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0" name="TextBox 19"/>
          <p:cNvSpPr txBox="1"/>
          <p:nvPr/>
        </p:nvSpPr>
        <p:spPr>
          <a:xfrm>
            <a:off x="3071802" y="4071942"/>
            <a:ext cx="2304256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овершенствование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Выноска-облако 13"/>
          <p:cNvSpPr/>
          <p:nvPr/>
        </p:nvSpPr>
        <p:spPr>
          <a:xfrm>
            <a:off x="357158" y="4572008"/>
            <a:ext cx="1714512" cy="1643074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Приобретение органайзера,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изготовление алгоритма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12-конечная звезда 37"/>
          <p:cNvSpPr>
            <a:spLocks/>
          </p:cNvSpPr>
          <p:nvPr/>
        </p:nvSpPr>
        <p:spPr bwMode="auto">
          <a:xfrm>
            <a:off x="5786446" y="4286256"/>
            <a:ext cx="2928958" cy="2357454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buFont typeface="+mj-lt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    Большие потери времени</a:t>
            </a:r>
          </a:p>
          <a:p>
            <a:pPr marL="342900" indent="-342900" algn="ctr">
              <a:buFont typeface="+mj-lt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на поиск и  выбор</a:t>
            </a:r>
          </a:p>
          <a:p>
            <a:pPr marL="342900" indent="-342900" algn="ctr">
              <a:buFont typeface="+mj-lt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нужной одежды.</a:t>
            </a:r>
          </a:p>
          <a:p>
            <a:pPr marL="342900" indent="-342900" algn="ctr">
              <a:buFont typeface="+mj-lt"/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Ошибки при  последовательности одевания одежды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pic>
        <p:nvPicPr>
          <p:cNvPr id="2050" name="Picture 2" descr="https://sun9-22.userapi.com/impg/1Cj14lU-SdySnke2hFpBKJcg9A-I9QiHZpk_JA/j4NDg1O1l6I.jpg?size=1280x961&amp;quality=95&amp;sign=97c56cb3a4756799b3b4a795d2c5f7a5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643050"/>
            <a:ext cx="1928826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https://sun9-13.userapi.com/impg/cG8neshPBvZzTjdV906UDcFKnhZcQ5LsPNEJGg/ATEsLwNz3N4.jpg?size=811x1080&amp;quality=95&amp;sign=9bd52e323d05dcb1a8e1cb4641c7d4eb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28860" y="1571612"/>
            <a:ext cx="1734422" cy="22145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143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Инструкция правильного  одевания детей на прогулку 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521497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Подойти к шкафчику.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Открыть дверку шкафчика.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Сесть на скамейку, снять сменную обувь и положить в шкафчик.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Взять из шкафчика колготки и одеть.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Взять носки и одеть.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Взять кофту и надеть.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Взять штаны и надеть.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Взять и надеть обувь.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Взять шапку и надеть.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10.Взять куртку и надеть.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Взять шарф и завязать.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Закрыть шкафчик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71438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Алгоритм сбора на прогулку </a:t>
            </a:r>
            <a:b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i="1" dirty="0" smtClean="0">
                <a:latin typeface="Times New Roman" pitchFamily="18" charset="0"/>
                <a:cs typeface="Times New Roman" pitchFamily="18" charset="0"/>
              </a:rPr>
              <a:t>для воспитателей и помощников воспитателей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1357298"/>
            <a:ext cx="8229600" cy="4681550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выводит в приемную для одевания первую подгруппу детей, в которую включает медленно одевающихся детей, детей с низкими навыками самообслуживания;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помощник воспитателя проводит гигиенические процедуры со второй подгруппой и выводит детей в приемную;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выходит с первой подгруппой детей на прогулку, а помощник воспитателя заканчивает одевание второй подгруппы и провожает детей на участок к воспитателю;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857232"/>
          <a:ext cx="3857652" cy="5786479"/>
        </p:xfrm>
        <a:graphic>
          <a:graphicData uri="http://schemas.openxmlformats.org/drawingml/2006/table">
            <a:tbl>
              <a:tblPr/>
              <a:tblGrid>
                <a:gridCol w="2333453"/>
                <a:gridCol w="761937"/>
                <a:gridCol w="762262"/>
              </a:tblGrid>
              <a:tr h="216109">
                <a:tc gridSpan="3">
                  <a:txBody>
                    <a:bodyPr/>
                    <a:lstStyle/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ВОВЛЕЧЕННЫЕ </a:t>
                      </a: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ЛИЦА И РАМКИ ПРОЕКТА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/>
                </a:tc>
              </a:tr>
              <a:tr h="1756724">
                <a:tc gridSpan="3">
                  <a:txBody>
                    <a:bodyPr/>
                    <a:lstStyle/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Заказчики процесса — педагоги,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дети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Периметр проекта — приёмная младшей группы МК ДОУ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Починковского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детского сада №8</a:t>
                      </a: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Владелец процесса — заведующий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С.В.Тяпухина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Руководитель проекта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воспитатель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Шалунова Л.А.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Команда проекта: заведующий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С.В.Тяпухина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старший воспитатель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О.К.Морозова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; воспитатель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Л.А.Шалунова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воспитатель</a:t>
                      </a: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Н.А.Малашина;</a:t>
                      </a:r>
                      <a:r>
                        <a:rPr lang="ru-RU" sz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заведующий по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хоз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части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Поливцева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Н.В.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/>
                </a:tc>
              </a:tr>
              <a:tr h="21610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>
                      <a:noFill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/>
                </a:tc>
              </a:tr>
              <a:tr h="476396">
                <a:tc gridSpan="3">
                  <a:txBody>
                    <a:bodyPr/>
                    <a:lstStyle/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ru-RU" sz="105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ЦЕЛИ </a:t>
                      </a: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ПЛАНОВЫЙ ЭФФЕКТ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/>
                </a:tc>
              </a:tr>
              <a:tr h="523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цели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Целевой показатель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89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Сокращение </a:t>
                      </a: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времени на одевание детей на </a:t>
                      </a:r>
                      <a:r>
                        <a:rPr lang="ru-RU" sz="10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прогулку.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1.Сокращение времени на  подготовку</a:t>
                      </a:r>
                      <a:r>
                        <a:rPr lang="ru-RU" sz="105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к прогулке.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Сокращение времени на выбор одежды в шкафу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Сокращение  количества движений во время одевания на прогулку.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Сокращение количества ошибок при одевании на прогулку.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baseline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5.Сокращение  времени на объяснение  в процессе одевания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b="0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34 </a:t>
                      </a:r>
                      <a:r>
                        <a:rPr lang="ru-RU" sz="105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мин</a:t>
                      </a: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9,5 мин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10,5 мин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 мин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 мин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 мин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 мин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 мин.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 мин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6 мин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мин</a:t>
                      </a:r>
                      <a:endParaRPr lang="ru-RU" sz="105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4429124" y="857209"/>
          <a:ext cx="4500562" cy="5560814"/>
        </p:xfrm>
        <a:graphic>
          <a:graphicData uri="http://schemas.openxmlformats.org/drawingml/2006/table">
            <a:tbl>
              <a:tblPr/>
              <a:tblGrid>
                <a:gridCol w="4500562"/>
              </a:tblGrid>
              <a:tr h="266797">
                <a:tc>
                  <a:txBody>
                    <a:bodyPr/>
                    <a:lstStyle/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ОБОСНОВАНИЕ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ВЫБОРА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983" marR="44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30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Ключевой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риск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—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1.</a:t>
                      </a:r>
                      <a:r>
                        <a:rPr lang="ru-RU" sz="1200" baseline="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Потеря времени из-за долгого ожидания всех детей при одевании  на</a:t>
                      </a:r>
                      <a:r>
                        <a:rPr lang="ru-RU" sz="1200" baseline="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прогулку.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</a:t>
                      </a:r>
                      <a:r>
                        <a:rPr lang="ru-RU" sz="1200" b="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</a:t>
                      </a: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евыполнение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2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СанПиН</a:t>
                      </a:r>
                      <a:r>
                        <a:rPr kumimoji="0" lang="ru-RU" sz="12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по продолжительности прогулки детей младшего дошкольного возраста.(</a:t>
                      </a:r>
                      <a:r>
                        <a:rPr kumimoji="0" lang="ru-RU" sz="1200" b="0" i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не менее 3-4 часов в день)</a:t>
                      </a:r>
                      <a:r>
                        <a:rPr lang="ru-RU" sz="12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Проблемы: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 Излишние запасы одежды в шкафу.</a:t>
                      </a:r>
                    </a:p>
                    <a:p>
                      <a:pPr marL="3429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 Беспорядочное расположение одежды в шкафу.</a:t>
                      </a:r>
                    </a:p>
                    <a:p>
                      <a:pPr marL="3429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 Большие потери времени на поиск и  выбор нужной 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3429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одежды.</a:t>
                      </a:r>
                    </a:p>
                    <a:p>
                      <a:pPr marL="342900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 Ошибки при  последовательности одевания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одежды.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  <a:p>
                      <a:pPr marL="180975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5. Большие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затраты времени и усилий на объяснение   </a:t>
                      </a:r>
                    </a:p>
                    <a:p>
                      <a:pPr marL="180975"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последовательности одевания.</a:t>
                      </a:r>
                      <a:endParaRPr lang="ru-RU" sz="1200" dirty="0"/>
                    </a:p>
                  </a:txBody>
                  <a:tcPr marL="44983" marR="44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983" marR="449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61">
                <a:tc>
                  <a:txBody>
                    <a:bodyPr/>
                    <a:lstStyle/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КЛЮЧЕВЫЕ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СОБЫТИЯ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ПРОЕКТА</a:t>
                      </a:r>
                    </a:p>
                  </a:txBody>
                  <a:tcPr marL="44983" marR="44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036">
                <a:tc>
                  <a:txBody>
                    <a:bodyPr/>
                    <a:lstStyle/>
                    <a:p>
                      <a:pPr marL="257175" indent="-169863" algn="l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Старт проекта — 01.08.2022г.</a:t>
                      </a:r>
                    </a:p>
                    <a:p>
                      <a:pPr marL="257175" lvl="0" indent="-169863" algn="l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Диагностика и определение целевого состояния — 01.08.- 15.08.2022:</a:t>
                      </a:r>
                    </a:p>
                    <a:p>
                      <a:pPr marL="257175" lvl="0" indent="-169863" algn="l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Разработка карты текущего состояния — 01.08- 06.08.2022г.</a:t>
                      </a:r>
                    </a:p>
                    <a:p>
                      <a:pPr marL="315912" lvl="0" indent="-228600" algn="l">
                        <a:spcAft>
                          <a:spcPts val="0"/>
                        </a:spcAft>
                        <a:buAutoNum type="arabicPeriod" startAt="4"/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карты  целевого состояния — 10.08.- 20.08.2022г.</a:t>
                      </a:r>
                      <a:endParaRPr lang="ru-RU" sz="1200" u="none" kern="12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15912" lvl="0" indent="-228600" algn="l">
                        <a:spcAft>
                          <a:spcPts val="0"/>
                        </a:spcAft>
                        <a:buAutoNum type="arabicPeriod" startAt="4"/>
                      </a:pP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улучшений —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.09.22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31.01.2023г.</a:t>
                      </a:r>
                    </a:p>
                    <a:p>
                      <a:pPr marL="315912" lvl="0" indent="-228600" algn="l">
                        <a:spcAft>
                          <a:spcPts val="0"/>
                        </a:spcAft>
                        <a:buAutoNum type="arabicPeriod" startAt="4"/>
                      </a:pP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овещание по защите подходов внедрения —    25.01.2023г.</a:t>
                      </a:r>
                    </a:p>
                    <a:p>
                      <a:pPr marL="257175" lvl="0" indent="-169863" algn="l">
                        <a:spcAft>
                          <a:spcPts val="0"/>
                        </a:spcAft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Закрепление результата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закрытие проекта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- 25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.01.23г  - 29.01.2023г.</a:t>
                      </a:r>
                    </a:p>
                    <a:p>
                      <a:pPr marL="257175" indent="-169863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Завершающее совещание 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31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.01.2023г.</a:t>
                      </a:r>
                      <a:endParaRPr lang="ru-RU" sz="12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83" marR="44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71414"/>
            <a:ext cx="864399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Карточка проекта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«Оптимизация процесса одевания на прогулку  в младшей группе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Пользователь\Saved Games\Desktop\79777724_large_Malch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571480"/>
            <a:ext cx="2071702" cy="2000264"/>
          </a:xfrm>
          <a:prstGeom prst="rect">
            <a:avLst/>
          </a:prstGeom>
          <a:noFill/>
        </p:spPr>
      </p:pic>
      <p:sp>
        <p:nvSpPr>
          <p:cNvPr id="20" name="Скругленный прямоугольник 19"/>
          <p:cNvSpPr/>
          <p:nvPr/>
        </p:nvSpPr>
        <p:spPr>
          <a:xfrm>
            <a:off x="1142976" y="928670"/>
            <a:ext cx="785818" cy="1571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2143108" y="928670"/>
            <a:ext cx="785818" cy="1571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Скругленный прямоугольник 59"/>
          <p:cNvSpPr/>
          <p:nvPr/>
        </p:nvSpPr>
        <p:spPr>
          <a:xfrm>
            <a:off x="3143240" y="928670"/>
            <a:ext cx="785818" cy="1571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4143372" y="928670"/>
            <a:ext cx="785818" cy="1571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5143504" y="928670"/>
            <a:ext cx="785818" cy="1571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6143636" y="928670"/>
            <a:ext cx="785818" cy="1571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7143768" y="928670"/>
            <a:ext cx="785818" cy="1571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5" name="Скругленный прямоугольник 64"/>
          <p:cNvSpPr/>
          <p:nvPr/>
        </p:nvSpPr>
        <p:spPr>
          <a:xfrm>
            <a:off x="8215338" y="1928802"/>
            <a:ext cx="785818" cy="15716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6" name="Скругленный прямоугольник 65"/>
          <p:cNvSpPr/>
          <p:nvPr/>
        </p:nvSpPr>
        <p:spPr>
          <a:xfrm>
            <a:off x="1142976" y="3429000"/>
            <a:ext cx="785818" cy="15716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</a:t>
            </a:r>
            <a:endParaRPr lang="ru-RU" dirty="0"/>
          </a:p>
        </p:txBody>
      </p:sp>
      <p:cxnSp>
        <p:nvCxnSpPr>
          <p:cNvPr id="68" name="Прямая со стрелкой 67"/>
          <p:cNvCxnSpPr/>
          <p:nvPr/>
        </p:nvCxnSpPr>
        <p:spPr>
          <a:xfrm>
            <a:off x="785786" y="1714488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Пользователь\Saved Games\Desktop\pngtree-group-of-business-men-and-business-women-characters-working-in-office-png-image_4863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06" y="3286124"/>
            <a:ext cx="785786" cy="1764519"/>
          </a:xfrm>
          <a:prstGeom prst="rect">
            <a:avLst/>
          </a:prstGeom>
          <a:noFill/>
        </p:spPr>
      </p:pic>
      <p:sp>
        <p:nvSpPr>
          <p:cNvPr id="82" name="Скругленный прямоугольник 81"/>
          <p:cNvSpPr/>
          <p:nvPr/>
        </p:nvSpPr>
        <p:spPr>
          <a:xfrm>
            <a:off x="2143108" y="3429000"/>
            <a:ext cx="785818" cy="15716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3мин</a:t>
            </a:r>
            <a:endParaRPr lang="ru-RU" dirty="0"/>
          </a:p>
        </p:txBody>
      </p:sp>
      <p:sp>
        <p:nvSpPr>
          <p:cNvPr id="83" name="Скругленный прямоугольник 82"/>
          <p:cNvSpPr/>
          <p:nvPr/>
        </p:nvSpPr>
        <p:spPr>
          <a:xfrm>
            <a:off x="3143240" y="3429000"/>
            <a:ext cx="785818" cy="15716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4" name="Скругленный прямоугольник 83"/>
          <p:cNvSpPr/>
          <p:nvPr/>
        </p:nvSpPr>
        <p:spPr>
          <a:xfrm>
            <a:off x="4143372" y="3429000"/>
            <a:ext cx="785818" cy="15716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5" name="Скругленный прямоугольник 84"/>
          <p:cNvSpPr/>
          <p:nvPr/>
        </p:nvSpPr>
        <p:spPr>
          <a:xfrm>
            <a:off x="5143504" y="3429000"/>
            <a:ext cx="785818" cy="15716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6" name="Скругленный прямоугольник 85"/>
          <p:cNvSpPr/>
          <p:nvPr/>
        </p:nvSpPr>
        <p:spPr>
          <a:xfrm>
            <a:off x="6143636" y="3429000"/>
            <a:ext cx="785818" cy="15716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7" name="Скругленный прямоугольник 86"/>
          <p:cNvSpPr/>
          <p:nvPr/>
        </p:nvSpPr>
        <p:spPr>
          <a:xfrm>
            <a:off x="7143768" y="3429000"/>
            <a:ext cx="785818" cy="15716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92" name="Прямая со стрелкой 91"/>
          <p:cNvCxnSpPr>
            <a:stCxn id="20" idx="3"/>
            <a:endCxn id="59" idx="1"/>
          </p:cNvCxnSpPr>
          <p:nvPr/>
        </p:nvCxnSpPr>
        <p:spPr>
          <a:xfrm>
            <a:off x="1928794" y="171448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92"/>
          <p:cNvCxnSpPr/>
          <p:nvPr/>
        </p:nvCxnSpPr>
        <p:spPr>
          <a:xfrm>
            <a:off x="2928926" y="171448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/>
          <p:cNvCxnSpPr/>
          <p:nvPr/>
        </p:nvCxnSpPr>
        <p:spPr>
          <a:xfrm>
            <a:off x="3929058" y="171448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 стрелкой 94"/>
          <p:cNvCxnSpPr/>
          <p:nvPr/>
        </p:nvCxnSpPr>
        <p:spPr>
          <a:xfrm>
            <a:off x="4929190" y="171448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/>
          <p:cNvCxnSpPr/>
          <p:nvPr/>
        </p:nvCxnSpPr>
        <p:spPr>
          <a:xfrm>
            <a:off x="5929322" y="171448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/>
          <p:cNvCxnSpPr/>
          <p:nvPr/>
        </p:nvCxnSpPr>
        <p:spPr>
          <a:xfrm>
            <a:off x="6929454" y="171448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 стрелкой 99"/>
          <p:cNvCxnSpPr/>
          <p:nvPr/>
        </p:nvCxnSpPr>
        <p:spPr>
          <a:xfrm>
            <a:off x="1928794" y="421481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/>
          <p:cNvCxnSpPr/>
          <p:nvPr/>
        </p:nvCxnSpPr>
        <p:spPr>
          <a:xfrm>
            <a:off x="2928926" y="421481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 стрелкой 101"/>
          <p:cNvCxnSpPr/>
          <p:nvPr/>
        </p:nvCxnSpPr>
        <p:spPr>
          <a:xfrm>
            <a:off x="3929058" y="421481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>
          <a:xfrm>
            <a:off x="5929322" y="421481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/>
          <p:cNvCxnSpPr/>
          <p:nvPr/>
        </p:nvCxnSpPr>
        <p:spPr>
          <a:xfrm>
            <a:off x="4929190" y="421481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 стрелкой 105"/>
          <p:cNvCxnSpPr/>
          <p:nvPr/>
        </p:nvCxnSpPr>
        <p:spPr>
          <a:xfrm>
            <a:off x="6929454" y="4214818"/>
            <a:ext cx="21431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2143108" y="1142984"/>
            <a:ext cx="85725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Ищет нужную вещь в шкафчике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(2 мин)</a:t>
            </a:r>
          </a:p>
          <a:p>
            <a:endParaRPr lang="ru-RU" dirty="0"/>
          </a:p>
        </p:txBody>
      </p:sp>
      <p:sp>
        <p:nvSpPr>
          <p:cNvPr id="122" name="TextBox 121"/>
          <p:cNvSpPr txBox="1"/>
          <p:nvPr/>
        </p:nvSpPr>
        <p:spPr>
          <a:xfrm>
            <a:off x="1071538" y="1142984"/>
            <a:ext cx="9286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Идут  к шкафу, открывают дверку.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(1 мин)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123" name="TextBox 122"/>
          <p:cNvSpPr txBox="1"/>
          <p:nvPr/>
        </p:nvSpPr>
        <p:spPr>
          <a:xfrm>
            <a:off x="4143372" y="1285860"/>
            <a:ext cx="7858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Ищут нужную  одежду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(3мин)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072066" y="1214422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Выбирают нужную  вещь и надевают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(10мин)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143636" y="1142984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Убирают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лишние вещи в шкаф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(1.5 мин)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7072330" y="1142984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Ожидают других детей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(10 мин)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8143900" y="2357430"/>
            <a:ext cx="8572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Выходят на прогулку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(2 мин.)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3143240" y="1000108"/>
            <a:ext cx="857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Вынимают  все вещи из шкафчика на  скамью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(3мин)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9" name="Rectangle 1"/>
          <p:cNvSpPr>
            <a:spLocks noChangeArrowheads="1"/>
          </p:cNvSpPr>
          <p:nvPr/>
        </p:nvSpPr>
        <p:spPr bwMode="auto">
          <a:xfrm>
            <a:off x="785786" y="0"/>
            <a:ext cx="8143932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Карта текущего состояния процесса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«Оптимизация процесса одевания на прогулку в младшей группе»</a:t>
            </a:r>
            <a:endParaRPr kumimoji="0" lang="ru-RU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1428696" y="5214950"/>
            <a:ext cx="7715304" cy="1323439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Излишние запасы одежды в шкафу</a:t>
            </a:r>
          </a:p>
          <a:p>
            <a:pPr marL="342900" indent="-342900">
              <a:buFont typeface="+mj-lt"/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Беспорядочное расположение одежды в шкафу.</a:t>
            </a:r>
          </a:p>
          <a:p>
            <a:pPr marL="342900" indent="-342900">
              <a:buFont typeface="+mj-lt"/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  Большие потери времени на поиск и  выбор нужной одежды.</a:t>
            </a:r>
          </a:p>
          <a:p>
            <a:pPr marL="342900" indent="-342900">
              <a:buFont typeface="+mj-lt"/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Ошибки при  последовательности одевания одежды.  </a:t>
            </a:r>
          </a:p>
          <a:p>
            <a:pPr marL="342900" indent="-342900">
              <a:buFont typeface="+mj-lt"/>
              <a:buNone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Большие затраты времени и усилий на объяснение последовательности одевания </a:t>
            </a:r>
            <a:endParaRPr lang="ru-RU" sz="1600" dirty="0"/>
          </a:p>
        </p:txBody>
      </p:sp>
      <p:sp>
        <p:nvSpPr>
          <p:cNvPr id="151" name="12-конечная звезда 37"/>
          <p:cNvSpPr>
            <a:spLocks/>
          </p:cNvSpPr>
          <p:nvPr/>
        </p:nvSpPr>
        <p:spPr bwMode="auto">
          <a:xfrm>
            <a:off x="2214546" y="3071810"/>
            <a:ext cx="642942" cy="428604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5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12-конечная звезда 37"/>
          <p:cNvSpPr>
            <a:spLocks/>
          </p:cNvSpPr>
          <p:nvPr/>
        </p:nvSpPr>
        <p:spPr bwMode="auto">
          <a:xfrm>
            <a:off x="6215074" y="571480"/>
            <a:ext cx="642942" cy="428604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12-конечная звезда 37"/>
          <p:cNvSpPr>
            <a:spLocks/>
          </p:cNvSpPr>
          <p:nvPr/>
        </p:nvSpPr>
        <p:spPr bwMode="auto">
          <a:xfrm>
            <a:off x="5214942" y="571480"/>
            <a:ext cx="642942" cy="428604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4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12-конечная звезда 37"/>
          <p:cNvSpPr>
            <a:spLocks/>
          </p:cNvSpPr>
          <p:nvPr/>
        </p:nvSpPr>
        <p:spPr bwMode="auto">
          <a:xfrm>
            <a:off x="4500562" y="642918"/>
            <a:ext cx="642942" cy="428604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12-конечная звезда 37"/>
          <p:cNvSpPr>
            <a:spLocks/>
          </p:cNvSpPr>
          <p:nvPr/>
        </p:nvSpPr>
        <p:spPr bwMode="auto">
          <a:xfrm>
            <a:off x="3143240" y="571480"/>
            <a:ext cx="642942" cy="428604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4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12-конечная звезда 37"/>
          <p:cNvSpPr>
            <a:spLocks/>
          </p:cNvSpPr>
          <p:nvPr/>
        </p:nvSpPr>
        <p:spPr bwMode="auto">
          <a:xfrm>
            <a:off x="1214414" y="571480"/>
            <a:ext cx="642942" cy="357190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1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12-конечная звезда 37"/>
          <p:cNvSpPr>
            <a:spLocks/>
          </p:cNvSpPr>
          <p:nvPr/>
        </p:nvSpPr>
        <p:spPr bwMode="auto">
          <a:xfrm>
            <a:off x="7215206" y="571480"/>
            <a:ext cx="642942" cy="428604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5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1" name="Прямая со стрелкой 160"/>
          <p:cNvCxnSpPr>
            <a:stCxn id="1029" idx="3"/>
          </p:cNvCxnSpPr>
          <p:nvPr/>
        </p:nvCxnSpPr>
        <p:spPr>
          <a:xfrm flipV="1">
            <a:off x="857192" y="4143380"/>
            <a:ext cx="214346" cy="25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12-конечная звезда 37"/>
          <p:cNvSpPr>
            <a:spLocks/>
          </p:cNvSpPr>
          <p:nvPr/>
        </p:nvSpPr>
        <p:spPr bwMode="auto">
          <a:xfrm>
            <a:off x="3929058" y="642918"/>
            <a:ext cx="642942" cy="428604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1071538" y="3643314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Даёт сигнал – мотивацию к прогулке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(1мин)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071670" y="3714752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Даёт подсказки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(3мин)</a:t>
            </a:r>
          </a:p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143372" y="3571876"/>
            <a:ext cx="7858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Оказывает помощь в выборе нужной  вещи (3мин)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072198" y="378619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Наблюдает 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(1.5мин)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7072330" y="3643314"/>
            <a:ext cx="9286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Наблюдает. Оказывает помощь при одевании (10мин)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143240" y="3714752"/>
            <a:ext cx="71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Наблюдает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( 3 мин)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5072066" y="3714752"/>
            <a:ext cx="9286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Оказывает помощь при одевании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(10мин)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12-конечная звезда 37"/>
          <p:cNvSpPr>
            <a:spLocks/>
          </p:cNvSpPr>
          <p:nvPr/>
        </p:nvSpPr>
        <p:spPr bwMode="auto">
          <a:xfrm>
            <a:off x="2357422" y="642918"/>
            <a:ext cx="642942" cy="357190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3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12-конечная звезда 37"/>
          <p:cNvSpPr>
            <a:spLocks/>
          </p:cNvSpPr>
          <p:nvPr/>
        </p:nvSpPr>
        <p:spPr bwMode="auto">
          <a:xfrm>
            <a:off x="1857356" y="571480"/>
            <a:ext cx="642942" cy="357190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lang="ru-RU" sz="1600" dirty="0" smtClean="0">
                <a:latin typeface="Arial" pitchFamily="34" charset="0"/>
                <a:cs typeface="Arial" pitchFamily="34" charset="0"/>
              </a:rPr>
              <a:t>2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8" name="Прямая со стрелкой 117"/>
          <p:cNvCxnSpPr>
            <a:stCxn id="66" idx="0"/>
            <a:endCxn id="20" idx="2"/>
          </p:cNvCxnSpPr>
          <p:nvPr/>
        </p:nvCxnSpPr>
        <p:spPr>
          <a:xfrm rot="5400000" flipH="1" flipV="1">
            <a:off x="1071538" y="2964653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 стрелкой 131"/>
          <p:cNvCxnSpPr/>
          <p:nvPr/>
        </p:nvCxnSpPr>
        <p:spPr>
          <a:xfrm rot="16200000" flipH="1">
            <a:off x="1982382" y="2946784"/>
            <a:ext cx="89295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Прямая со стрелкой 145"/>
          <p:cNvCxnSpPr/>
          <p:nvPr/>
        </p:nvCxnSpPr>
        <p:spPr>
          <a:xfrm rot="5400000" flipH="1" flipV="1">
            <a:off x="3179753" y="2963859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 стрелкой 147"/>
          <p:cNvCxnSpPr/>
          <p:nvPr/>
        </p:nvCxnSpPr>
        <p:spPr>
          <a:xfrm rot="16200000" flipH="1">
            <a:off x="2982514" y="2946784"/>
            <a:ext cx="89295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/>
          <p:cNvCxnSpPr/>
          <p:nvPr/>
        </p:nvCxnSpPr>
        <p:spPr>
          <a:xfrm rot="16200000" flipH="1">
            <a:off x="3982646" y="2946784"/>
            <a:ext cx="89295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Прямая со стрелкой 149"/>
          <p:cNvCxnSpPr/>
          <p:nvPr/>
        </p:nvCxnSpPr>
        <p:spPr>
          <a:xfrm rot="16200000" flipH="1">
            <a:off x="4982778" y="2946784"/>
            <a:ext cx="89295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Прямая со стрелкой 155"/>
          <p:cNvCxnSpPr/>
          <p:nvPr/>
        </p:nvCxnSpPr>
        <p:spPr>
          <a:xfrm rot="16200000" flipH="1">
            <a:off x="5911472" y="2946784"/>
            <a:ext cx="89295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/>
          <p:cNvCxnSpPr/>
          <p:nvPr/>
        </p:nvCxnSpPr>
        <p:spPr>
          <a:xfrm rot="16200000" flipH="1">
            <a:off x="6911604" y="2946784"/>
            <a:ext cx="892957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Прямая со стрелкой 159"/>
          <p:cNvCxnSpPr/>
          <p:nvPr/>
        </p:nvCxnSpPr>
        <p:spPr>
          <a:xfrm rot="5400000" flipH="1" flipV="1">
            <a:off x="2179621" y="2963859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 стрелкой 163"/>
          <p:cNvCxnSpPr/>
          <p:nvPr/>
        </p:nvCxnSpPr>
        <p:spPr>
          <a:xfrm rot="5400000" flipH="1" flipV="1">
            <a:off x="4179885" y="2963859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Прямая со стрелкой 170"/>
          <p:cNvCxnSpPr/>
          <p:nvPr/>
        </p:nvCxnSpPr>
        <p:spPr>
          <a:xfrm rot="5400000" flipH="1" flipV="1">
            <a:off x="5180017" y="2963859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/>
          <p:cNvCxnSpPr/>
          <p:nvPr/>
        </p:nvCxnSpPr>
        <p:spPr>
          <a:xfrm rot="5400000" flipH="1" flipV="1">
            <a:off x="6180149" y="2963859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Прямая со стрелкой 172"/>
          <p:cNvCxnSpPr/>
          <p:nvPr/>
        </p:nvCxnSpPr>
        <p:spPr>
          <a:xfrm rot="5400000" flipH="1" flipV="1">
            <a:off x="7180281" y="2963859"/>
            <a:ext cx="92869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Скругленный прямоугольник 173"/>
          <p:cNvSpPr/>
          <p:nvPr/>
        </p:nvSpPr>
        <p:spPr>
          <a:xfrm>
            <a:off x="7715272" y="5286388"/>
            <a:ext cx="857256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TextBox 174"/>
          <p:cNvSpPr txBox="1"/>
          <p:nvPr/>
        </p:nvSpPr>
        <p:spPr>
          <a:xfrm>
            <a:off x="7715272" y="5357826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ВПП=34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8" name="Прямая со стрелкой 87"/>
          <p:cNvCxnSpPr/>
          <p:nvPr/>
        </p:nvCxnSpPr>
        <p:spPr>
          <a:xfrm rot="16200000" flipH="1">
            <a:off x="7786710" y="2071678"/>
            <a:ext cx="571504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Прямая со стрелкой 107"/>
          <p:cNvCxnSpPr>
            <a:stCxn id="87" idx="3"/>
          </p:cNvCxnSpPr>
          <p:nvPr/>
        </p:nvCxnSpPr>
        <p:spPr>
          <a:xfrm flipV="1">
            <a:off x="7929586" y="3286124"/>
            <a:ext cx="285752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214282" y="5214950"/>
            <a:ext cx="1000132" cy="135732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Стрелка вправо 90"/>
          <p:cNvSpPr/>
          <p:nvPr/>
        </p:nvSpPr>
        <p:spPr>
          <a:xfrm>
            <a:off x="1214414" y="5715016"/>
            <a:ext cx="214314" cy="28575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6429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Разработка комплекса мероприятий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 устранению проблем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283" y="1071546"/>
          <a:ext cx="8715436" cy="5608320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00066"/>
                <a:gridCol w="2286016"/>
                <a:gridCol w="2714644"/>
                <a:gridCol w="3214710"/>
              </a:tblGrid>
              <a:tr h="53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endParaRPr lang="en-US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Коренная причина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Способ решения проблемы (устранения коренной причины) 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Излишние запасы одежды в шкафу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Большие запасы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одежды.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Нет чёткого разделения вещей на нужные и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ненужные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Избавиться от ненужных вещей.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588" indent="12700" algn="l">
                        <a:buFont typeface="+mj-lt"/>
                        <a:buNone/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Беспорядочное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расположение одежды в шкафу.</a:t>
                      </a:r>
                      <a:endParaRPr lang="ru-RU" sz="16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Нет стандарта размещения одежды в шкафу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Внедрить систему 5С. Создать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схему расположения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одежды в шкафу . Закупить органайзеры.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Большие потери времени на поиск и  выбор нужной одежды.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визуализации в шкафчике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Создать систему хранения</a:t>
                      </a:r>
                      <a:r>
                        <a:rPr lang="ru-RU" sz="1600" spc="-2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600" spc="-2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шкафчиках</a:t>
                      </a:r>
                      <a:r>
                        <a:rPr lang="ru-RU" sz="1600" spc="-2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наклейки–</a:t>
                      </a:r>
                      <a:r>
                        <a:rPr lang="ru-RU" sz="1600" spc="-35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картинки</a:t>
                      </a:r>
                      <a:r>
                        <a:rPr lang="ru-RU" sz="1600" spc="-4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на</a:t>
                      </a:r>
                      <a:r>
                        <a:rPr lang="ru-RU" sz="1600" spc="-2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>
                          <a:latin typeface="Times New Roman" pitchFamily="18" charset="0"/>
                          <a:cs typeface="Times New Roman" pitchFamily="18" charset="0"/>
                        </a:rPr>
                        <a:t>каждый</a:t>
                      </a:r>
                      <a:r>
                        <a:rPr lang="ru-RU" sz="1600" spc="-35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шкафчик)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en-US" sz="16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Ошибки при  последовательности одевания одежды.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Нет стандартов последовательности одевания детей на прогулку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Создать алгоритм одевания на прогулку.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Большие затраты времени и усилий на объяснение и подсказки последовательности одевания 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Отсутствие инструкций при одевании на прогулку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Создать инструкцию одевания на прогулку.</a:t>
                      </a: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0"/>
            <a:ext cx="7786742" cy="96949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Карта целевого состояния процесса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«Оптимизация процесса одевания на прогулку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в младшей группе</a:t>
            </a:r>
            <a:r>
              <a:rPr lang="ru-RU" sz="2000" b="1" kern="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 descr="C:\Users\Пользователь\Saved Games\Desktop\79777724_large_Malchik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857232"/>
            <a:ext cx="2071702" cy="2000264"/>
          </a:xfrm>
          <a:prstGeom prst="rect">
            <a:avLst/>
          </a:prstGeom>
          <a:noFill/>
        </p:spPr>
      </p:pic>
      <p:sp>
        <p:nvSpPr>
          <p:cNvPr id="5" name="Скругленный прямоугольник 4"/>
          <p:cNvSpPr/>
          <p:nvPr/>
        </p:nvSpPr>
        <p:spPr>
          <a:xfrm>
            <a:off x="5786446" y="1357298"/>
            <a:ext cx="1000132" cy="1571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2714612" y="1285860"/>
            <a:ext cx="1143008" cy="1571636"/>
          </a:xfrm>
          <a:prstGeom prst="roundRect">
            <a:avLst>
              <a:gd name="adj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Ребенок вышел, подошел к шкафчику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(1 мин.)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57686" y="1285860"/>
            <a:ext cx="1143008" cy="15716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Выбирает нужную вещь по алгоритму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(4 мин.) 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406" y="5320271"/>
            <a:ext cx="9001156" cy="132343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fontAlgn="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Избавиться от ненужных вещей. Сортировка одежды. 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2. Внедрить систему 5С. Создать схему расположения одежды в шкафу . Закупить органайзеры.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indent="-342900" fontAlgn="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Создать систему хранения в шкафчиках (наклейки– картинки на каждый шкафчик)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Создать алгоритм одевания на прогулку.</a:t>
            </a:r>
          </a:p>
          <a:p>
            <a:pPr marL="342900" indent="-342900" fontAlgn="t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Создать инструкцию одевания на прогулку.</a:t>
            </a:r>
          </a:p>
        </p:txBody>
      </p:sp>
      <p:sp>
        <p:nvSpPr>
          <p:cNvPr id="15" name="Выноска-облако 14"/>
          <p:cNvSpPr/>
          <p:nvPr/>
        </p:nvSpPr>
        <p:spPr>
          <a:xfrm>
            <a:off x="3357554" y="1000108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4714876" y="1000108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ыноска-облако 20"/>
          <p:cNvSpPr/>
          <p:nvPr/>
        </p:nvSpPr>
        <p:spPr>
          <a:xfrm>
            <a:off x="6357950" y="1071546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Выноска-облако 21"/>
          <p:cNvSpPr/>
          <p:nvPr/>
        </p:nvSpPr>
        <p:spPr>
          <a:xfrm>
            <a:off x="2714612" y="1000108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5" descr="C:\Users\Пользователь\Saved Games\Desktop\pngtree-group-of-business-men-and-business-women-characters-working-in-office-png-image_48636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3286124"/>
            <a:ext cx="785786" cy="1764519"/>
          </a:xfrm>
          <a:prstGeom prst="rect">
            <a:avLst/>
          </a:prstGeom>
          <a:noFill/>
        </p:spPr>
      </p:pic>
      <p:sp>
        <p:nvSpPr>
          <p:cNvPr id="28" name="Скругленный прямоугольник 27"/>
          <p:cNvSpPr/>
          <p:nvPr/>
        </p:nvSpPr>
        <p:spPr>
          <a:xfrm>
            <a:off x="2857488" y="3429000"/>
            <a:ext cx="1143008" cy="1500198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Мотивирует детей к прогулке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 мин.)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4429124" y="3429000"/>
            <a:ext cx="1000132" cy="15716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Наблюдает за процессом одевания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(4 мин.)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5857884" y="3429000"/>
            <a:ext cx="1000132" cy="1571636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Оказывает помощь при одевании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(17 мин.)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286644" y="2285992"/>
            <a:ext cx="857256" cy="1571636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Выходят на прогулку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(2 мин.)</a:t>
            </a:r>
          </a:p>
          <a:p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>
            <a:off x="1785918" y="2000240"/>
            <a:ext cx="85725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/>
          <p:nvPr/>
        </p:nvCxnSpPr>
        <p:spPr>
          <a:xfrm>
            <a:off x="3929058" y="200024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500694" y="2000240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5500694" y="421481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>
            <a:off x="4071934" y="4214818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>
            <a:off x="1928794" y="4214818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2214546" y="1428736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42976" y="3571876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85984" y="3643314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429124" y="2714620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 стрелкой 35"/>
          <p:cNvCxnSpPr>
            <a:stCxn id="28" idx="0"/>
            <a:endCxn id="6" idx="2"/>
          </p:cNvCxnSpPr>
          <p:nvPr/>
        </p:nvCxnSpPr>
        <p:spPr>
          <a:xfrm rot="16200000" flipV="1">
            <a:off x="3071802" y="3071810"/>
            <a:ext cx="571504" cy="14287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 rot="16200000" flipH="1">
            <a:off x="4536282" y="3107529"/>
            <a:ext cx="500067" cy="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5893603" y="3178967"/>
            <a:ext cx="50006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5400000" flipH="1" flipV="1">
            <a:off x="4822827" y="3106735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 flipH="1" flipV="1">
            <a:off x="6250793" y="3178967"/>
            <a:ext cx="500860" cy="7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/>
          <p:nvPr/>
        </p:nvCxnSpPr>
        <p:spPr>
          <a:xfrm rot="16200000" flipH="1">
            <a:off x="6786578" y="2428868"/>
            <a:ext cx="500066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/>
          <p:nvPr/>
        </p:nvCxnSpPr>
        <p:spPr>
          <a:xfrm rot="5400000" flipH="1" flipV="1">
            <a:off x="6893735" y="3464719"/>
            <a:ext cx="428628" cy="357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Скругленный прямоугольник 61"/>
          <p:cNvSpPr/>
          <p:nvPr/>
        </p:nvSpPr>
        <p:spPr>
          <a:xfrm>
            <a:off x="7858148" y="5072074"/>
            <a:ext cx="857256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7858148" y="5143512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ВПП=24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Выноска-облако 58"/>
          <p:cNvSpPr/>
          <p:nvPr/>
        </p:nvSpPr>
        <p:spPr>
          <a:xfrm>
            <a:off x="5786446" y="1071546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5857884" y="1714488"/>
            <a:ext cx="928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Одевается по алгоритму</a:t>
            </a:r>
            <a:br>
              <a:rPr lang="ru-RU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(17 мин.)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73843" y="43934"/>
            <a:ext cx="619631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 мероприятий по достижению целевых показателей</a:t>
            </a:r>
          </a:p>
        </p:txBody>
      </p:sp>
      <p:graphicFrame>
        <p:nvGraphicFramePr>
          <p:cNvPr id="1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8214779"/>
              </p:ext>
            </p:extLst>
          </p:nvPr>
        </p:nvGraphicFramePr>
        <p:xfrm>
          <a:off x="214282" y="642918"/>
          <a:ext cx="8715436" cy="59926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3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56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94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0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426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697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93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ОТВЕТСТВЕННЫЙ ИСПОЛНИТЕЛЬ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75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рабочей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группы.</a:t>
                      </a:r>
                      <a:endParaRPr lang="en-US" sz="105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проблем в деятельности образовательной организации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01.08.2022г.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Сформирована команда проекта.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Определены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проблемы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Завед.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Морозова О.К.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91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текущего состояния пространства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групповой комнаты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01.08- 06.08.2022г.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текущего состояния процесса с отражением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выявленных проблем процесса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восп.Морозова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О.К, воспитатель Шалунова Л.А.,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 Малашина Н.А.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48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целевого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состояния процесса и определение мероприятий, направленных на решение проблем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10.08</a:t>
                      </a:r>
                      <a:r>
                        <a:rPr lang="ru-RU" sz="105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-20.08.2022г.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целевого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состояния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мероприятий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восп.Морозова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О.К, воспитатель Шалунова Л.А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воспитатель Малашина Н.А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0066">
                <a:tc rowSpan="5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улучшений: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освобождение шкафчика от ненужных предметов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01</a:t>
                      </a:r>
                      <a:r>
                        <a:rPr lang="ru-RU" sz="105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.09</a:t>
                      </a:r>
                      <a:r>
                        <a:rPr lang="ru-RU" sz="105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</a:t>
                      </a:r>
                      <a:r>
                        <a:rPr lang="ru-RU" sz="105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31.01.2023г.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система 5С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восп.Морозова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О.К, воспитатель Шалунова Л.А.,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 Малашина Н.А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Разработка:</a:t>
                      </a:r>
                    </a:p>
                    <a:p>
                      <a:pPr marL="800100" lvl="1" indent="-342900" algn="just" fontAlgn="base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Стандарт хранения вещей</a:t>
                      </a:r>
                    </a:p>
                    <a:p>
                      <a:pPr marL="800100" lvl="1" indent="-342900" algn="just" fontAlgn="base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Алгоритм одевания на прогулку</a:t>
                      </a:r>
                    </a:p>
                    <a:p>
                      <a:pPr marL="800100" lvl="1" indent="-342900" algn="just" fontAlgn="base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Инструкция одевания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прогулку</a:t>
                      </a:r>
                    </a:p>
                    <a:p>
                      <a:pPr marL="800100" lvl="1" indent="-342900" algn="just" fontAlgn="base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 pitchFamily="2" charset="2"/>
                        <a:buChar char="§"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Схемы размещения одежды в шкафчике</a:t>
                      </a:r>
                      <a:endParaRPr lang="ru-RU" sz="105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3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восп.Морозова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О.К,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 Шалунова Л.А,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воспитатель Малашина Н.А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органайзеров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хранения одежды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25.10.2022г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по </a:t>
                      </a:r>
                      <a:r>
                        <a:rPr lang="ru-RU" sz="105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части </a:t>
                      </a:r>
                      <a:r>
                        <a:rPr lang="ru-RU" sz="105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Поливцева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3066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Сортировка одежды. в шкафчике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Размещение  органайзера. на дверке шкафов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Визуализация</a:t>
                      </a:r>
                      <a:r>
                        <a:rPr lang="ru-RU" sz="1050" spc="-2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050" spc="-3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приёмной изготовление картинок-наклеек в шкафчике)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Составление алгоритма одевания на прогулку.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Составить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инструкцию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одевания на прогулку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16.03.-22.04.2022г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восп.Морозова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О.К, воспитатель Шалунова Л.А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воспитатель Малашина Н.А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567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по защите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25.01.2023</a:t>
                      </a:r>
                      <a:endParaRPr lang="ru-RU" sz="1050" b="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Принятие результатов и внесение поправок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Шалунова Л.А.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0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Закрепление результатов и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закрытие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ru-RU" sz="105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.01.23г  - 29.01.2023г.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Процесс организации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одевания детей на прогулку оптимизирован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Шалунова Л.А.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00" y="0"/>
            <a:ext cx="74295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ФОТООТЧЕТ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«Оптимизация процесса одевания на прогулку»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1071546"/>
            <a:ext cx="3203848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ОПТИМИЗАЦИИ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s://sun9-8.userapi.com/impg/ZKlKWriUthqkq0y0G42Rf9FxKy_liPJo9U5Q1Q/NWFvo7OkAQ8.jpg?size=1280x961&amp;quality=95&amp;sign=b928d88b821a2b22c413d147f05cb651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143116"/>
            <a:ext cx="5357850" cy="36460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6" name="Picture 6" descr="https://sun9-22.userapi.com/impg/4T8b2j6myeozFxcc_wIilrbt7o-E6lAt5pgfdw/dkQLQZKw7gA.jpg?size=811x1080&amp;quality=95&amp;sign=7be5c39920f8442752172b47a76a4f67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285852" y="3357562"/>
            <a:ext cx="2071702" cy="328614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 descr="https://sun9-56.userapi.com/impg/mekzBa3HB0ceRSxiERqQnbAwKWvlASzpvm51Lw/kmvOQxuZdeY.jpg?size=811x1080&amp;quality=95&amp;sign=d0ff67aad5300f32ac5c5374bfac128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285860"/>
            <a:ext cx="1928794" cy="30718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2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0"/>
            <a:ext cx="8215338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ФОТООТЧЕТ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«Оптимизация процесса одевания на прогулку»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36" y="928670"/>
            <a:ext cx="37338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 ОПТИМИЗАЦИИ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s://sun9-49.userapi.com/impg/dTQt2DNrfHfHz6r4Y0ejvT7LBTcc0s6unlhoQQ/bjTNMTaHqG8.jpg?size=811x1080&amp;quality=95&amp;sign=f3dd5cbb88f6541c1ef4ff6ceeede686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857364"/>
            <a:ext cx="2143140" cy="33575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48" name="Picture 4" descr="https://sun9-64.userapi.com/impg/IYcd_PBBzyI7gHXU72VUmYlNsP0-yvvNiCpT2A/51UqYl0v9xE.jpg?size=811x1080&amp;quality=95&amp;sign=6b8a083a32da3038a5f156c6272aa98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714488"/>
            <a:ext cx="2500330" cy="3571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750" name="Picture 6" descr="https://sun9-17.userapi.com/impg/_Va4AZo4_Y1n8gzPy17YY9WBOWlf_qzLUvDJoA/J-3Xo4odRRE.jpg?size=811x1080&amp;quality=95&amp;sign=02b4a663e9e86cf7836bdb3389b52d1c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3240" y="1785926"/>
            <a:ext cx="2485712" cy="35004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Выноска-облако 6"/>
          <p:cNvSpPr/>
          <p:nvPr/>
        </p:nvSpPr>
        <p:spPr>
          <a:xfrm>
            <a:off x="357158" y="5572140"/>
            <a:ext cx="1571636" cy="928694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Внедрение системы 5с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8926" y="5643578"/>
            <a:ext cx="285752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Визуализировано расположение одежды в шкафчике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000232" y="0"/>
            <a:ext cx="4786346" cy="714356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latinLnBrk="0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СХЕМА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«Размещения  одежды в шкафу »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s://sun9-78.userapi.com/impg/KiKgCNcfeGX_TheJFKZNv2ISGMtGfXvfUIXEdw/-YP6PUaRwaA.jpg?size=177x576&amp;quality=95&amp;sign=48c217ecb7e14eda0253f8fcbbcbe25b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1304022"/>
            <a:ext cx="1614487" cy="5253924"/>
          </a:xfrm>
          <a:prstGeom prst="rect">
            <a:avLst/>
          </a:prstGeom>
          <a:noFill/>
        </p:spPr>
      </p:pic>
      <p:pic>
        <p:nvPicPr>
          <p:cNvPr id="33796" name="Picture 4" descr="https://sun9-36.userapi.com/impg/kKRQ4HUR2Kvm8IkiPcXzMHqs1BTs_5YWeodDaA/E-kTIPFsIWQ.jpg?size=234x754&amp;quality=95&amp;sign=a35ac2e3c14c4ba8c25d6141c89421c0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886" y="1357298"/>
            <a:ext cx="1585916" cy="5110173"/>
          </a:xfrm>
          <a:prstGeom prst="rect">
            <a:avLst/>
          </a:prstGeom>
          <a:noFill/>
        </p:spPr>
      </p:pic>
      <p:pic>
        <p:nvPicPr>
          <p:cNvPr id="33798" name="Picture 6" descr="https://sun9-24.userapi.com/impg/jX_FhKCz0EPmgjLdBgeDw7L-z7lxoabB9_UJGQ/63fptsCQZRg.jpg?size=241x518&amp;quality=95&amp;sign=c1707ca5ec1a10c8b5ea06f9718c693b&amp;type=album"/>
          <p:cNvPicPr>
            <a:picLocks noChangeAspect="1" noChangeArrowheads="1"/>
          </p:cNvPicPr>
          <p:nvPr/>
        </p:nvPicPr>
        <p:blipFill>
          <a:blip r:embed="rId4" cstate="print"/>
          <a:srcRect l="9336" t="2597" r="6638" b="74026"/>
          <a:stretch>
            <a:fillRect/>
          </a:stretch>
        </p:blipFill>
        <p:spPr bwMode="auto">
          <a:xfrm>
            <a:off x="4572000" y="1428736"/>
            <a:ext cx="1500198" cy="7620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800" name="Picture 8" descr="https://sun9-24.userapi.com/impg/jX_FhKCz0EPmgjLdBgeDw7L-z7lxoabB9_UJGQ/63fptsCQZRg.jpg?size=241x518&amp;quality=95&amp;sign=c1707ca5ec1a10c8b5ea06f9718c693b&amp;type=album"/>
          <p:cNvPicPr>
            <a:picLocks noChangeAspect="1" noChangeArrowheads="1"/>
          </p:cNvPicPr>
          <p:nvPr/>
        </p:nvPicPr>
        <p:blipFill>
          <a:blip r:embed="rId4" cstate="print"/>
          <a:srcRect l="6224" t="28958" r="6638" b="27606"/>
          <a:stretch>
            <a:fillRect/>
          </a:stretch>
        </p:blipFill>
        <p:spPr bwMode="auto">
          <a:xfrm>
            <a:off x="4286248" y="2571744"/>
            <a:ext cx="2000264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802" name="Picture 10" descr="https://sun9-24.userapi.com/impg/jX_FhKCz0EPmgjLdBgeDw7L-z7lxoabB9_UJGQ/63fptsCQZRg.jpg?size=241x518&amp;quality=95&amp;sign=c1707ca5ec1a10c8b5ea06f9718c693b&amp;type=album"/>
          <p:cNvPicPr>
            <a:picLocks noChangeAspect="1" noChangeArrowheads="1"/>
          </p:cNvPicPr>
          <p:nvPr/>
        </p:nvPicPr>
        <p:blipFill>
          <a:blip r:embed="rId4" cstate="print"/>
          <a:srcRect l="6224" t="73842" r="6638" b="2992"/>
          <a:stretch>
            <a:fillRect/>
          </a:stretch>
        </p:blipFill>
        <p:spPr bwMode="auto">
          <a:xfrm>
            <a:off x="4429124" y="5286388"/>
            <a:ext cx="1571636" cy="8266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0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143240" y="135729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858016" y="1285860"/>
            <a:ext cx="1500198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Шапка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Шарф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Варежки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одержимое 2"/>
          <p:cNvSpPr>
            <a:spLocks noGrp="1"/>
          </p:cNvSpPr>
          <p:nvPr>
            <p:ph idx="1"/>
          </p:nvPr>
        </p:nvSpPr>
        <p:spPr>
          <a:xfrm>
            <a:off x="6858016" y="2857496"/>
            <a:ext cx="1650221" cy="150019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Куртка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Кофта</a:t>
            </a: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Штаны</a:t>
            </a:r>
          </a:p>
          <a:p>
            <a:endParaRPr lang="ru-RU" dirty="0"/>
          </a:p>
        </p:txBody>
      </p:sp>
      <p:sp>
        <p:nvSpPr>
          <p:cNvPr id="12" name="12-конечная звезда 37"/>
          <p:cNvSpPr>
            <a:spLocks/>
          </p:cNvSpPr>
          <p:nvPr/>
        </p:nvSpPr>
        <p:spPr bwMode="auto">
          <a:xfrm>
            <a:off x="7000892" y="142852"/>
            <a:ext cx="1928826" cy="1000132"/>
          </a:xfrm>
          <a:custGeom>
            <a:avLst/>
            <a:gdLst>
              <a:gd name="T0" fmla="*/ 0 w 1771650"/>
              <a:gd name="T1" fmla="*/ 895350 h 1790700"/>
              <a:gd name="T2" fmla="*/ 244094 w 1771650"/>
              <a:gd name="T3" fmla="*/ 721550 h 1790700"/>
              <a:gd name="T4" fmla="*/ 118678 w 1771650"/>
              <a:gd name="T5" fmla="*/ 447675 h 1790700"/>
              <a:gd name="T6" fmla="*/ 416045 w 1771650"/>
              <a:gd name="T7" fmla="*/ 420519 h 1790700"/>
              <a:gd name="T8" fmla="*/ 442913 w 1771650"/>
              <a:gd name="T9" fmla="*/ 119954 h 1790700"/>
              <a:gd name="T10" fmla="*/ 713874 w 1771650"/>
              <a:gd name="T11" fmla="*/ 246719 h 1790700"/>
              <a:gd name="T12" fmla="*/ 885825 w 1771650"/>
              <a:gd name="T13" fmla="*/ 0 h 1790700"/>
              <a:gd name="T14" fmla="*/ 1057776 w 1771650"/>
              <a:gd name="T15" fmla="*/ 246719 h 1790700"/>
              <a:gd name="T16" fmla="*/ 1328738 w 1771650"/>
              <a:gd name="T17" fmla="*/ 119954 h 1790700"/>
              <a:gd name="T18" fmla="*/ 1355605 w 1771650"/>
              <a:gd name="T19" fmla="*/ 420519 h 1790700"/>
              <a:gd name="T20" fmla="*/ 1652972 w 1771650"/>
              <a:gd name="T21" fmla="*/ 447675 h 1790700"/>
              <a:gd name="T22" fmla="*/ 1527556 w 1771650"/>
              <a:gd name="T23" fmla="*/ 721550 h 1790700"/>
              <a:gd name="T24" fmla="*/ 1771650 w 1771650"/>
              <a:gd name="T25" fmla="*/ 895350 h 1790700"/>
              <a:gd name="T26" fmla="*/ 1527556 w 1771650"/>
              <a:gd name="T27" fmla="*/ 1069150 h 1790700"/>
              <a:gd name="T28" fmla="*/ 1652972 w 1771650"/>
              <a:gd name="T29" fmla="*/ 1343025 h 1790700"/>
              <a:gd name="T30" fmla="*/ 1355605 w 1771650"/>
              <a:gd name="T31" fmla="*/ 1370181 h 1790700"/>
              <a:gd name="T32" fmla="*/ 1328738 w 1771650"/>
              <a:gd name="T33" fmla="*/ 1670746 h 1790700"/>
              <a:gd name="T34" fmla="*/ 1057776 w 1771650"/>
              <a:gd name="T35" fmla="*/ 1543981 h 1790700"/>
              <a:gd name="T36" fmla="*/ 885825 w 1771650"/>
              <a:gd name="T37" fmla="*/ 1790700 h 1790700"/>
              <a:gd name="T38" fmla="*/ 713874 w 1771650"/>
              <a:gd name="T39" fmla="*/ 1543981 h 1790700"/>
              <a:gd name="T40" fmla="*/ 442913 w 1771650"/>
              <a:gd name="T41" fmla="*/ 1670746 h 1790700"/>
              <a:gd name="T42" fmla="*/ 416045 w 1771650"/>
              <a:gd name="T43" fmla="*/ 1370181 h 1790700"/>
              <a:gd name="T44" fmla="*/ 118678 w 1771650"/>
              <a:gd name="T45" fmla="*/ 1343025 h 1790700"/>
              <a:gd name="T46" fmla="*/ 244094 w 1771650"/>
              <a:gd name="T47" fmla="*/ 1069150 h 1790700"/>
              <a:gd name="T48" fmla="*/ 0 w 1771650"/>
              <a:gd name="T49" fmla="*/ 895350 h 1790700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w 1771650"/>
              <a:gd name="T76" fmla="*/ 0 h 1790700"/>
              <a:gd name="T77" fmla="*/ 1771650 w 1771650"/>
              <a:gd name="T78" fmla="*/ 1790700 h 1790700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T75" t="T76" r="T77" b="T78"/>
            <a:pathLst>
              <a:path w="1771650" h="1790700">
                <a:moveTo>
                  <a:pt x="0" y="895350"/>
                </a:moveTo>
                <a:lnTo>
                  <a:pt x="244094" y="721550"/>
                </a:lnTo>
                <a:lnTo>
                  <a:pt x="118678" y="447675"/>
                </a:lnTo>
                <a:lnTo>
                  <a:pt x="416045" y="420519"/>
                </a:lnTo>
                <a:lnTo>
                  <a:pt x="442913" y="119954"/>
                </a:lnTo>
                <a:lnTo>
                  <a:pt x="713874" y="246719"/>
                </a:lnTo>
                <a:lnTo>
                  <a:pt x="885825" y="0"/>
                </a:lnTo>
                <a:lnTo>
                  <a:pt x="1057776" y="246719"/>
                </a:lnTo>
                <a:lnTo>
                  <a:pt x="1328738" y="119954"/>
                </a:lnTo>
                <a:lnTo>
                  <a:pt x="1355605" y="420519"/>
                </a:lnTo>
                <a:lnTo>
                  <a:pt x="1652972" y="447675"/>
                </a:lnTo>
                <a:lnTo>
                  <a:pt x="1527556" y="721550"/>
                </a:lnTo>
                <a:lnTo>
                  <a:pt x="1771650" y="895350"/>
                </a:lnTo>
                <a:lnTo>
                  <a:pt x="1527556" y="1069150"/>
                </a:lnTo>
                <a:lnTo>
                  <a:pt x="1652972" y="1343025"/>
                </a:lnTo>
                <a:lnTo>
                  <a:pt x="1355605" y="1370181"/>
                </a:lnTo>
                <a:lnTo>
                  <a:pt x="1328738" y="1670746"/>
                </a:lnTo>
                <a:lnTo>
                  <a:pt x="1057776" y="1543981"/>
                </a:lnTo>
                <a:lnTo>
                  <a:pt x="885825" y="1790700"/>
                </a:lnTo>
                <a:lnTo>
                  <a:pt x="713874" y="1543981"/>
                </a:lnTo>
                <a:lnTo>
                  <a:pt x="442913" y="1670746"/>
                </a:lnTo>
                <a:lnTo>
                  <a:pt x="416045" y="1370181"/>
                </a:lnTo>
                <a:lnTo>
                  <a:pt x="118678" y="1343025"/>
                </a:lnTo>
                <a:lnTo>
                  <a:pt x="244094" y="1069150"/>
                </a:lnTo>
                <a:lnTo>
                  <a:pt x="0" y="895350"/>
                </a:lnTo>
                <a:close/>
              </a:path>
            </a:pathLst>
          </a:custGeom>
          <a:solidFill>
            <a:schemeClr val="bg1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Ошибки при  одевании 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 прогулку</a:t>
            </a:r>
          </a:p>
        </p:txBody>
      </p:sp>
      <p:sp>
        <p:nvSpPr>
          <p:cNvPr id="13" name="Выноска-облако 12"/>
          <p:cNvSpPr/>
          <p:nvPr/>
        </p:nvSpPr>
        <p:spPr>
          <a:xfrm>
            <a:off x="0" y="214290"/>
            <a:ext cx="1928794" cy="107157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Создана схема «Правила размещения одежды в шкафу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86578" y="5357826"/>
            <a:ext cx="1785950" cy="83099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Носки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Обувь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3240" y="314324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43240" y="5429264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501090" y="142873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72528" y="3143248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643966" y="5357826"/>
            <a:ext cx="3571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2398</TotalTime>
  <Words>1200</Words>
  <Application>Microsoft Office PowerPoint</Application>
  <PresentationFormat>Экран (4:3)</PresentationFormat>
  <Paragraphs>286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Constantia</vt:lpstr>
      <vt:lpstr>Times New Roman</vt:lpstr>
      <vt:lpstr>Wingdings</vt:lpstr>
      <vt:lpstr>Wingdings 2</vt:lpstr>
      <vt:lpstr>Поток</vt:lpstr>
      <vt:lpstr>Презентация PowerPoint</vt:lpstr>
      <vt:lpstr>Презентация PowerPoint</vt:lpstr>
      <vt:lpstr>Презентация PowerPoint</vt:lpstr>
      <vt:lpstr>Разработка комплекса мероприятий  по устранению проблем</vt:lpstr>
      <vt:lpstr>Карта целевого состояния процесса  «Оптимизация процесса одевания на прогулку  в младшей группе»</vt:lpstr>
      <vt:lpstr>Презентация PowerPoint</vt:lpstr>
      <vt:lpstr>Презентация PowerPoint</vt:lpstr>
      <vt:lpstr>Презентация PowerPoint</vt:lpstr>
      <vt:lpstr>Презентация PowerPoint</vt:lpstr>
      <vt:lpstr>Алгоритм одевания для детей и родителей</vt:lpstr>
      <vt:lpstr> ВНЕДРЕНИЕ «5С»   «Оптимизация процесса одевания на прогулку в младшей группе»</vt:lpstr>
      <vt:lpstr>Инструкция правильного  одевания детей на прогулку  </vt:lpstr>
      <vt:lpstr>Алгоритм сбора на прогулку  для воспитателей и помощников воспитателей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egunovpavel@outlook.com</cp:lastModifiedBy>
  <cp:revision>118</cp:revision>
  <dcterms:created xsi:type="dcterms:W3CDTF">2023-02-07T19:34:52Z</dcterms:created>
  <dcterms:modified xsi:type="dcterms:W3CDTF">2023-02-16T14:44:53Z</dcterms:modified>
</cp:coreProperties>
</file>