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Кейс: "Бережливая семья"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1600" b="1" dirty="0" smtClean="0"/>
              <a:t>Совместное </a:t>
            </a:r>
            <a:r>
              <a:rPr lang="ru-RU" sz="1600" b="1" dirty="0"/>
              <a:t>творчество и </a:t>
            </a:r>
            <a:r>
              <a:rPr lang="ru-RU" sz="1600" b="1" dirty="0" smtClean="0"/>
              <a:t>рукоделие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663876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+mn-lt"/>
              </a:rPr>
              <a:t>Ситуация</a:t>
            </a:r>
            <a:endParaRPr lang="en-US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640960" cy="4176464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       </a:t>
            </a:r>
            <a:r>
              <a:rPr lang="ru-RU" sz="1800" dirty="0"/>
              <a:t>Семья: Семья Ивановых (мама, папа, двое детей 7 и 9 лет)</a:t>
            </a:r>
          </a:p>
          <a:p>
            <a:pPr algn="just"/>
            <a:endParaRPr lang="ru-RU" b="0" dirty="0"/>
          </a:p>
          <a:p>
            <a:pPr algn="just"/>
            <a:r>
              <a:rPr lang="ru-RU" dirty="0"/>
              <a:t>Проблема: </a:t>
            </a:r>
            <a:endParaRPr lang="ru-RU" dirty="0" smtClean="0"/>
          </a:p>
          <a:p>
            <a:pPr algn="just"/>
            <a:r>
              <a:rPr lang="ru-RU" b="0" dirty="0"/>
              <a:t> </a:t>
            </a:r>
            <a:r>
              <a:rPr lang="ru-RU" b="0" dirty="0" smtClean="0"/>
              <a:t>      Дети </a:t>
            </a:r>
            <a:r>
              <a:rPr lang="ru-RU" b="0" dirty="0"/>
              <a:t>Ивановых много времени проводят за гаджетами, не имея возможности для творчества и рукоделия. Мама работает, папа часто в командировках. Семья редко проводит совместный досуг</a:t>
            </a:r>
            <a:r>
              <a:rPr lang="ru-RU" b="0" dirty="0" smtClean="0"/>
              <a:t>.</a:t>
            </a:r>
          </a:p>
          <a:p>
            <a:pPr algn="just"/>
            <a:r>
              <a:rPr lang="ru-RU" sz="1400" b="0" dirty="0"/>
              <a:t> </a:t>
            </a:r>
            <a:r>
              <a:rPr lang="ru-RU" sz="2000" dirty="0" smtClean="0"/>
              <a:t>Цель</a:t>
            </a:r>
            <a:r>
              <a:rPr lang="ru-RU" sz="2000" dirty="0"/>
              <a:t>:</a:t>
            </a:r>
            <a:endParaRPr lang="en-US" sz="1400" dirty="0"/>
          </a:p>
          <a:p>
            <a:r>
              <a:rPr lang="ru-RU" sz="1400" b="0" dirty="0" smtClean="0"/>
              <a:t>       </a:t>
            </a:r>
            <a:r>
              <a:rPr lang="ru-RU" sz="1400" b="0" dirty="0"/>
              <a:t> </a:t>
            </a:r>
            <a:r>
              <a:rPr lang="ru-RU" sz="1800" b="0" dirty="0" smtClean="0"/>
              <a:t>Применить </a:t>
            </a:r>
            <a:r>
              <a:rPr lang="ru-RU" sz="1800" b="0" dirty="0"/>
              <a:t>принципы бережливых технологий для оптимизации процесса </a:t>
            </a:r>
            <a:r>
              <a:rPr lang="ru-RU" sz="1800" b="0" dirty="0" smtClean="0"/>
              <a:t>совместного творчества и рукоделия, </a:t>
            </a:r>
            <a:r>
              <a:rPr lang="ru-RU" sz="1800" b="0" dirty="0"/>
              <a:t>повышения эффективности и вовлеченности всех членов семьи.</a:t>
            </a:r>
            <a:endParaRPr lang="en-US" sz="1800" b="0" dirty="0"/>
          </a:p>
          <a:p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2456463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+mn-lt"/>
              </a:rPr>
              <a:t>решение</a:t>
            </a:r>
            <a:endParaRPr lang="en-US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4104456"/>
          </a:xfrm>
        </p:spPr>
        <p:txBody>
          <a:bodyPr>
            <a:noAutofit/>
          </a:bodyPr>
          <a:lstStyle/>
          <a:p>
            <a:r>
              <a:rPr lang="ru-RU" sz="1400" b="0" dirty="0" smtClean="0"/>
              <a:t>• </a:t>
            </a:r>
            <a:r>
              <a:rPr lang="ru-RU" sz="1400" b="0" dirty="0"/>
              <a:t>Создание "Творческого уголка": Семья оформила специальное место для творчества в гостиной: полку с красками, карандашами, бумагой, тканью, нитки, пуговицы и другие подручные материалы.</a:t>
            </a:r>
          </a:p>
          <a:p>
            <a:r>
              <a:rPr lang="ru-RU" sz="1400" b="0" dirty="0"/>
              <a:t>• Еженедельное творчество: В субботу семья отключает все гаджеты и уделяет время совместному творчеству. </a:t>
            </a:r>
          </a:p>
          <a:p>
            <a:r>
              <a:rPr lang="ru-RU" sz="1400" b="0" dirty="0"/>
              <a:t>• Выбор идей: Ивановы часто ищут идеи в онлайн-ресурсах, журналов с мастер-классами или просто придумывают свои проекты.</a:t>
            </a:r>
          </a:p>
          <a:p>
            <a:r>
              <a:rPr lang="ru-RU" sz="1400" b="0" dirty="0"/>
              <a:t>• Совместное творчество: Семья уже создала много интересных поделок:</a:t>
            </a:r>
          </a:p>
          <a:p>
            <a:r>
              <a:rPr lang="ru-RU" sz="1400" b="0" dirty="0"/>
              <a:t>  * Из старых журналов и картона они сделали оригинальные рамки для фотографий.</a:t>
            </a:r>
          </a:p>
          <a:p>
            <a:r>
              <a:rPr lang="ru-RU" sz="1400" b="0" dirty="0"/>
              <a:t>  * Из пластиковых бутылок они сделали кормушки для птиц.</a:t>
            </a:r>
          </a:p>
          <a:p>
            <a:r>
              <a:rPr lang="ru-RU" sz="1400" b="0" dirty="0"/>
              <a:t>  * Из ткани и пуговиц они создали яркие игрушки.</a:t>
            </a:r>
          </a:p>
          <a:p>
            <a:r>
              <a:rPr lang="ru-RU" sz="1400" b="0" dirty="0"/>
              <a:t>  * Из старых футболок они сделали оригинальные сумки.</a:t>
            </a:r>
          </a:p>
          <a:p>
            <a:r>
              <a:rPr lang="ru-RU" sz="1400" b="0" dirty="0"/>
              <a:t>• Фото-отчет: Семья ведет фото-дневник с результатами творчества и рукоделия. </a:t>
            </a:r>
          </a:p>
          <a:p>
            <a:r>
              <a:rPr lang="ru-RU" sz="1400" b="0" dirty="0"/>
              <a:t>• Выставка поделок: На днях рождения семья представляет свои работы в качестве подарков родственникам и друзьям. </a:t>
            </a:r>
          </a:p>
          <a:p>
            <a:r>
              <a:rPr lang="ru-RU" sz="1400" b="0" dirty="0"/>
              <a:t>• Декорирование дома: Некоторые поделки используют для украшения дома.</a:t>
            </a:r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3366726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1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00628"/>
            <a:ext cx="8640960" cy="3579849"/>
          </a:xfrm>
        </p:spPr>
        <p:txBody>
          <a:bodyPr>
            <a:noAutofit/>
          </a:bodyPr>
          <a:lstStyle/>
          <a:p>
            <a:r>
              <a:rPr lang="ru-RU" sz="2000" b="0" dirty="0" smtClean="0"/>
              <a:t>Карта </a:t>
            </a:r>
            <a:r>
              <a:rPr lang="ru-RU" sz="2000" b="0" dirty="0"/>
              <a:t>потока ценности:</a:t>
            </a:r>
            <a:endParaRPr lang="en-US" sz="2000" b="0" dirty="0"/>
          </a:p>
          <a:p>
            <a:r>
              <a:rPr lang="ru-RU" sz="2000" b="0" dirty="0"/>
              <a:t> </a:t>
            </a:r>
            <a:endParaRPr lang="en-US" sz="2000" b="0" dirty="0"/>
          </a:p>
          <a:p>
            <a:r>
              <a:rPr lang="ru-RU" sz="2000" b="0" dirty="0"/>
              <a:t>• Постройте карту потока ценности для процесса </a:t>
            </a:r>
            <a:r>
              <a:rPr lang="ru-RU" sz="2000" b="0" dirty="0" smtClean="0"/>
              <a:t>совместного творчества. </a:t>
            </a:r>
            <a:r>
              <a:rPr lang="ru-RU" sz="2000" b="0" dirty="0"/>
              <a:t>Включите в нее все этапы от планирования до завершения торжества.</a:t>
            </a:r>
            <a:endParaRPr lang="en-US" sz="2000" b="0" dirty="0"/>
          </a:p>
          <a:p>
            <a:r>
              <a:rPr lang="ru-RU" sz="2000" b="0" dirty="0"/>
              <a:t>• Определите операции, которые не создают ценности. Это может быть время, потраченное на поиск идей в интернете, бесконечные обсуждения меню, бесполезные поездки по магазинам.</a:t>
            </a:r>
            <a:endParaRPr lang="en-US" sz="2000" b="0" dirty="0"/>
          </a:p>
          <a:p>
            <a:r>
              <a:rPr lang="ru-RU" sz="2000" b="0" dirty="0"/>
              <a:t>• Проведите мозговой штурм по оптимизации процесса. Как можно сократить операции, не создающие ценности, или сделать их более эффективными?</a:t>
            </a:r>
            <a:endParaRPr lang="en-US" sz="2000" b="0" dirty="0"/>
          </a:p>
          <a:p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3783783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2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00628"/>
            <a:ext cx="8496944" cy="3579849"/>
          </a:xfrm>
        </p:spPr>
        <p:txBody>
          <a:bodyPr>
            <a:normAutofit/>
          </a:bodyPr>
          <a:lstStyle/>
          <a:p>
            <a:r>
              <a:rPr lang="ru-RU" sz="2000" b="0" dirty="0" smtClean="0"/>
              <a:t>5S</a:t>
            </a:r>
            <a:r>
              <a:rPr lang="ru-RU" sz="2000" b="0" dirty="0"/>
              <a:t>:</a:t>
            </a:r>
            <a:endParaRPr lang="en-US" sz="2000" b="0" dirty="0"/>
          </a:p>
          <a:p>
            <a:r>
              <a:rPr lang="ru-RU" sz="2000" b="0" dirty="0"/>
              <a:t> </a:t>
            </a:r>
            <a:endParaRPr lang="en-US" sz="2000" b="0" dirty="0"/>
          </a:p>
          <a:p>
            <a:r>
              <a:rPr lang="ru-RU" sz="2000" b="0" dirty="0"/>
              <a:t>• Проведите уборку в комнате, где </a:t>
            </a:r>
            <a:r>
              <a:rPr lang="ru-RU" sz="2000" b="0" dirty="0" smtClean="0"/>
              <a:t>будете заниматься совместным творчеством. </a:t>
            </a:r>
            <a:endParaRPr lang="en-US" sz="2000" b="0" dirty="0"/>
          </a:p>
          <a:p>
            <a:r>
              <a:rPr lang="ru-RU" sz="2000" b="0" dirty="0"/>
              <a:t>• Примените 5S (сортировка, систематизация, уборка, стандартизация, самодисциплина) для организации пространства.</a:t>
            </a:r>
            <a:endParaRPr lang="en-US" sz="2000" b="0" dirty="0"/>
          </a:p>
          <a:p>
            <a:r>
              <a:rPr lang="ru-RU" sz="2000" b="0" dirty="0"/>
              <a:t>• Сфотографируйте процесс до и после.</a:t>
            </a:r>
            <a:endParaRPr lang="en-US" sz="2000" b="0" dirty="0"/>
          </a:p>
          <a:p>
            <a:r>
              <a:rPr lang="ru-RU" sz="2000" b="0" dirty="0"/>
              <a:t>• Проведите анализ полученных результатов: сколько времени вы сэкономили? Сколько денег удалось сберечь?</a:t>
            </a:r>
            <a:endParaRPr lang="en-US" sz="2000" b="0" dirty="0"/>
          </a:p>
          <a:p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3533167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520940" cy="548640"/>
          </a:xfrm>
        </p:spPr>
        <p:txBody>
          <a:bodyPr/>
          <a:lstStyle/>
          <a:p>
            <a:r>
              <a:rPr lang="ru-RU" dirty="0" smtClean="0">
                <a:latin typeface="+mn-lt"/>
              </a:rPr>
              <a:t>Задание</a:t>
            </a:r>
            <a:r>
              <a:rPr lang="ru-RU" dirty="0" smtClean="0"/>
              <a:t> 3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00628"/>
            <a:ext cx="8568952" cy="3840540"/>
          </a:xfrm>
        </p:spPr>
        <p:txBody>
          <a:bodyPr>
            <a:noAutofit/>
          </a:bodyPr>
          <a:lstStyle/>
          <a:p>
            <a:r>
              <a:rPr lang="ru-RU" sz="1800" b="0" dirty="0" err="1" smtClean="0"/>
              <a:t>Канбан</a:t>
            </a:r>
            <a:r>
              <a:rPr lang="ru-RU" sz="1800" b="0" dirty="0"/>
              <a:t>:</a:t>
            </a:r>
            <a:endParaRPr lang="en-US" sz="1800" b="0" dirty="0"/>
          </a:p>
          <a:p>
            <a:r>
              <a:rPr lang="ru-RU" sz="1800" b="0" dirty="0"/>
              <a:t> </a:t>
            </a:r>
            <a:endParaRPr lang="en-US" sz="1800" b="0" dirty="0"/>
          </a:p>
          <a:p>
            <a:r>
              <a:rPr lang="ru-RU" sz="1800" b="0" dirty="0"/>
              <a:t>• Создайте </a:t>
            </a:r>
            <a:r>
              <a:rPr lang="ru-RU" sz="1800" b="0" dirty="0" err="1"/>
              <a:t>канбан</a:t>
            </a:r>
            <a:r>
              <a:rPr lang="ru-RU" sz="1800" b="0" dirty="0"/>
              <a:t>-доску для планирования </a:t>
            </a:r>
            <a:r>
              <a:rPr lang="ru-RU" sz="1800" b="0" dirty="0" smtClean="0"/>
              <a:t>совместного творчества</a:t>
            </a:r>
            <a:r>
              <a:rPr lang="ru-RU" sz="1800" b="0" dirty="0" smtClean="0"/>
              <a:t>. </a:t>
            </a:r>
            <a:endParaRPr lang="en-US" sz="1800" b="0" dirty="0"/>
          </a:p>
          <a:p>
            <a:r>
              <a:rPr lang="ru-RU" sz="1800" b="0" dirty="0"/>
              <a:t>• Разделите ее на три колонки: "Планируемые задачи", "Текущие задачи", "Выполненные задачи".</a:t>
            </a:r>
            <a:endParaRPr lang="en-US" sz="1800" b="0" dirty="0"/>
          </a:p>
          <a:p>
            <a:r>
              <a:rPr lang="ru-RU" sz="1800" b="0" dirty="0"/>
              <a:t>• Разместите на доске все этапы подготовки к </a:t>
            </a:r>
            <a:r>
              <a:rPr lang="ru-RU" sz="1800" b="0" dirty="0" smtClean="0"/>
              <a:t>совместному творчеству. </a:t>
            </a:r>
          </a:p>
          <a:p>
            <a:r>
              <a:rPr lang="ru-RU" sz="1800" b="0" dirty="0" smtClean="0"/>
              <a:t>• </a:t>
            </a:r>
            <a:r>
              <a:rPr lang="ru-RU" sz="1800" b="0" dirty="0"/>
              <a:t>Обновляйте доску каждый день, перенося задачи из колонки "Планируемые" в колонку "Текущие" и, после завершения, в колонку "Выполненные".</a:t>
            </a:r>
            <a:endParaRPr lang="en-US" sz="1800" b="0" dirty="0"/>
          </a:p>
          <a:p>
            <a:r>
              <a:rPr lang="ru-RU" sz="1800" b="0" dirty="0"/>
              <a:t>• Проведите анализ результатов: сколько времени удалось сэкономить? Сколько денег удалось сберечь?</a:t>
            </a:r>
            <a:endParaRPr lang="en-US" sz="1800" b="0" dirty="0"/>
          </a:p>
          <a:p>
            <a:endParaRPr lang="en-US" sz="1800" b="0" dirty="0"/>
          </a:p>
        </p:txBody>
      </p:sp>
    </p:spTree>
    <p:extLst>
      <p:ext uri="{BB962C8B-B14F-4D97-AF65-F5344CB8AC3E}">
        <p14:creationId xmlns:p14="http://schemas.microsoft.com/office/powerpoint/2010/main" val="2128940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4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4032448"/>
          </a:xfrm>
        </p:spPr>
        <p:txBody>
          <a:bodyPr>
            <a:noAutofit/>
          </a:bodyPr>
          <a:lstStyle/>
          <a:p>
            <a:r>
              <a:rPr lang="ru-RU" sz="1400" b="0" dirty="0" smtClean="0"/>
              <a:t>Поиск </a:t>
            </a:r>
            <a:r>
              <a:rPr lang="ru-RU" sz="1400" b="0" dirty="0"/>
              <a:t>"отходов":</a:t>
            </a:r>
            <a:endParaRPr lang="en-US" sz="1400" b="0" dirty="0"/>
          </a:p>
          <a:p>
            <a:r>
              <a:rPr lang="ru-RU" sz="1400" b="0" dirty="0"/>
              <a:t> </a:t>
            </a:r>
            <a:endParaRPr lang="en-US" sz="1400" b="0" dirty="0"/>
          </a:p>
          <a:p>
            <a:r>
              <a:rPr lang="ru-RU" sz="1400" b="0" dirty="0"/>
              <a:t>• Вместе с семьей проведите "аудит" </a:t>
            </a:r>
            <a:r>
              <a:rPr lang="ru-RU" sz="1400" b="0" dirty="0" smtClean="0"/>
              <a:t>времени, потраченного на гаджеты.</a:t>
            </a:r>
            <a:endParaRPr lang="en-US" sz="1400" b="0" dirty="0"/>
          </a:p>
          <a:p>
            <a:r>
              <a:rPr lang="ru-RU" sz="1400" b="0" dirty="0"/>
              <a:t>• Используйте метод "7 видов отходов</a:t>
            </a:r>
            <a:r>
              <a:rPr lang="ru-RU" sz="1400" b="0" dirty="0" smtClean="0"/>
              <a:t>" </a:t>
            </a:r>
            <a:r>
              <a:rPr lang="ru-RU" sz="1400" b="0" dirty="0"/>
              <a:t>для определения неэффективных трат:</a:t>
            </a:r>
            <a:endParaRPr lang="en-US" sz="1400" b="0" dirty="0"/>
          </a:p>
          <a:p>
            <a:r>
              <a:rPr lang="ru-RU" sz="1400" b="0" dirty="0"/>
              <a:t>  * Перепроизводство: Покупка лишних украшений, продуктов или подарков.</a:t>
            </a:r>
            <a:endParaRPr lang="en-US" sz="1400" b="0" dirty="0"/>
          </a:p>
          <a:p>
            <a:r>
              <a:rPr lang="ru-RU" sz="1400" b="0" dirty="0"/>
              <a:t>  * Ожидание: Время, потраченное на ожидание в очереди, на доставку заказа, на поиски пропавших вещей.</a:t>
            </a:r>
            <a:endParaRPr lang="en-US" sz="1400" b="0" dirty="0"/>
          </a:p>
          <a:p>
            <a:r>
              <a:rPr lang="ru-RU" sz="1400" b="0" dirty="0"/>
              <a:t>  * Транспорт: Ненужные поездки по магазинам.</a:t>
            </a:r>
            <a:endParaRPr lang="en-US" sz="1400" b="0" dirty="0"/>
          </a:p>
          <a:p>
            <a:r>
              <a:rPr lang="ru-RU" sz="1400" b="0" dirty="0"/>
              <a:t>  * Переработка: Неоптимальное использование материалов (например, покупка одноразовой посуды вместо многоразовой).</a:t>
            </a:r>
            <a:endParaRPr lang="en-US" sz="1400" b="0" dirty="0"/>
          </a:p>
          <a:p>
            <a:r>
              <a:rPr lang="ru-RU" sz="1400" b="0" dirty="0"/>
              <a:t>  * Запасы: Слишком большие запасы продуктов, украшений, материалов.</a:t>
            </a:r>
            <a:endParaRPr lang="en-US" sz="1400" b="0" dirty="0"/>
          </a:p>
          <a:p>
            <a:r>
              <a:rPr lang="ru-RU" sz="1400" b="0" dirty="0"/>
              <a:t>  * Движения: Ненужные перемещения по дому или по магазинам.</a:t>
            </a:r>
            <a:endParaRPr lang="en-US" sz="1400" b="0" dirty="0"/>
          </a:p>
          <a:p>
            <a:r>
              <a:rPr lang="ru-RU" sz="1400" b="0" dirty="0"/>
              <a:t>  * Дефекты: Порча продуктов, неправильный выбор подарков, ненужные покупки.</a:t>
            </a:r>
            <a:endParaRPr lang="en-US" sz="1400" b="0" dirty="0"/>
          </a:p>
          <a:p>
            <a:r>
              <a:rPr lang="ru-RU" sz="1400" b="0" dirty="0"/>
              <a:t>• Для каждого вида отходов предложите решения, которые можно реализовать в семье.</a:t>
            </a:r>
            <a:endParaRPr lang="en-US" sz="1400" b="0" dirty="0"/>
          </a:p>
          <a:p>
            <a:endParaRPr 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3897505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5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0" dirty="0" smtClean="0"/>
              <a:t>Команда</a:t>
            </a:r>
            <a:r>
              <a:rPr lang="ru-RU" sz="2000" b="0" dirty="0"/>
              <a:t>:</a:t>
            </a:r>
            <a:endParaRPr lang="en-US" sz="2000" b="0" dirty="0"/>
          </a:p>
          <a:p>
            <a:r>
              <a:rPr lang="ru-RU" sz="2000" b="0" dirty="0"/>
              <a:t> </a:t>
            </a:r>
            <a:endParaRPr lang="en-US" sz="2000" b="0" dirty="0"/>
          </a:p>
          <a:p>
            <a:r>
              <a:rPr lang="ru-RU" sz="2000" b="0" dirty="0"/>
              <a:t>• Проведите семейное совещание, посвященное планированию праздника. </a:t>
            </a:r>
            <a:endParaRPr lang="en-US" sz="2000" b="0" dirty="0"/>
          </a:p>
          <a:p>
            <a:r>
              <a:rPr lang="ru-RU" sz="2000" b="0" dirty="0"/>
              <a:t>• Разделите обязанности между членами семьи: кто отвечает за покупку продуктов, кто украшает комнату, кто готовит развлечения.</a:t>
            </a:r>
            <a:endParaRPr lang="en-US" sz="2000" b="0" dirty="0"/>
          </a:p>
          <a:p>
            <a:r>
              <a:rPr lang="ru-RU" sz="2000" b="0" dirty="0"/>
              <a:t>• Создайте систему контроля за выполнением задач и ежемесячных отчетов.</a:t>
            </a:r>
            <a:endParaRPr lang="en-US" sz="2000" b="0" dirty="0"/>
          </a:p>
          <a:p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32013457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16</TotalTime>
  <Words>253</Words>
  <Application>Microsoft Office PowerPoint</Application>
  <PresentationFormat>Экран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Углы</vt:lpstr>
      <vt:lpstr>Кейс: "Бережливая семья"</vt:lpstr>
      <vt:lpstr>Ситуация</vt:lpstr>
      <vt:lpstr>решение</vt:lpstr>
      <vt:lpstr>Задание 1</vt:lpstr>
      <vt:lpstr>Задание 2</vt:lpstr>
      <vt:lpstr>Задание 3</vt:lpstr>
      <vt:lpstr>Задание 4</vt:lpstr>
      <vt:lpstr>Задание 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Кейс: "Бережливая семья"</dc:title>
  <dc:creator>Olga</dc:creator>
  <cp:lastModifiedBy>SVETA</cp:lastModifiedBy>
  <cp:revision>4</cp:revision>
  <dcterms:created xsi:type="dcterms:W3CDTF">2024-10-22T12:09:15Z</dcterms:created>
  <dcterms:modified xsi:type="dcterms:W3CDTF">2024-11-11T11:45:50Z</dcterms:modified>
</cp:coreProperties>
</file>