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305" r:id="rId3"/>
    <p:sldId id="306" r:id="rId4"/>
    <p:sldId id="307" r:id="rId5"/>
    <p:sldId id="291" r:id="rId6"/>
    <p:sldId id="323" r:id="rId7"/>
    <p:sldId id="319" r:id="rId8"/>
    <p:sldId id="325" r:id="rId9"/>
    <p:sldId id="326" r:id="rId10"/>
    <p:sldId id="327" r:id="rId11"/>
    <p:sldId id="330" r:id="rId12"/>
    <p:sldId id="333" r:id="rId13"/>
    <p:sldId id="265" r:id="rId1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E6492"/>
    <a:srgbClr val="008000"/>
    <a:srgbClr val="ECAA62"/>
    <a:srgbClr val="89C4FF"/>
    <a:srgbClr val="A4D76B"/>
    <a:srgbClr val="000099"/>
    <a:srgbClr val="EA9EBB"/>
    <a:srgbClr val="E9E79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5" autoAdjust="0"/>
    <p:restoredTop sz="94652" autoAdjust="0"/>
  </p:normalViewPr>
  <p:slideViewPr>
    <p:cSldViewPr>
      <p:cViewPr>
        <p:scale>
          <a:sx n="90" d="100"/>
          <a:sy n="90" d="100"/>
        </p:scale>
        <p:origin x="-1458" y="-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Лист1!$A$2:$A$5</c:f>
              <c:strCache>
                <c:ptCount val="1"/>
                <c:pt idx="0">
                  <c:v>пришли вовремя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018AF1-6F53-4F08-B712-2E5711987B04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E29A5A-33FC-4C47-B9DC-B32DDAC58603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Найти новые  формы взаимодействия с семьями воспитанников</a:t>
          </a:r>
          <a:endParaRPr lang="ru-RU" sz="1800" b="1" dirty="0">
            <a:solidFill>
              <a:schemeClr val="tx1"/>
            </a:solidFill>
            <a:effectLst/>
          </a:endParaRPr>
        </a:p>
      </dgm:t>
    </dgm:pt>
    <dgm:pt modelId="{9D5D70D7-1809-416C-9624-2A79BC0B8BD5}" type="parTrans" cxnId="{CB69881A-E09B-40C9-9059-2DE2EFD369A6}">
      <dgm:prSet/>
      <dgm:spPr/>
      <dgm:t>
        <a:bodyPr/>
        <a:lstStyle/>
        <a:p>
          <a:endParaRPr lang="ru-RU"/>
        </a:p>
      </dgm:t>
    </dgm:pt>
    <dgm:pt modelId="{692394E7-C2A7-4778-BB24-DEE5B11B5014}" type="sibTrans" cxnId="{CB69881A-E09B-40C9-9059-2DE2EFD369A6}">
      <dgm:prSet/>
      <dgm:spPr/>
      <dgm:t>
        <a:bodyPr/>
        <a:lstStyle/>
        <a:p>
          <a:endParaRPr lang="ru-RU"/>
        </a:p>
      </dgm:t>
    </dgm:pt>
    <dgm:pt modelId="{C7AD4D14-5E8B-46D4-A729-6BB03AF8352B}">
      <dgm:prSet phldrT="[Текст]" phldr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9C28924-AAAB-495C-8E05-02344A50695E}" type="parTrans" cxnId="{3EA29735-0537-4604-9569-9BD0528C4569}">
      <dgm:prSet/>
      <dgm:spPr/>
      <dgm:t>
        <a:bodyPr/>
        <a:lstStyle/>
        <a:p>
          <a:endParaRPr lang="ru-RU"/>
        </a:p>
      </dgm:t>
    </dgm:pt>
    <dgm:pt modelId="{9801B634-D068-4CEE-9123-5B0F1503DB37}" type="sibTrans" cxnId="{3EA29735-0537-4604-9569-9BD0528C4569}">
      <dgm:prSet/>
      <dgm:spPr/>
      <dgm:t>
        <a:bodyPr/>
        <a:lstStyle/>
        <a:p>
          <a:endParaRPr lang="ru-RU"/>
        </a:p>
      </dgm:t>
    </dgm:pt>
    <dgm:pt modelId="{02439AC9-72C0-44E5-B089-1F1D881B6D48}">
      <dgm:prSet phldrT="[Текст]" phldr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ru-RU" dirty="0"/>
        </a:p>
      </dgm:t>
    </dgm:pt>
    <dgm:pt modelId="{DF9FF358-3FB0-46D5-B9C2-213B7411334D}" type="parTrans" cxnId="{912EA229-1C77-452A-8B08-D477489AD1DA}">
      <dgm:prSet/>
      <dgm:spPr/>
      <dgm:t>
        <a:bodyPr/>
        <a:lstStyle/>
        <a:p>
          <a:endParaRPr lang="ru-RU"/>
        </a:p>
      </dgm:t>
    </dgm:pt>
    <dgm:pt modelId="{F0818E62-FECE-4F93-A5F8-4A1AE3C70084}" type="sibTrans" cxnId="{912EA229-1C77-452A-8B08-D477489AD1DA}">
      <dgm:prSet/>
      <dgm:spPr/>
      <dgm:t>
        <a:bodyPr/>
        <a:lstStyle/>
        <a:p>
          <a:endParaRPr lang="ru-RU"/>
        </a:p>
      </dgm:t>
    </dgm:pt>
    <dgm:pt modelId="{17934F5A-31F0-403B-B07F-879BD5A220D8}">
      <dgm:prSet phldrT="[Текст]"/>
      <dgm:spPr/>
      <dgm:t>
        <a:bodyPr/>
        <a:lstStyle/>
        <a:p>
          <a:endParaRPr lang="ru-RU" dirty="0"/>
        </a:p>
      </dgm:t>
    </dgm:pt>
    <dgm:pt modelId="{11067CE7-CB0F-469F-840F-203D9B15F92F}" type="parTrans" cxnId="{C82FE782-664C-407D-B4B9-6DEADEF1C851}">
      <dgm:prSet/>
      <dgm:spPr/>
      <dgm:t>
        <a:bodyPr/>
        <a:lstStyle/>
        <a:p>
          <a:endParaRPr lang="ru-RU"/>
        </a:p>
      </dgm:t>
    </dgm:pt>
    <dgm:pt modelId="{36218B6F-16B4-4F01-9620-D6DF9A95BBB7}" type="sibTrans" cxnId="{C82FE782-664C-407D-B4B9-6DEADEF1C851}">
      <dgm:prSet/>
      <dgm:spPr/>
      <dgm:t>
        <a:bodyPr/>
        <a:lstStyle/>
        <a:p>
          <a:endParaRPr lang="ru-RU"/>
        </a:p>
      </dgm:t>
    </dgm:pt>
    <dgm:pt modelId="{A7386DE4-A2B3-4233-9D5A-AB7E69F72A5C}">
      <dgm:prSet phldrT="[Текст]" custT="1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1" u="sng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Цель: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ru-RU" sz="1800" b="0" i="0" dirty="0" smtClean="0">
              <a:cs typeface="Aharoni" pitchFamily="2" charset="-79"/>
            </a:rPr>
            <a:t> в</a:t>
          </a:r>
          <a:r>
            <a:rPr lang="ru-RU" sz="1600" b="1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rPr>
            <a:t>недрение бережливых технологий в работу с родителями</a:t>
          </a:r>
          <a:endParaRPr lang="ru-RU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haroni" pitchFamily="2" charset="-79"/>
          </a:endParaRPr>
        </a:p>
      </dgm:t>
    </dgm:pt>
    <dgm:pt modelId="{9DB8C650-6ECC-48F4-9A92-8FDEA9267B7E}" type="sibTrans" cxnId="{AA2591AD-9996-4F9B-8619-4A5F34CA0342}">
      <dgm:prSet/>
      <dgm:spPr/>
      <dgm:t>
        <a:bodyPr/>
        <a:lstStyle/>
        <a:p>
          <a:endParaRPr lang="ru-RU"/>
        </a:p>
      </dgm:t>
    </dgm:pt>
    <dgm:pt modelId="{6C7237DF-C674-4269-9989-FF7CC3A50578}" type="parTrans" cxnId="{AA2591AD-9996-4F9B-8619-4A5F34CA0342}">
      <dgm:prSet/>
      <dgm:spPr/>
      <dgm:t>
        <a:bodyPr/>
        <a:lstStyle/>
        <a:p>
          <a:endParaRPr lang="ru-RU"/>
        </a:p>
      </dgm:t>
    </dgm:pt>
    <dgm:pt modelId="{D36372B2-52D9-4F3E-9586-4FBD4AA12E48}">
      <dgm:prSet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Повысить уровень вовлеченности педагогов в  образовательный процесс</a:t>
          </a:r>
          <a:endParaRPr lang="ru-RU" sz="1800" b="1" dirty="0">
            <a:solidFill>
              <a:schemeClr val="tx1"/>
            </a:solidFill>
            <a:effectLst/>
          </a:endParaRPr>
        </a:p>
      </dgm:t>
    </dgm:pt>
    <dgm:pt modelId="{A1F0F360-2853-4E42-8A55-F5964BD48272}" type="parTrans" cxnId="{918F66EF-47F9-4506-9E72-00777B0B20A7}">
      <dgm:prSet/>
      <dgm:spPr/>
      <dgm:t>
        <a:bodyPr/>
        <a:lstStyle/>
        <a:p>
          <a:endParaRPr lang="ru-RU"/>
        </a:p>
      </dgm:t>
    </dgm:pt>
    <dgm:pt modelId="{1462934D-C542-422E-90D6-715CCA002839}" type="sibTrans" cxnId="{918F66EF-47F9-4506-9E72-00777B0B20A7}">
      <dgm:prSet/>
      <dgm:spPr/>
      <dgm:t>
        <a:bodyPr/>
        <a:lstStyle/>
        <a:p>
          <a:endParaRPr lang="ru-RU"/>
        </a:p>
      </dgm:t>
    </dgm:pt>
    <dgm:pt modelId="{F2D16E79-18B5-4173-9242-E71BF8E6E09D}">
      <dgm:prSet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31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b="1" dirty="0" smtClean="0">
            <a:solidFill>
              <a:schemeClr val="accent4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F54C5FC5-C5A3-4623-AC3C-F35B516D1E4D}" type="parTrans" cxnId="{C96F191A-A52F-4C31-AA90-92792087BAFC}">
      <dgm:prSet/>
      <dgm:spPr/>
      <dgm:t>
        <a:bodyPr/>
        <a:lstStyle/>
        <a:p>
          <a:endParaRPr lang="ru-RU"/>
        </a:p>
      </dgm:t>
    </dgm:pt>
    <dgm:pt modelId="{B1CE6CCB-57FA-4D12-8F96-02F8F40F3291}" type="sibTrans" cxnId="{C96F191A-A52F-4C31-AA90-92792087BAFC}">
      <dgm:prSet/>
      <dgm:spPr/>
      <dgm:t>
        <a:bodyPr/>
        <a:lstStyle/>
        <a:p>
          <a:endParaRPr lang="ru-RU"/>
        </a:p>
      </dgm:t>
    </dgm:pt>
    <dgm:pt modelId="{2477C454-D04D-46EA-B780-042C64E31DE6}">
      <dgm:prSet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Использовать </a:t>
          </a:r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новые полезные </a:t>
          </a:r>
          <a:r>
            <a:rPr lang="ru-RU" sz="1800" b="1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инструменты бережливых технологий для устранения проблем</a:t>
          </a:r>
          <a:endParaRPr lang="ru-RU" sz="1800" b="1" dirty="0" smtClean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A49A100C-BC8A-443C-9492-981BDBD5DAAD}" type="parTrans" cxnId="{E750EEBB-DC97-4CFB-A7CD-30040B038AC3}">
      <dgm:prSet/>
      <dgm:spPr/>
      <dgm:t>
        <a:bodyPr/>
        <a:lstStyle/>
        <a:p>
          <a:endParaRPr lang="ru-RU"/>
        </a:p>
      </dgm:t>
    </dgm:pt>
    <dgm:pt modelId="{571B67FE-F03B-4EBA-B7CB-249DE3338D57}" type="sibTrans" cxnId="{E750EEBB-DC97-4CFB-A7CD-30040B038AC3}">
      <dgm:prSet/>
      <dgm:spPr/>
      <dgm:t>
        <a:bodyPr/>
        <a:lstStyle/>
        <a:p>
          <a:endParaRPr lang="ru-RU"/>
        </a:p>
      </dgm:t>
    </dgm:pt>
    <dgm:pt modelId="{CD12D37B-D0CE-48A8-B93F-F4B0CC01E253}">
      <dgm:prSet/>
      <dgm:spPr/>
      <dgm:t>
        <a:bodyPr/>
        <a:lstStyle/>
        <a:p>
          <a:endParaRPr lang="ru-RU" dirty="0"/>
        </a:p>
      </dgm:t>
    </dgm:pt>
    <dgm:pt modelId="{AC2147F6-BB18-46E1-9BE3-7FB07AE0D6DB}" type="parTrans" cxnId="{142542C2-16D3-41FF-863C-C94D31112DFA}">
      <dgm:prSet/>
      <dgm:spPr/>
      <dgm:t>
        <a:bodyPr/>
        <a:lstStyle/>
        <a:p>
          <a:endParaRPr lang="ru-RU"/>
        </a:p>
      </dgm:t>
    </dgm:pt>
    <dgm:pt modelId="{3EAA0F56-E473-4E6D-8C1B-18D39993D317}" type="sibTrans" cxnId="{142542C2-16D3-41FF-863C-C94D31112DFA}">
      <dgm:prSet/>
      <dgm:spPr/>
      <dgm:t>
        <a:bodyPr/>
        <a:lstStyle/>
        <a:p>
          <a:endParaRPr lang="ru-RU"/>
        </a:p>
      </dgm:t>
    </dgm:pt>
    <dgm:pt modelId="{219696BA-B4DA-45B3-BCD3-8B7FA2861C25}" type="pres">
      <dgm:prSet presAssocID="{7E018AF1-6F53-4F08-B712-2E5711987B04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FD2654B-640F-4ECD-9B75-11AE754C9263}" type="pres">
      <dgm:prSet presAssocID="{7E018AF1-6F53-4F08-B712-2E5711987B04}" presName="matrix" presStyleCnt="0"/>
      <dgm:spPr/>
    </dgm:pt>
    <dgm:pt modelId="{7E92DA12-266D-4120-9CFC-24478B15AD87}" type="pres">
      <dgm:prSet presAssocID="{7E018AF1-6F53-4F08-B712-2E5711987B04}" presName="tile1" presStyleLbl="node1" presStyleIdx="0" presStyleCnt="4"/>
      <dgm:spPr/>
      <dgm:t>
        <a:bodyPr/>
        <a:lstStyle/>
        <a:p>
          <a:endParaRPr lang="ru-RU"/>
        </a:p>
      </dgm:t>
    </dgm:pt>
    <dgm:pt modelId="{BEAF19B5-8F6A-4418-AF7C-233656BA4937}" type="pres">
      <dgm:prSet presAssocID="{7E018AF1-6F53-4F08-B712-2E5711987B04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FEAA3E-7681-4CD9-B065-045911E37ED3}" type="pres">
      <dgm:prSet presAssocID="{7E018AF1-6F53-4F08-B712-2E5711987B04}" presName="tile2" presStyleLbl="node1" presStyleIdx="1" presStyleCnt="4"/>
      <dgm:spPr/>
      <dgm:t>
        <a:bodyPr/>
        <a:lstStyle/>
        <a:p>
          <a:endParaRPr lang="ru-RU"/>
        </a:p>
      </dgm:t>
    </dgm:pt>
    <dgm:pt modelId="{91D8927A-CCCA-4B35-9CCB-A0BD90A4112D}" type="pres">
      <dgm:prSet presAssocID="{7E018AF1-6F53-4F08-B712-2E5711987B04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4901EC-261A-464F-ABF8-2657918C7334}" type="pres">
      <dgm:prSet presAssocID="{7E018AF1-6F53-4F08-B712-2E5711987B04}" presName="tile3" presStyleLbl="node1" presStyleIdx="2" presStyleCnt="4" custLinFactNeighborY="0"/>
      <dgm:spPr/>
      <dgm:t>
        <a:bodyPr/>
        <a:lstStyle/>
        <a:p>
          <a:endParaRPr lang="ru-RU"/>
        </a:p>
      </dgm:t>
    </dgm:pt>
    <dgm:pt modelId="{F0C656AE-D2A5-4F9B-9AA9-685E8A42C190}" type="pres">
      <dgm:prSet presAssocID="{7E018AF1-6F53-4F08-B712-2E5711987B04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13177A-A4BC-4693-BDD3-9251ECED2CA6}" type="pres">
      <dgm:prSet presAssocID="{7E018AF1-6F53-4F08-B712-2E5711987B04}" presName="tile4" presStyleLbl="node1" presStyleIdx="3" presStyleCnt="4" custLinFactNeighborX="0" custLinFactNeighborY="-2941"/>
      <dgm:spPr/>
      <dgm:t>
        <a:bodyPr/>
        <a:lstStyle/>
        <a:p>
          <a:endParaRPr lang="ru-RU"/>
        </a:p>
      </dgm:t>
    </dgm:pt>
    <dgm:pt modelId="{093757BD-050A-4376-A64A-8EF04422A166}" type="pres">
      <dgm:prSet presAssocID="{7E018AF1-6F53-4F08-B712-2E5711987B04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95E439-C09B-4DEB-8CCC-26C1B41E1A83}" type="pres">
      <dgm:prSet presAssocID="{7E018AF1-6F53-4F08-B712-2E5711987B04}" presName="centerTile" presStyleLbl="fgShp" presStyleIdx="0" presStyleCnt="1" custScaleX="162785" custScaleY="117647">
        <dgm:presLayoutVars>
          <dgm:chMax val="0"/>
          <dgm:chPref val="0"/>
        </dgm:presLayoutVars>
      </dgm:prSet>
      <dgm:spPr/>
      <dgm:t>
        <a:bodyPr/>
        <a:lstStyle/>
        <a:p>
          <a:endParaRPr lang="ru-RU"/>
        </a:p>
      </dgm:t>
    </dgm:pt>
  </dgm:ptLst>
  <dgm:cxnLst>
    <dgm:cxn modelId="{E8971A67-A81A-4833-9057-82E85088808C}" type="presOf" srcId="{F2D16E79-18B5-4173-9242-E71BF8E6E09D}" destId="{093757BD-050A-4376-A64A-8EF04422A166}" srcOrd="1" destOrd="0" presId="urn:microsoft.com/office/officeart/2005/8/layout/matrix1"/>
    <dgm:cxn modelId="{AA2591AD-9996-4F9B-8619-4A5F34CA0342}" srcId="{7E018AF1-6F53-4F08-B712-2E5711987B04}" destId="{A7386DE4-A2B3-4233-9D5A-AB7E69F72A5C}" srcOrd="0" destOrd="0" parTransId="{6C7237DF-C674-4269-9989-FF7CC3A50578}" sibTransId="{9DB8C650-6ECC-48F4-9A92-8FDEA9267B7E}"/>
    <dgm:cxn modelId="{918F66EF-47F9-4506-9E72-00777B0B20A7}" srcId="{A7386DE4-A2B3-4233-9D5A-AB7E69F72A5C}" destId="{D36372B2-52D9-4F3E-9586-4FBD4AA12E48}" srcOrd="1" destOrd="0" parTransId="{A1F0F360-2853-4E42-8A55-F5964BD48272}" sibTransId="{1462934D-C542-422E-90D6-715CCA002839}"/>
    <dgm:cxn modelId="{142542C2-16D3-41FF-863C-C94D31112DFA}" srcId="{A7386DE4-A2B3-4233-9D5A-AB7E69F72A5C}" destId="{CD12D37B-D0CE-48A8-B93F-F4B0CC01E253}" srcOrd="4" destOrd="0" parTransId="{AC2147F6-BB18-46E1-9BE3-7FB07AE0D6DB}" sibTransId="{3EAA0F56-E473-4E6D-8C1B-18D39993D317}"/>
    <dgm:cxn modelId="{C42903D5-8DE7-49A5-823B-9DDFABDE6B09}" type="presOf" srcId="{7E018AF1-6F53-4F08-B712-2E5711987B04}" destId="{219696BA-B4DA-45B3-BCD3-8B7FA2861C25}" srcOrd="0" destOrd="0" presId="urn:microsoft.com/office/officeart/2005/8/layout/matrix1"/>
    <dgm:cxn modelId="{31676AF5-D8F8-41FE-B5B0-6A45880B448A}" type="presOf" srcId="{F5E29A5A-33FC-4C47-B9DC-B32DDAC58603}" destId="{BEAF19B5-8F6A-4418-AF7C-233656BA4937}" srcOrd="1" destOrd="0" presId="urn:microsoft.com/office/officeart/2005/8/layout/matrix1"/>
    <dgm:cxn modelId="{CB69881A-E09B-40C9-9059-2DE2EFD369A6}" srcId="{A7386DE4-A2B3-4233-9D5A-AB7E69F72A5C}" destId="{F5E29A5A-33FC-4C47-B9DC-B32DDAC58603}" srcOrd="0" destOrd="0" parTransId="{9D5D70D7-1809-416C-9624-2A79BC0B8BD5}" sibTransId="{692394E7-C2A7-4778-BB24-DEE5B11B5014}"/>
    <dgm:cxn modelId="{02E12A74-56DB-428E-B084-32CCADE41039}" type="presOf" srcId="{A7386DE4-A2B3-4233-9D5A-AB7E69F72A5C}" destId="{7295E439-C09B-4DEB-8CCC-26C1B41E1A83}" srcOrd="0" destOrd="0" presId="urn:microsoft.com/office/officeart/2005/8/layout/matrix1"/>
    <dgm:cxn modelId="{0A8A0CFF-79CC-435E-B8D7-CB1978121820}" type="presOf" srcId="{2477C454-D04D-46EA-B780-042C64E31DE6}" destId="{F0C656AE-D2A5-4F9B-9AA9-685E8A42C190}" srcOrd="1" destOrd="0" presId="urn:microsoft.com/office/officeart/2005/8/layout/matrix1"/>
    <dgm:cxn modelId="{C96F191A-A52F-4C31-AA90-92792087BAFC}" srcId="{A7386DE4-A2B3-4233-9D5A-AB7E69F72A5C}" destId="{F2D16E79-18B5-4173-9242-E71BF8E6E09D}" srcOrd="3" destOrd="0" parTransId="{F54C5FC5-C5A3-4623-AC3C-F35B516D1E4D}" sibTransId="{B1CE6CCB-57FA-4D12-8F96-02F8F40F3291}"/>
    <dgm:cxn modelId="{32D5BD49-0857-4D02-9564-C2F3AC9D3224}" type="presOf" srcId="{D36372B2-52D9-4F3E-9586-4FBD4AA12E48}" destId="{91D8927A-CCCA-4B35-9CCB-A0BD90A4112D}" srcOrd="1" destOrd="0" presId="urn:microsoft.com/office/officeart/2005/8/layout/matrix1"/>
    <dgm:cxn modelId="{C82FE782-664C-407D-B4B9-6DEADEF1C851}" srcId="{A7386DE4-A2B3-4233-9D5A-AB7E69F72A5C}" destId="{17934F5A-31F0-403B-B07F-879BD5A220D8}" srcOrd="7" destOrd="0" parTransId="{11067CE7-CB0F-469F-840F-203D9B15F92F}" sibTransId="{36218B6F-16B4-4F01-9620-D6DF9A95BBB7}"/>
    <dgm:cxn modelId="{9F639F8C-895C-44E1-9BA2-44A5A9AD8A9D}" type="presOf" srcId="{D36372B2-52D9-4F3E-9586-4FBD4AA12E48}" destId="{BDFEAA3E-7681-4CD9-B065-045911E37ED3}" srcOrd="0" destOrd="0" presId="urn:microsoft.com/office/officeart/2005/8/layout/matrix1"/>
    <dgm:cxn modelId="{4445B2B4-D6B3-4B0E-A294-4774BFED7866}" type="presOf" srcId="{2477C454-D04D-46EA-B780-042C64E31DE6}" destId="{1C4901EC-261A-464F-ABF8-2657918C7334}" srcOrd="0" destOrd="0" presId="urn:microsoft.com/office/officeart/2005/8/layout/matrix1"/>
    <dgm:cxn modelId="{912EA229-1C77-452A-8B08-D477489AD1DA}" srcId="{A7386DE4-A2B3-4233-9D5A-AB7E69F72A5C}" destId="{02439AC9-72C0-44E5-B089-1F1D881B6D48}" srcOrd="6" destOrd="0" parTransId="{DF9FF358-3FB0-46D5-B9C2-213B7411334D}" sibTransId="{F0818E62-FECE-4F93-A5F8-4A1AE3C70084}"/>
    <dgm:cxn modelId="{3EA29735-0537-4604-9569-9BD0528C4569}" srcId="{A7386DE4-A2B3-4233-9D5A-AB7E69F72A5C}" destId="{C7AD4D14-5E8B-46D4-A729-6BB03AF8352B}" srcOrd="5" destOrd="0" parTransId="{D9C28924-AAAB-495C-8E05-02344A50695E}" sibTransId="{9801B634-D068-4CEE-9123-5B0F1503DB37}"/>
    <dgm:cxn modelId="{E750EEBB-DC97-4CFB-A7CD-30040B038AC3}" srcId="{A7386DE4-A2B3-4233-9D5A-AB7E69F72A5C}" destId="{2477C454-D04D-46EA-B780-042C64E31DE6}" srcOrd="2" destOrd="0" parTransId="{A49A100C-BC8A-443C-9492-981BDBD5DAAD}" sibTransId="{571B67FE-F03B-4EBA-B7CB-249DE3338D57}"/>
    <dgm:cxn modelId="{F6E5B8FE-102C-4DD3-9A29-11C04D22ED8A}" type="presOf" srcId="{F5E29A5A-33FC-4C47-B9DC-B32DDAC58603}" destId="{7E92DA12-266D-4120-9CFC-24478B15AD87}" srcOrd="0" destOrd="0" presId="urn:microsoft.com/office/officeart/2005/8/layout/matrix1"/>
    <dgm:cxn modelId="{010FA48F-75C9-48EC-9473-5F4FB1B74DD0}" type="presOf" srcId="{F2D16E79-18B5-4173-9242-E71BF8E6E09D}" destId="{8213177A-A4BC-4693-BDD3-9251ECED2CA6}" srcOrd="0" destOrd="0" presId="urn:microsoft.com/office/officeart/2005/8/layout/matrix1"/>
    <dgm:cxn modelId="{8B674FE2-D159-43AB-8CC6-D8FFA78BABCD}" type="presParOf" srcId="{219696BA-B4DA-45B3-BCD3-8B7FA2861C25}" destId="{EFD2654B-640F-4ECD-9B75-11AE754C9263}" srcOrd="0" destOrd="0" presId="urn:microsoft.com/office/officeart/2005/8/layout/matrix1"/>
    <dgm:cxn modelId="{69695F6A-AADB-4BA1-A0F0-0FE343658158}" type="presParOf" srcId="{EFD2654B-640F-4ECD-9B75-11AE754C9263}" destId="{7E92DA12-266D-4120-9CFC-24478B15AD87}" srcOrd="0" destOrd="0" presId="urn:microsoft.com/office/officeart/2005/8/layout/matrix1"/>
    <dgm:cxn modelId="{C2DAB472-6A8A-4974-ACD9-04DD76759D77}" type="presParOf" srcId="{EFD2654B-640F-4ECD-9B75-11AE754C9263}" destId="{BEAF19B5-8F6A-4418-AF7C-233656BA4937}" srcOrd="1" destOrd="0" presId="urn:microsoft.com/office/officeart/2005/8/layout/matrix1"/>
    <dgm:cxn modelId="{B9E2AE28-3778-438C-A52D-EA9F9AC83244}" type="presParOf" srcId="{EFD2654B-640F-4ECD-9B75-11AE754C9263}" destId="{BDFEAA3E-7681-4CD9-B065-045911E37ED3}" srcOrd="2" destOrd="0" presId="urn:microsoft.com/office/officeart/2005/8/layout/matrix1"/>
    <dgm:cxn modelId="{BB18F655-2F64-4F56-86A5-051E22C9AAA2}" type="presParOf" srcId="{EFD2654B-640F-4ECD-9B75-11AE754C9263}" destId="{91D8927A-CCCA-4B35-9CCB-A0BD90A4112D}" srcOrd="3" destOrd="0" presId="urn:microsoft.com/office/officeart/2005/8/layout/matrix1"/>
    <dgm:cxn modelId="{C81CEDF0-0810-4DDC-9886-4BBFD155A444}" type="presParOf" srcId="{EFD2654B-640F-4ECD-9B75-11AE754C9263}" destId="{1C4901EC-261A-464F-ABF8-2657918C7334}" srcOrd="4" destOrd="0" presId="urn:microsoft.com/office/officeart/2005/8/layout/matrix1"/>
    <dgm:cxn modelId="{130826AF-D0A4-49F1-96AA-2BBF5F149C69}" type="presParOf" srcId="{EFD2654B-640F-4ECD-9B75-11AE754C9263}" destId="{F0C656AE-D2A5-4F9B-9AA9-685E8A42C190}" srcOrd="5" destOrd="0" presId="urn:microsoft.com/office/officeart/2005/8/layout/matrix1"/>
    <dgm:cxn modelId="{DD9C8DEA-E84F-44A9-A9E6-4F875BECE1A0}" type="presParOf" srcId="{EFD2654B-640F-4ECD-9B75-11AE754C9263}" destId="{8213177A-A4BC-4693-BDD3-9251ECED2CA6}" srcOrd="6" destOrd="0" presId="urn:microsoft.com/office/officeart/2005/8/layout/matrix1"/>
    <dgm:cxn modelId="{C4CF7A24-39CB-4701-B0E2-C44A06DC0026}" type="presParOf" srcId="{EFD2654B-640F-4ECD-9B75-11AE754C9263}" destId="{093757BD-050A-4376-A64A-8EF04422A166}" srcOrd="7" destOrd="0" presId="urn:microsoft.com/office/officeart/2005/8/layout/matrix1"/>
    <dgm:cxn modelId="{F920C82A-6DB6-45D0-AA90-E329D142CB3B}" type="presParOf" srcId="{219696BA-B4DA-45B3-BCD3-8B7FA2861C25}" destId="{7295E439-C09B-4DEB-8CCC-26C1B41E1A8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92DA12-266D-4120-9CFC-24478B15AD87}">
      <dsp:nvSpPr>
        <dsp:cNvPr id="0" name=""/>
        <dsp:cNvSpPr/>
      </dsp:nvSpPr>
      <dsp:spPr>
        <a:xfrm rot="16200000">
          <a:off x="756083" y="-756083"/>
          <a:ext cx="2448271" cy="3960439"/>
        </a:xfrm>
        <a:prstGeom prst="round1Rect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Найти новые  формы взаимодействия с семьями воспитанников</a:t>
          </a:r>
          <a:endParaRPr lang="ru-RU" sz="1800" b="1" kern="1200" dirty="0">
            <a:solidFill>
              <a:schemeClr val="tx1"/>
            </a:solidFill>
            <a:effectLst/>
          </a:endParaRPr>
        </a:p>
      </dsp:txBody>
      <dsp:txXfrm rot="5400000">
        <a:off x="0" y="0"/>
        <a:ext cx="3960439" cy="1836204"/>
      </dsp:txXfrm>
    </dsp:sp>
    <dsp:sp modelId="{BDFEAA3E-7681-4CD9-B065-045911E37ED3}">
      <dsp:nvSpPr>
        <dsp:cNvPr id="0" name=""/>
        <dsp:cNvSpPr/>
      </dsp:nvSpPr>
      <dsp:spPr>
        <a:xfrm>
          <a:off x="3960439" y="0"/>
          <a:ext cx="3960439" cy="2448271"/>
        </a:xfrm>
        <a:prstGeom prst="round1Rect">
          <a:avLst/>
        </a:prstGeom>
        <a:gradFill rotWithShape="1">
          <a:gsLst>
            <a:gs pos="0">
              <a:schemeClr val="accent5">
                <a:shade val="51000"/>
                <a:satMod val="130000"/>
              </a:schemeClr>
            </a:gs>
            <a:gs pos="80000">
              <a:schemeClr val="accent5">
                <a:shade val="93000"/>
                <a:satMod val="130000"/>
              </a:schemeClr>
            </a:gs>
            <a:gs pos="100000">
              <a:schemeClr val="accent5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Повысить уровень вовлеченности педагогов в  образовательный процесс</a:t>
          </a:r>
          <a:endParaRPr lang="ru-RU" sz="1800" b="1" kern="1200" dirty="0">
            <a:solidFill>
              <a:schemeClr val="tx1"/>
            </a:solidFill>
            <a:effectLst/>
          </a:endParaRPr>
        </a:p>
      </dsp:txBody>
      <dsp:txXfrm>
        <a:off x="3960439" y="0"/>
        <a:ext cx="3960439" cy="1836204"/>
      </dsp:txXfrm>
    </dsp:sp>
    <dsp:sp modelId="{1C4901EC-261A-464F-ABF8-2657918C7334}">
      <dsp:nvSpPr>
        <dsp:cNvPr id="0" name=""/>
        <dsp:cNvSpPr/>
      </dsp:nvSpPr>
      <dsp:spPr>
        <a:xfrm rot="10800000">
          <a:off x="0" y="2448271"/>
          <a:ext cx="3960439" cy="2448271"/>
        </a:xfrm>
        <a:prstGeom prst="round1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Использовать </a:t>
          </a: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новые полезные </a:t>
          </a:r>
          <a:r>
            <a:rPr lang="ru-RU" sz="1800" b="1" kern="1200" dirty="0" smtClean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rPr>
            <a:t>инструменты бережливых технологий для устранения проблем</a:t>
          </a:r>
          <a:endParaRPr lang="ru-RU" sz="1800" b="1" kern="1200" dirty="0" smtClean="0">
            <a:solidFill>
              <a:schemeClr val="tx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 rot="10800000">
        <a:off x="0" y="3060339"/>
        <a:ext cx="3960439" cy="1836204"/>
      </dsp:txXfrm>
    </dsp:sp>
    <dsp:sp modelId="{8213177A-A4BC-4693-BDD3-9251ECED2CA6}">
      <dsp:nvSpPr>
        <dsp:cNvPr id="0" name=""/>
        <dsp:cNvSpPr/>
      </dsp:nvSpPr>
      <dsp:spPr>
        <a:xfrm rot="5400000">
          <a:off x="4716523" y="1620184"/>
          <a:ext cx="2448271" cy="3960439"/>
        </a:xfrm>
        <a:prstGeom prst="round1Rect">
          <a:avLst/>
        </a:prstGeom>
        <a:gradFill rotWithShape="1">
          <a:gsLst>
            <a:gs pos="0">
              <a:schemeClr val="accent1">
                <a:tint val="50000"/>
                <a:satMod val="300000"/>
              </a:schemeClr>
            </a:gs>
            <a:gs pos="35000">
              <a:schemeClr val="accent1">
                <a:tint val="37000"/>
                <a:satMod val="300000"/>
              </a:schemeClr>
            </a:gs>
            <a:gs pos="100000">
              <a:schemeClr val="accent1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1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1"/>
        </a:lnRef>
        <a:fillRef idx="2">
          <a:schemeClr val="accent1"/>
        </a:fillRef>
        <a:effectRef idx="1">
          <a:schemeClr val="accent1"/>
        </a:effectRef>
        <a:fontRef idx="minor">
          <a:schemeClr val="dk1"/>
        </a:fontRef>
      </dsp:style>
      <dsp:txBody>
        <a:bodyPr spcFirstLastPara="0" vert="horz" wrap="square" lIns="220472" tIns="220472" rIns="220472" bIns="220472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>
              <a:latin typeface="Times New Roman" pitchFamily="18" charset="0"/>
              <a:cs typeface="Times New Roman" pitchFamily="18" charset="0"/>
            </a:rPr>
            <a:t>. </a:t>
          </a:r>
          <a:endParaRPr lang="ru-RU" sz="2000" b="1" kern="1200" dirty="0" smtClean="0">
            <a:solidFill>
              <a:schemeClr val="accent4">
                <a:lumMod val="95000"/>
                <a:lumOff val="5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 rot="-5400000">
        <a:off x="3960441" y="2988335"/>
        <a:ext cx="3960439" cy="1836204"/>
      </dsp:txXfrm>
    </dsp:sp>
    <dsp:sp modelId="{7295E439-C09B-4DEB-8CCC-26C1B41E1A83}">
      <dsp:nvSpPr>
        <dsp:cNvPr id="0" name=""/>
        <dsp:cNvSpPr/>
      </dsp:nvSpPr>
      <dsp:spPr>
        <a:xfrm>
          <a:off x="2026339" y="1728192"/>
          <a:ext cx="3868201" cy="1440159"/>
        </a:xfrm>
        <a:prstGeom prst="roundRect">
          <a:avLst/>
        </a:prstGeom>
        <a:gradFill rotWithShape="1">
          <a:gsLst>
            <a:gs pos="0">
              <a:schemeClr val="accent1">
                <a:shade val="51000"/>
                <a:satMod val="130000"/>
              </a:schemeClr>
            </a:gs>
            <a:gs pos="80000">
              <a:schemeClr val="accent1">
                <a:shade val="93000"/>
                <a:satMod val="130000"/>
              </a:schemeClr>
            </a:gs>
            <a:gs pos="100000">
              <a:schemeClr val="accent1"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1" u="sng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Цель:</a:t>
          </a:r>
        </a:p>
        <a:p>
          <a:pPr lvl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800" b="0" i="0" kern="1200" dirty="0" smtClean="0">
              <a:cs typeface="Aharoni" pitchFamily="2" charset="-79"/>
            </a:rPr>
            <a:t> в</a:t>
          </a:r>
          <a:r>
            <a:rPr lang="ru-RU" sz="1600" b="1" kern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Aharoni" pitchFamily="2" charset="-79"/>
            </a:rPr>
            <a:t>недрение бережливых технологий в работу с родителями</a:t>
          </a:r>
          <a:endParaRPr lang="ru-RU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Aharoni" pitchFamily="2" charset="-79"/>
          </a:endParaRPr>
        </a:p>
      </dsp:txBody>
      <dsp:txXfrm>
        <a:off x="2096642" y="1798495"/>
        <a:ext cx="3727595" cy="129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56939F3-79B0-4B10-AAE1-36FF560CDACB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0A7266CF-9901-4288-8492-8BD708AAB4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6254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7EF1292-69F4-495B-B58E-94C9B64F0B1C}" type="slidenum">
              <a:rPr lang="ru-RU" altLang="ru-RU" smtClean="0"/>
              <a:pPr/>
              <a:t>3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765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C338A4C-0AE0-47D8-BAFF-0783791D9D6E}" type="slidenum">
              <a:rPr lang="ru-RU" altLang="ru-RU" smtClean="0"/>
              <a:pPr/>
              <a:t>4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0EAD263-186E-448F-9137-122D9FE1B2DC}" type="slidenum">
              <a:rPr lang="ru-RU" altLang="ru-RU" smtClean="0"/>
              <a:pPr/>
              <a:t>5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2008F0-4D50-449D-A642-F8D6C8CD5262}" type="slidenum">
              <a:rPr lang="ru-RU" altLang="ru-RU" smtClean="0"/>
              <a:pPr/>
              <a:t>6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BD41D8C-9169-4A87-9C8F-AADF28475C9C}" type="slidenum">
              <a:rPr lang="ru-RU" altLang="ru-RU" smtClean="0"/>
              <a:pPr/>
              <a:t>11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A2008F0-4D50-449D-A642-F8D6C8CD5262}" type="slidenum">
              <a:rPr lang="ru-RU" altLang="ru-RU" smtClean="0"/>
              <a:pPr/>
              <a:t>13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7C4ED-D6AE-4D29-A3ED-4EACB6A235D2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C805AE-761B-4A7B-92A1-640045C3C6D3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D007F9-9383-45C8-B305-8D0A1FAE1625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CCF1C-743C-44FD-8F1B-B1F079FC29C1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9E8E4-4A83-4139-94CB-E2058E1E633D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791B24-7A36-4BA7-B897-41F26565D519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C2E8B-842F-4DE9-AECA-1A01D0CA8537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D31DA-2A8A-4646-8EAE-16E4E66C29AA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0F3702-D46D-4A7F-BFD1-D79E0874AD5C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0E1D5A-97C4-44B3-8223-CC8674281FFB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DCC07C-2A30-4C79-9579-9DB5CE8D1808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ru-RU" smtClean="0"/>
              <a:t>Haga clic para modificar el estilo de texto del patrón</a:t>
            </a:r>
          </a:p>
          <a:p>
            <a:pPr lvl="1"/>
            <a:r>
              <a:rPr lang="es-ES" altLang="ru-RU" smtClean="0"/>
              <a:t>Segundo nivel</a:t>
            </a:r>
          </a:p>
          <a:p>
            <a:pPr lvl="2"/>
            <a:r>
              <a:rPr lang="es-ES" altLang="ru-RU" smtClean="0"/>
              <a:t>Tercer nivel</a:t>
            </a:r>
          </a:p>
          <a:p>
            <a:pPr lvl="3"/>
            <a:r>
              <a:rPr lang="es-ES" altLang="ru-RU" smtClean="0"/>
              <a:t>Cuarto nivel</a:t>
            </a:r>
          </a:p>
          <a:p>
            <a:pPr lvl="4"/>
            <a:r>
              <a:rPr lang="es-ES" altLang="ru-RU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07829902-57FA-4118-AE0C-40B5012CDF10}" type="slidenum">
              <a:rPr lang="es-ES"/>
              <a:pPr>
                <a:defRPr/>
              </a:pPr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jpeg"/><Relationship Id="rId5" Type="http://schemas.openxmlformats.org/officeDocument/2006/relationships/image" Target="../media/image10.emf"/><Relationship Id="rId4" Type="http://schemas.openxmlformats.org/officeDocument/2006/relationships/package" Target="../embeddings/Microsoft_PowerPoint_Presentation1.pptx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 дошкольное образовательное учреждение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детский сад №4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Дюймовочка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endParaRPr lang="ru-RU" sz="2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229600" cy="4680520"/>
          </a:xfrm>
        </p:spPr>
        <p:txBody>
          <a:bodyPr/>
          <a:lstStyle/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«Организация работы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ДОУ с родителями (законными представителями) 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по 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внедрению бережливых технологий в семье»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Старший воспитатель:</a:t>
            </a: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endParaRPr lang="ru-RU" sz="16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r" eaLnBrk="1" hangingPunct="1">
              <a:spcBef>
                <a:spcPct val="0"/>
              </a:spcBef>
              <a:buFontTx/>
              <a:buNone/>
              <a:defRPr/>
            </a:pPr>
            <a:r>
              <a:rPr lang="ru-RU" sz="1600" b="1" dirty="0" err="1" smtClean="0">
                <a:latin typeface="Times New Roman" pitchFamily="18" charset="0"/>
                <a:cs typeface="Times New Roman" pitchFamily="18" charset="0"/>
              </a:rPr>
              <a:t>Калашнева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О.В.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Лукоянов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2024</a:t>
            </a:r>
          </a:p>
          <a:p>
            <a:pPr marL="0" indent="0" algn="ctr" eaLnBrk="1" hangingPunct="1">
              <a:spcBef>
                <a:spcPct val="0"/>
              </a:spcBef>
              <a:buFontTx/>
              <a:buNone/>
              <a:defRPr/>
            </a:pPr>
            <a:endParaRPr lang="ru-RU" sz="2800" dirty="0" smtClean="0"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1026" name="Picture 2" descr="D:\Users\Admin\Desktop\бережливые технологии 2022\team-with-gears-strategies-1170x7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412730"/>
            <a:ext cx="4029530" cy="24452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09961"/>
            <a:ext cx="8229600" cy="1143000"/>
          </a:xfrm>
        </p:spPr>
        <p:txBody>
          <a:bodyPr/>
          <a:lstStyle/>
          <a:p>
            <a:r>
              <a:rPr lang="ru-RU" sz="2000" b="1" dirty="0" smtClean="0"/>
              <a:t>ПЛАН МЕРОПРИЯТИЙ ПО ДОСТИЖЕНИЮ ЦЕЛЕВЫХ ПОКАЗАТЕЛЕЙ ПРОЕКТА</a:t>
            </a:r>
            <a:endParaRPr lang="ru-RU" sz="2000" dirty="0"/>
          </a:p>
        </p:txBody>
      </p:sp>
      <p:pic>
        <p:nvPicPr>
          <p:cNvPr id="7" name="Рисунок 6" descr="IMG_20241126_1119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3789040"/>
            <a:ext cx="3068960" cy="3068960"/>
          </a:xfrm>
          <a:prstGeom prst="rect">
            <a:avLst/>
          </a:prstGeom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1268760"/>
            <a:ext cx="6418174" cy="3982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395288" y="405329"/>
            <a:ext cx="8229600" cy="461665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Эффективное использование системы 5 </a:t>
            </a:r>
            <a:r>
              <a:rPr lang="en-US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 </a:t>
            </a: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практике</a:t>
            </a: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-285750" y="5214938"/>
            <a:ext cx="607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6119813"/>
            <a:ext cx="581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4429125"/>
            <a:ext cx="5572125" cy="3698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786063"/>
            <a:ext cx="5429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2295" name="Rectangle 13"/>
          <p:cNvSpPr>
            <a:spLocks noChangeArrowheads="1"/>
          </p:cNvSpPr>
          <p:nvPr/>
        </p:nvSpPr>
        <p:spPr bwMode="auto">
          <a:xfrm>
            <a:off x="250825" y="2173288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eaLnBrk="0" hangingPunct="0"/>
            <a:endParaRPr lang="ru-RU"/>
          </a:p>
        </p:txBody>
      </p:sp>
      <p:pic>
        <p:nvPicPr>
          <p:cNvPr id="27650" name="Picture 2" descr="https://yt3.googleusercontent.com/ytc/AIdro_kRT-vdBvW5wr2FgNuG4Qzc911scXKHwXvPc1IMGeR0Sw=s900-c-k-c0x00ffffff-no-rj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1772816"/>
            <a:ext cx="2575248" cy="2575248"/>
          </a:xfrm>
          <a:prstGeom prst="rect">
            <a:avLst/>
          </a:prstGeom>
          <a:noFill/>
        </p:spPr>
      </p:pic>
      <p:pic>
        <p:nvPicPr>
          <p:cNvPr id="27651" name="Picture 3" descr="D:\Users\Admin\Desktop\бережливые технологии 2022\комод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1700808"/>
            <a:ext cx="2088232" cy="2440873"/>
          </a:xfrm>
          <a:prstGeom prst="rect">
            <a:avLst/>
          </a:prstGeom>
          <a:noFill/>
        </p:spPr>
      </p:pic>
      <p:pic>
        <p:nvPicPr>
          <p:cNvPr id="27653" name="Picture 5" descr="D:\Users\Admin\Desktop\бережливые технологии 2022\порядок в обув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808" y="4675112"/>
            <a:ext cx="3274332" cy="2182888"/>
          </a:xfrm>
          <a:prstGeom prst="rect">
            <a:avLst/>
          </a:prstGeom>
          <a:noFill/>
        </p:spPr>
      </p:pic>
      <p:pic>
        <p:nvPicPr>
          <p:cNvPr id="27654" name="Picture 6" descr="D:\Users\Admin\Desktop\бережливые технологии 2022\одежда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128" y="1729818"/>
            <a:ext cx="2900456" cy="2563278"/>
          </a:xfrm>
          <a:prstGeom prst="rect">
            <a:avLst/>
          </a:prstGeom>
          <a:noFill/>
        </p:spPr>
      </p:pic>
      <p:sp>
        <p:nvSpPr>
          <p:cNvPr id="27657" name="AutoShape 9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9" name="AutoShape 11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1" name="AutoShape 13" descr="https://media.baamboozle.com/uploads/images/51103/1632412994_270846_u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63" name="AutoShape 15" descr="https://media.baamboozle.com/uploads/images/51103/1632412994_270846_url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7665" name="Picture 17" descr="D:\Users\Admin\Desktop\бережливые технологии 2022\выбор одежды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9552" y="4157916"/>
            <a:ext cx="1512168" cy="2700084"/>
          </a:xfrm>
          <a:prstGeom prst="rect">
            <a:avLst/>
          </a:prstGeom>
          <a:noFill/>
        </p:spPr>
      </p:pic>
      <p:pic>
        <p:nvPicPr>
          <p:cNvPr id="27" name="Рисунок 26" descr="1732611195796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804248" y="4797152"/>
            <a:ext cx="1907704" cy="19077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Ведение статистики опозданий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Заголовок 3"/>
          <p:cNvSpPr txBox="1">
            <a:spLocks/>
          </p:cNvSpPr>
          <p:nvPr/>
        </p:nvSpPr>
        <p:spPr bwMode="auto">
          <a:xfrm>
            <a:off x="467544" y="116632"/>
            <a:ext cx="8229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Основной этап</a:t>
            </a:r>
            <a:endParaRPr kumimoji="0" lang="ru-RU" sz="24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/>
        </p:nvGraphicFramePr>
        <p:xfrm>
          <a:off x="1547664" y="1844824"/>
          <a:ext cx="6096008" cy="2641482"/>
        </p:xfrm>
        <a:graphic>
          <a:graphicData uri="http://schemas.openxmlformats.org/drawingml/2006/table">
            <a:tbl>
              <a:tblPr/>
              <a:tblGrid>
                <a:gridCol w="832583"/>
                <a:gridCol w="246291"/>
                <a:gridCol w="228270"/>
                <a:gridCol w="228270"/>
                <a:gridCol w="223464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  <a:gridCol w="228270"/>
              </a:tblGrid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Имя ребенка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16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17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22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23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24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25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28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29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30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solidFill>
                            <a:srgbClr val="3333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31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Анатолий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Ангелина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Андрей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Василий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Дарья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Елена К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Елена М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Игорь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Ирина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Константин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Ольга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Полина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Роман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Сергей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Татьяна 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Тимофей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</a:tr>
              <a:tr h="14397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b="1">
                          <a:latin typeface="Times New Roman"/>
                          <a:ea typeface="Times New Roman"/>
                          <a:cs typeface="Times New Roman"/>
                        </a:rPr>
                        <a:t>Яна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3251" marR="4325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0" name="Таблица 9"/>
          <p:cNvGraphicFramePr>
            <a:graphicFrameLocks noGrp="1"/>
          </p:cNvGraphicFramePr>
          <p:nvPr/>
        </p:nvGraphicFramePr>
        <p:xfrm>
          <a:off x="1572344" y="4572929"/>
          <a:ext cx="6096000" cy="440247"/>
        </p:xfrm>
        <a:graphic>
          <a:graphicData uri="http://schemas.openxmlformats.org/drawingml/2006/table">
            <a:tbl>
              <a:tblPr/>
              <a:tblGrid>
                <a:gridCol w="411544"/>
                <a:gridCol w="5684456"/>
              </a:tblGrid>
              <a:tr h="14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6620" marR="46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Опоздание (на зарядку)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0" marR="46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6620" marR="46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Опоздание (на завтрак)</a:t>
                      </a:r>
                      <a:endParaRPr lang="ru-RU" sz="7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0" marR="46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444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ru-RU" sz="700">
                        <a:latin typeface="Calibri"/>
                      </a:endParaRPr>
                    </a:p>
                  </a:txBody>
                  <a:tcPr marL="46620" marR="46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000000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Опоздание ( первое занятие)</a:t>
                      </a:r>
                      <a:endParaRPr lang="ru-RU" sz="7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6620" marR="46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/>
        </p:nvGraphicFramePr>
        <p:xfrm>
          <a:off x="-540568" y="4869160"/>
          <a:ext cx="3024336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251520" y="544522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25%</a:t>
            </a:r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827584" y="6021288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75%</a:t>
            </a:r>
            <a:endParaRPr lang="ru-RU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-опоздали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2411760" y="5517232"/>
            <a:ext cx="360040" cy="288032"/>
          </a:xfrm>
          <a:prstGeom prst="round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2411760" y="5877272"/>
            <a:ext cx="360040" cy="288032"/>
          </a:xfrm>
          <a:prstGeom prst="roundRect">
            <a:avLst/>
          </a:prstGeom>
          <a:solidFill>
            <a:schemeClr val="accent5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/>
          <p:cNvSpPr txBox="1"/>
          <p:nvPr/>
        </p:nvSpPr>
        <p:spPr>
          <a:xfrm>
            <a:off x="2627784" y="5805264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- не опоздали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8313" y="455761"/>
            <a:ext cx="8229600" cy="461665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Заключительный  этап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2875" y="3643313"/>
            <a:ext cx="532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-285750" y="5214938"/>
            <a:ext cx="607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6119813"/>
            <a:ext cx="581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852738"/>
            <a:ext cx="5429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250825" y="2173288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eaLnBrk="0" hangingPunct="0"/>
            <a:endParaRPr lang="ru-RU"/>
          </a:p>
        </p:txBody>
      </p:sp>
      <p:grpSp>
        <p:nvGrpSpPr>
          <p:cNvPr id="11278" name="Group 8"/>
          <p:cNvGrpSpPr>
            <a:grpSpLocks/>
          </p:cNvGrpSpPr>
          <p:nvPr/>
        </p:nvGrpSpPr>
        <p:grpSpPr bwMode="auto">
          <a:xfrm>
            <a:off x="5724128" y="5085184"/>
            <a:ext cx="3347864" cy="1080120"/>
            <a:chOff x="2400" y="1173"/>
            <a:chExt cx="1827" cy="267"/>
          </a:xfrm>
        </p:grpSpPr>
        <p:sp>
          <p:nvSpPr>
            <p:cNvPr id="11285" name="Text Box 9"/>
            <p:cNvSpPr txBox="1">
              <a:spLocks noChangeArrowheads="1"/>
            </p:cNvSpPr>
            <p:nvPr/>
          </p:nvSpPr>
          <p:spPr bwMode="gray">
            <a:xfrm>
              <a:off x="2490" y="1188"/>
              <a:ext cx="126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b="1">
                <a:solidFill>
                  <a:srgbClr val="FFC000"/>
                </a:solidFill>
                <a:latin typeface="Verdana" pitchFamily="34" charset="0"/>
              </a:endParaRPr>
            </a:p>
          </p:txBody>
        </p:sp>
        <p:sp>
          <p:nvSpPr>
            <p:cNvPr id="11286" name="AutoShape 10"/>
            <p:cNvSpPr>
              <a:spLocks noChangeArrowheads="1"/>
            </p:cNvSpPr>
            <p:nvPr/>
          </p:nvSpPr>
          <p:spPr bwMode="gray">
            <a:xfrm>
              <a:off x="2400" y="1173"/>
              <a:ext cx="1827" cy="267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</p:grpSp>
      <p:grpSp>
        <p:nvGrpSpPr>
          <p:cNvPr id="11279" name="Group 8"/>
          <p:cNvGrpSpPr>
            <a:grpSpLocks/>
          </p:cNvGrpSpPr>
          <p:nvPr/>
        </p:nvGrpSpPr>
        <p:grpSpPr bwMode="auto">
          <a:xfrm>
            <a:off x="2411760" y="2204864"/>
            <a:ext cx="4608512" cy="1152128"/>
            <a:chOff x="2400" y="1152"/>
            <a:chExt cx="1488" cy="288"/>
          </a:xfrm>
        </p:grpSpPr>
        <p:sp>
          <p:nvSpPr>
            <p:cNvPr id="11283" name="Text Box 9"/>
            <p:cNvSpPr txBox="1">
              <a:spLocks noChangeArrowheads="1"/>
            </p:cNvSpPr>
            <p:nvPr/>
          </p:nvSpPr>
          <p:spPr bwMode="gray">
            <a:xfrm>
              <a:off x="2490" y="1188"/>
              <a:ext cx="12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b="1">
                <a:solidFill>
                  <a:srgbClr val="CC0099"/>
                </a:solidFill>
                <a:latin typeface="Verdana" pitchFamily="34" charset="0"/>
              </a:endParaRPr>
            </a:p>
          </p:txBody>
        </p:sp>
        <p:sp>
          <p:nvSpPr>
            <p:cNvPr id="11284" name="AutoShape 10"/>
            <p:cNvSpPr>
              <a:spLocks noChangeArrowheads="1"/>
            </p:cNvSpPr>
            <p:nvPr/>
          </p:nvSpPr>
          <p:spPr bwMode="gray">
            <a:xfrm>
              <a:off x="2400" y="1152"/>
              <a:ext cx="1488" cy="2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2483768" y="2348880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Повысили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компетентность родителей</a:t>
            </a:r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области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применения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бережливых технологий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788024" y="3789040"/>
            <a:ext cx="3851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Внедрили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бережливые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технологии в работу с семьей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5940152" y="5302949"/>
            <a:ext cx="29523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Эффективно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используют </a:t>
            </a:r>
          </a:p>
          <a:p>
            <a:pPr algn="ctr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истему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 практике 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" name="Picture 2" descr="H:\ФОТО\20191112_141055.jpg"/>
          <p:cNvPicPr>
            <a:picLocks noChangeAspect="1" noChangeArrowheads="1"/>
          </p:cNvPicPr>
          <p:nvPr/>
        </p:nvPicPr>
        <p:blipFill>
          <a:blip r:embed="rId3" cstate="email">
            <a:lum contrast="10000"/>
          </a:blip>
          <a:srcRect t="24053" r="12201" b="25748"/>
          <a:stretch>
            <a:fillRect/>
          </a:stretch>
        </p:blipFill>
        <p:spPr bwMode="auto">
          <a:xfrm flipV="1">
            <a:off x="1" y="4672654"/>
            <a:ext cx="5076056" cy="2185346"/>
          </a:xfrm>
          <a:prstGeom prst="rect">
            <a:avLst/>
          </a:prstGeom>
          <a:noFill/>
        </p:spPr>
      </p:pic>
      <p:grpSp>
        <p:nvGrpSpPr>
          <p:cNvPr id="31" name="Group 8"/>
          <p:cNvGrpSpPr>
            <a:grpSpLocks/>
          </p:cNvGrpSpPr>
          <p:nvPr/>
        </p:nvGrpSpPr>
        <p:grpSpPr bwMode="auto">
          <a:xfrm>
            <a:off x="5004048" y="3573016"/>
            <a:ext cx="3347864" cy="1080120"/>
            <a:chOff x="2400" y="1173"/>
            <a:chExt cx="1827" cy="267"/>
          </a:xfrm>
        </p:grpSpPr>
        <p:sp>
          <p:nvSpPr>
            <p:cNvPr id="32" name="Text Box 9"/>
            <p:cNvSpPr txBox="1">
              <a:spLocks noChangeArrowheads="1"/>
            </p:cNvSpPr>
            <p:nvPr/>
          </p:nvSpPr>
          <p:spPr bwMode="gray">
            <a:xfrm>
              <a:off x="2490" y="1188"/>
              <a:ext cx="1269" cy="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b="1">
                <a:solidFill>
                  <a:srgbClr val="FFC000"/>
                </a:solidFill>
                <a:latin typeface="Verdana" pitchFamily="34" charset="0"/>
              </a:endParaRPr>
            </a:p>
          </p:txBody>
        </p:sp>
        <p:sp>
          <p:nvSpPr>
            <p:cNvPr id="33" name="AutoShape 10"/>
            <p:cNvSpPr>
              <a:spLocks noChangeArrowheads="1"/>
            </p:cNvSpPr>
            <p:nvPr/>
          </p:nvSpPr>
          <p:spPr bwMode="gray">
            <a:xfrm>
              <a:off x="2400" y="1173"/>
              <a:ext cx="1827" cy="267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>
                <a:solidFill>
                  <a:srgbClr val="FFC000"/>
                </a:solidFill>
              </a:endParaRPr>
            </a:p>
          </p:txBody>
        </p:sp>
      </p:grpSp>
      <p:pic>
        <p:nvPicPr>
          <p:cNvPr id="21" name="Picture 7" descr="D:\Users\Admin\Desktop\бережливые технологии 2022\выход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1844824"/>
            <a:ext cx="1872208" cy="2496277"/>
          </a:xfrm>
          <a:prstGeom prst="rect">
            <a:avLst/>
          </a:prstGeom>
          <a:noFill/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772816"/>
            <a:ext cx="648072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8229600" cy="98107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916832"/>
            <a:ext cx="8424936" cy="2304256"/>
          </a:xfrm>
        </p:spPr>
        <p:txBody>
          <a:bodyPr/>
          <a:lstStyle/>
          <a:p>
            <a:pPr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Внедрение принципов бережливых технологий в работу с семьей позволяет грамотно воздействовать на различные процессы, выявлять проблемы и за короткий срок добиваться значимых результатов по их устранению</a:t>
            </a:r>
            <a:endParaRPr lang="ru-RU" sz="2400" b="1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933056"/>
            <a:ext cx="3899925" cy="29249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57200" y="58738"/>
            <a:ext cx="8229600" cy="830997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 и задачи</a:t>
            </a:r>
            <a:endParaRPr lang="ru-RU" sz="24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1" name="Picture 2" descr="https://static7.depositphotos.com/1202020/689/i/950/depositphotos_6899298-stock-photo-blue-target-and-arrow-goal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-142875"/>
            <a:ext cx="20478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7" name="Схема 16"/>
          <p:cNvGraphicFramePr/>
          <p:nvPr>
            <p:extLst>
              <p:ext uri="{D42A27DB-BD31-4B8C-83A1-F6EECF244321}">
                <p14:modId xmlns:p14="http://schemas.microsoft.com/office/powerpoint/2010/main" val="1340692810"/>
              </p:ext>
            </p:extLst>
          </p:nvPr>
        </p:nvGraphicFramePr>
        <p:xfrm>
          <a:off x="683568" y="1772816"/>
          <a:ext cx="7920880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932040" y="4941168"/>
            <a:ext cx="3312367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Создать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условия для формирования бережливого  сознания родителей </a:t>
            </a: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0" y="300980"/>
            <a:ext cx="9144000" cy="461665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Этапы работы</a:t>
            </a:r>
          </a:p>
        </p:txBody>
      </p:sp>
      <p:pic>
        <p:nvPicPr>
          <p:cNvPr id="9219" name="Рисунок 10"/>
          <p:cNvPicPr>
            <a:picLocks noChangeAspect="1"/>
          </p:cNvPicPr>
          <p:nvPr/>
        </p:nvPicPr>
        <p:blipFill>
          <a:blip r:embed="rId3" cstate="print"/>
          <a:srcRect l="2654" t="3317" r="71127" b="62167"/>
          <a:stretch>
            <a:fillRect/>
          </a:stretch>
        </p:blipFill>
        <p:spPr bwMode="auto">
          <a:xfrm>
            <a:off x="1692275" y="5084763"/>
            <a:ext cx="1677988" cy="165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Рисунок 15"/>
          <p:cNvPicPr>
            <a:picLocks noChangeAspect="1"/>
          </p:cNvPicPr>
          <p:nvPr/>
        </p:nvPicPr>
        <p:blipFill>
          <a:blip r:embed="rId3" cstate="print"/>
          <a:srcRect l="32689" t="3317" r="41093" b="62167"/>
          <a:stretch>
            <a:fillRect/>
          </a:stretch>
        </p:blipFill>
        <p:spPr bwMode="auto">
          <a:xfrm>
            <a:off x="7143768" y="1214422"/>
            <a:ext cx="16779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1" name="Рисунок 18"/>
          <p:cNvPicPr>
            <a:picLocks noChangeAspect="1"/>
          </p:cNvPicPr>
          <p:nvPr/>
        </p:nvPicPr>
        <p:blipFill>
          <a:blip r:embed="rId3" cstate="print"/>
          <a:srcRect l="31339" t="46573" r="42442" b="18913"/>
          <a:stretch>
            <a:fillRect/>
          </a:stretch>
        </p:blipFill>
        <p:spPr bwMode="auto">
          <a:xfrm>
            <a:off x="468313" y="4292600"/>
            <a:ext cx="1641475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3" name="Прямоугольник 22"/>
          <p:cNvSpPr>
            <a:spLocks noChangeArrowheads="1"/>
          </p:cNvSpPr>
          <p:nvPr/>
        </p:nvSpPr>
        <p:spPr bwMode="auto">
          <a:xfrm>
            <a:off x="285720" y="3786190"/>
            <a:ext cx="221454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Прямоугольник 25"/>
          <p:cNvSpPr>
            <a:spLocks noChangeArrowheads="1"/>
          </p:cNvSpPr>
          <p:nvPr/>
        </p:nvSpPr>
        <p:spPr bwMode="auto">
          <a:xfrm>
            <a:off x="6932613" y="2643182"/>
            <a:ext cx="2211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Заключительный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26"/>
          <p:cNvSpPr>
            <a:spLocks noChangeArrowheads="1"/>
          </p:cNvSpPr>
          <p:nvPr/>
        </p:nvSpPr>
        <p:spPr bwMode="auto">
          <a:xfrm>
            <a:off x="3276600" y="5805488"/>
            <a:ext cx="25003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2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5" name="TextBox 28"/>
          <p:cNvSpPr txBox="1">
            <a:spLocks noChangeArrowheads="1"/>
          </p:cNvSpPr>
          <p:nvPr/>
        </p:nvSpPr>
        <p:spPr bwMode="auto">
          <a:xfrm>
            <a:off x="1042988" y="4724400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>
                <a:solidFill>
                  <a:srgbClr val="008000"/>
                </a:solidFill>
                <a:cs typeface="Aharoni" pitchFamily="2" charset="-79"/>
              </a:rPr>
              <a:t>1</a:t>
            </a:r>
          </a:p>
        </p:txBody>
      </p:sp>
      <p:sp>
        <p:nvSpPr>
          <p:cNvPr id="9226" name="TextBox 29"/>
          <p:cNvSpPr txBox="1">
            <a:spLocks noChangeArrowheads="1"/>
          </p:cNvSpPr>
          <p:nvPr/>
        </p:nvSpPr>
        <p:spPr bwMode="auto">
          <a:xfrm>
            <a:off x="2268538" y="5516563"/>
            <a:ext cx="498475" cy="769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>
                <a:solidFill>
                  <a:srgbClr val="FFC000"/>
                </a:solidFill>
                <a:cs typeface="Aharoni" pitchFamily="2" charset="-79"/>
              </a:rPr>
              <a:t>2</a:t>
            </a:r>
          </a:p>
        </p:txBody>
      </p:sp>
      <p:sp>
        <p:nvSpPr>
          <p:cNvPr id="9227" name="TextBox 30"/>
          <p:cNvSpPr txBox="1">
            <a:spLocks noChangeArrowheads="1"/>
          </p:cNvSpPr>
          <p:nvPr/>
        </p:nvSpPr>
        <p:spPr bwMode="auto">
          <a:xfrm>
            <a:off x="7715272" y="1643050"/>
            <a:ext cx="4984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4400" b="1" dirty="0">
                <a:solidFill>
                  <a:schemeClr val="accent2"/>
                </a:solidFill>
                <a:cs typeface="Aharoni" pitchFamily="2" charset="-79"/>
              </a:rPr>
              <a:t>3</a:t>
            </a:r>
          </a:p>
        </p:txBody>
      </p:sp>
      <p:pic>
        <p:nvPicPr>
          <p:cNvPr id="26" name="Рисунок 18" descr="d:\Users\argunova\Desktop\презентация\Лестница успех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988840"/>
            <a:ext cx="3298118" cy="29578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15" name="Прямоугольник 14"/>
          <p:cNvSpPr/>
          <p:nvPr/>
        </p:nvSpPr>
        <p:spPr>
          <a:xfrm>
            <a:off x="3276600" y="5661025"/>
            <a:ext cx="17352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Основной этап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4" name="Picture 6" descr="D:\Users\Admin\Downloads\173192218684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2060848"/>
            <a:ext cx="3431560" cy="1505597"/>
          </a:xfrm>
          <a:prstGeom prst="rect">
            <a:avLst/>
          </a:prstGeom>
          <a:noFill/>
        </p:spPr>
      </p:pic>
      <p:pic>
        <p:nvPicPr>
          <p:cNvPr id="17" name="Рисунок 16" descr="1732616975350.jpg"/>
          <p:cNvPicPr>
            <a:picLocks noChangeAspect="1"/>
          </p:cNvPicPr>
          <p:nvPr/>
        </p:nvPicPr>
        <p:blipFill>
          <a:blip r:embed="rId6" cstate="print"/>
          <a:srcRect l="21169" t="16935"/>
          <a:stretch>
            <a:fillRect/>
          </a:stretch>
        </p:blipFill>
        <p:spPr>
          <a:xfrm>
            <a:off x="7308304" y="3356992"/>
            <a:ext cx="1656184" cy="1745132"/>
          </a:xfrm>
          <a:prstGeom prst="rect">
            <a:avLst/>
          </a:prstGeom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7" cstate="print"/>
          <a:srcRect b="12751"/>
          <a:stretch>
            <a:fillRect/>
          </a:stretch>
        </p:blipFill>
        <p:spPr bwMode="auto">
          <a:xfrm>
            <a:off x="5292080" y="4889828"/>
            <a:ext cx="1691794" cy="1968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539750" y="445016"/>
            <a:ext cx="8229600" cy="461665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Подготовительный  этап</a:t>
            </a: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 rot="18781594">
            <a:off x="1110878" y="2365949"/>
            <a:ext cx="176877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2875" y="3643313"/>
            <a:ext cx="532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-285750" y="5214938"/>
            <a:ext cx="607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6119813"/>
            <a:ext cx="581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248" name="Rectangle 13"/>
          <p:cNvSpPr>
            <a:spLocks noChangeArrowheads="1"/>
          </p:cNvSpPr>
          <p:nvPr/>
        </p:nvSpPr>
        <p:spPr bwMode="auto">
          <a:xfrm>
            <a:off x="250825" y="2173288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eaLnBrk="0" hangingPunct="0"/>
            <a:endParaRPr lang="ru-RU"/>
          </a:p>
        </p:txBody>
      </p:sp>
      <p:grpSp>
        <p:nvGrpSpPr>
          <p:cNvPr id="10249" name="Group 87"/>
          <p:cNvGrpSpPr>
            <a:grpSpLocks/>
          </p:cNvGrpSpPr>
          <p:nvPr/>
        </p:nvGrpSpPr>
        <p:grpSpPr bwMode="auto">
          <a:xfrm>
            <a:off x="0" y="4653136"/>
            <a:ext cx="2195736" cy="2204864"/>
            <a:chOff x="839" y="1224"/>
            <a:chExt cx="862" cy="862"/>
          </a:xfrm>
        </p:grpSpPr>
        <p:sp>
          <p:nvSpPr>
            <p:cNvPr id="10278" name="Oval 88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79" name="Oval 89"/>
            <p:cNvSpPr>
              <a:spLocks noChangeArrowheads="1"/>
            </p:cNvSpPr>
            <p:nvPr/>
          </p:nvSpPr>
          <p:spPr bwMode="gray">
            <a:xfrm>
              <a:off x="839" y="1224"/>
              <a:ext cx="862" cy="862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10280" name="Oval 90"/>
            <p:cNvSpPr>
              <a:spLocks noChangeArrowheads="1"/>
            </p:cNvSpPr>
            <p:nvPr/>
          </p:nvSpPr>
          <p:spPr bwMode="gray">
            <a:xfrm>
              <a:off x="895" y="1280"/>
              <a:ext cx="750" cy="750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81" name="Oval 91"/>
            <p:cNvSpPr>
              <a:spLocks noChangeArrowheads="1"/>
            </p:cNvSpPr>
            <p:nvPr/>
          </p:nvSpPr>
          <p:spPr bwMode="gray">
            <a:xfrm>
              <a:off x="896" y="1280"/>
              <a:ext cx="749" cy="750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82" name="Oval 92"/>
            <p:cNvSpPr>
              <a:spLocks noChangeArrowheads="1"/>
            </p:cNvSpPr>
            <p:nvPr/>
          </p:nvSpPr>
          <p:spPr bwMode="gray">
            <a:xfrm>
              <a:off x="936" y="1318"/>
              <a:ext cx="674" cy="674"/>
            </a:xfrm>
            <a:prstGeom prst="ellipse">
              <a:avLst/>
            </a:prstGeom>
            <a:solidFill>
              <a:srgbClr val="333333"/>
            </a:soli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83" name="Oval 93"/>
            <p:cNvSpPr>
              <a:spLocks noChangeArrowheads="1"/>
            </p:cNvSpPr>
            <p:nvPr/>
          </p:nvSpPr>
          <p:spPr bwMode="gray">
            <a:xfrm>
              <a:off x="947" y="1329"/>
              <a:ext cx="653" cy="653"/>
            </a:xfrm>
            <a:prstGeom prst="ellipse">
              <a:avLst/>
            </a:prstGeom>
            <a:gradFill rotWithShape="1">
              <a:gsLst>
                <a:gs pos="0">
                  <a:srgbClr val="595959"/>
                </a:gs>
                <a:gs pos="100000">
                  <a:srgbClr val="C0C0C0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284" name="Oval 94"/>
            <p:cNvSpPr>
              <a:spLocks noChangeArrowheads="1"/>
            </p:cNvSpPr>
            <p:nvPr/>
          </p:nvSpPr>
          <p:spPr bwMode="gray">
            <a:xfrm>
              <a:off x="955" y="1333"/>
              <a:ext cx="637" cy="636"/>
            </a:xfrm>
            <a:prstGeom prst="ellipse">
              <a:avLst/>
            </a:prstGeom>
            <a:gradFill rotWithShape="1">
              <a:gsLst>
                <a:gs pos="0">
                  <a:srgbClr val="C0C0C0">
                    <a:alpha val="0"/>
                  </a:srgbClr>
                </a:gs>
                <a:gs pos="100000">
                  <a:srgbClr val="E9E9E9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10285" name="Oval 95"/>
            <p:cNvSpPr>
              <a:spLocks noChangeArrowheads="1"/>
            </p:cNvSpPr>
            <p:nvPr/>
          </p:nvSpPr>
          <p:spPr bwMode="gray">
            <a:xfrm>
              <a:off x="962" y="1339"/>
              <a:ext cx="606" cy="595"/>
            </a:xfrm>
            <a:prstGeom prst="ellipse">
              <a:avLst/>
            </a:prstGeom>
            <a:gradFill rotWithShape="1">
              <a:gsLst>
                <a:gs pos="0">
                  <a:srgbClr val="989898"/>
                </a:gs>
                <a:gs pos="100000">
                  <a:srgbClr val="C0C0C0">
                    <a:alpha val="4800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 vert="eaVert" wrap="none" anchor="ctr"/>
            <a:lstStyle/>
            <a:p>
              <a:endParaRPr lang="en-US"/>
            </a:p>
          </p:txBody>
        </p:sp>
        <p:sp>
          <p:nvSpPr>
            <p:cNvPr id="41" name="Oval 96"/>
            <p:cNvSpPr>
              <a:spLocks noChangeArrowheads="1"/>
            </p:cNvSpPr>
            <p:nvPr/>
          </p:nvSpPr>
          <p:spPr bwMode="gray">
            <a:xfrm rot="16200000">
              <a:off x="985" y="1369"/>
              <a:ext cx="575" cy="568"/>
            </a:xfrm>
            <a:prstGeom prst="ellipse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eaVert" wrap="none" anchor="ctr"/>
            <a:lstStyle/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Активные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формы</a:t>
              </a:r>
            </a:p>
            <a:p>
              <a:pPr algn="ctr">
                <a:defRPr/>
              </a:pPr>
              <a:r>
                <a:rPr lang="ru-RU" b="1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работы</a:t>
              </a:r>
              <a:endParaRPr lang="en-US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50" name="Group 141"/>
          <p:cNvGrpSpPr>
            <a:grpSpLocks/>
          </p:cNvGrpSpPr>
          <p:nvPr/>
        </p:nvGrpSpPr>
        <p:grpSpPr bwMode="auto">
          <a:xfrm rot="18147208">
            <a:off x="866871" y="2829254"/>
            <a:ext cx="2783281" cy="938869"/>
            <a:chOff x="1390" y="3215"/>
            <a:chExt cx="3360" cy="379"/>
          </a:xfrm>
        </p:grpSpPr>
        <p:sp>
          <p:nvSpPr>
            <p:cNvPr id="43" name="Oval 132"/>
            <p:cNvSpPr>
              <a:spLocks noChangeArrowheads="1"/>
            </p:cNvSpPr>
            <p:nvPr/>
          </p:nvSpPr>
          <p:spPr bwMode="gray">
            <a:xfrm>
              <a:off x="1391" y="3216"/>
              <a:ext cx="3350" cy="368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4" name="Oval 133"/>
            <p:cNvSpPr>
              <a:spLocks noChangeArrowheads="1"/>
            </p:cNvSpPr>
            <p:nvPr/>
          </p:nvSpPr>
          <p:spPr bwMode="gray">
            <a:xfrm>
              <a:off x="1390" y="3215"/>
              <a:ext cx="3360" cy="379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5" name="Oval 134"/>
            <p:cNvSpPr>
              <a:spLocks noChangeArrowheads="1"/>
            </p:cNvSpPr>
            <p:nvPr/>
          </p:nvSpPr>
          <p:spPr bwMode="gray">
            <a:xfrm>
              <a:off x="1416" y="3236"/>
              <a:ext cx="3287" cy="339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46" name="Oval 135"/>
            <p:cNvSpPr>
              <a:spLocks noChangeArrowheads="1"/>
            </p:cNvSpPr>
            <p:nvPr/>
          </p:nvSpPr>
          <p:spPr bwMode="gray">
            <a:xfrm>
              <a:off x="1415" y="3220"/>
              <a:ext cx="3287" cy="367"/>
            </a:xfrm>
            <a:prstGeom prst="ellipse">
              <a:avLst/>
            </a:prstGeom>
            <a:ln/>
            <a:ex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b="1" dirty="0" smtClean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Анкетирование родителей 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51" name="Group 141"/>
          <p:cNvGrpSpPr>
            <a:grpSpLocks/>
          </p:cNvGrpSpPr>
          <p:nvPr/>
        </p:nvGrpSpPr>
        <p:grpSpPr bwMode="auto">
          <a:xfrm rot="19423101">
            <a:off x="1657455" y="3424222"/>
            <a:ext cx="3449549" cy="921359"/>
            <a:chOff x="1392" y="3216"/>
            <a:chExt cx="3360" cy="384"/>
          </a:xfrm>
        </p:grpSpPr>
        <p:sp>
          <p:nvSpPr>
            <p:cNvPr id="10270" name="Oval 132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50000">
                  <a:srgbClr val="00CC66"/>
                </a:gs>
                <a:gs pos="100000">
                  <a:srgbClr val="FFFFFF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71" name="Oval 133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gradFill rotWithShape="1">
              <a:gsLst>
                <a:gs pos="0">
                  <a:srgbClr val="00CC66">
                    <a:alpha val="32001"/>
                  </a:srgbClr>
                </a:gs>
                <a:gs pos="100000">
                  <a:srgbClr val="000000">
                    <a:alpha val="89998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72" name="Oval 134"/>
            <p:cNvSpPr>
              <a:spLocks noChangeArrowheads="1"/>
            </p:cNvSpPr>
            <p:nvPr/>
          </p:nvSpPr>
          <p:spPr bwMode="gray">
            <a:xfrm>
              <a:off x="1417" y="3241"/>
              <a:ext cx="3287" cy="334"/>
            </a:xfrm>
            <a:prstGeom prst="ellipse">
              <a:avLst/>
            </a:prstGeom>
            <a:gradFill rotWithShape="1">
              <a:gsLst>
                <a:gs pos="0">
                  <a:srgbClr val="006E37"/>
                </a:gs>
                <a:gs pos="50000">
                  <a:srgbClr val="00CC66"/>
                </a:gs>
                <a:gs pos="100000">
                  <a:srgbClr val="006E37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10273" name="Oval 135"/>
            <p:cNvSpPr>
              <a:spLocks noChangeArrowheads="1"/>
            </p:cNvSpPr>
            <p:nvPr/>
          </p:nvSpPr>
          <p:spPr bwMode="gray">
            <a:xfrm>
              <a:off x="1417" y="3237"/>
              <a:ext cx="3287" cy="274"/>
            </a:xfrm>
            <a:prstGeom prst="ellipse">
              <a:avLst/>
            </a:prstGeom>
            <a:gradFill rotWithShape="1">
              <a:gsLst>
                <a:gs pos="0">
                  <a:srgbClr val="008241"/>
                </a:gs>
                <a:gs pos="100000">
                  <a:srgbClr val="00CC66">
                    <a:alpha val="0"/>
                  </a:srgb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10252" name="Group 141"/>
          <p:cNvGrpSpPr>
            <a:grpSpLocks/>
          </p:cNvGrpSpPr>
          <p:nvPr/>
        </p:nvGrpSpPr>
        <p:grpSpPr bwMode="auto">
          <a:xfrm rot="20749106">
            <a:off x="2263738" y="4615314"/>
            <a:ext cx="3003487" cy="834750"/>
            <a:chOff x="1392" y="3216"/>
            <a:chExt cx="3360" cy="384"/>
          </a:xfrm>
        </p:grpSpPr>
        <p:sp>
          <p:nvSpPr>
            <p:cNvPr id="58" name="Oval 132"/>
            <p:cNvSpPr>
              <a:spLocks noChangeArrowheads="1"/>
            </p:cNvSpPr>
            <p:nvPr/>
          </p:nvSpPr>
          <p:spPr bwMode="gray">
            <a:xfrm>
              <a:off x="1390" y="3216"/>
              <a:ext cx="3350" cy="368"/>
            </a:xfrm>
            <a:prstGeom prst="ellipse">
              <a:avLst/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59" name="Oval 133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0" name="Oval 134"/>
            <p:cNvSpPr>
              <a:spLocks noChangeArrowheads="1"/>
            </p:cNvSpPr>
            <p:nvPr/>
          </p:nvSpPr>
          <p:spPr bwMode="gray">
            <a:xfrm>
              <a:off x="1415" y="3241"/>
              <a:ext cx="3287" cy="329"/>
            </a:xfrm>
            <a:prstGeom prst="ellipse">
              <a:avLst/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1" name="Oval 135"/>
            <p:cNvSpPr>
              <a:spLocks noChangeArrowheads="1"/>
            </p:cNvSpPr>
            <p:nvPr/>
          </p:nvSpPr>
          <p:spPr bwMode="gray">
            <a:xfrm>
              <a:off x="1415" y="3241"/>
              <a:ext cx="3287" cy="329"/>
            </a:xfrm>
            <a:prstGeom prst="ellipse">
              <a:avLst/>
            </a:prstGeom>
            <a:ln/>
            <a:extLst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grpSp>
        <p:nvGrpSpPr>
          <p:cNvPr id="10253" name="Group 141"/>
          <p:cNvGrpSpPr>
            <a:grpSpLocks/>
          </p:cNvGrpSpPr>
          <p:nvPr/>
        </p:nvGrpSpPr>
        <p:grpSpPr bwMode="auto">
          <a:xfrm rot="415126">
            <a:off x="2192824" y="5803407"/>
            <a:ext cx="2955313" cy="732186"/>
            <a:chOff x="1388" y="3216"/>
            <a:chExt cx="3370" cy="379"/>
          </a:xfrm>
        </p:grpSpPr>
        <p:sp>
          <p:nvSpPr>
            <p:cNvPr id="63" name="Oval 132"/>
            <p:cNvSpPr>
              <a:spLocks noChangeArrowheads="1"/>
            </p:cNvSpPr>
            <p:nvPr/>
          </p:nvSpPr>
          <p:spPr bwMode="gray">
            <a:xfrm>
              <a:off x="1392" y="3216"/>
              <a:ext cx="3350" cy="368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4" name="Oval 133"/>
            <p:cNvSpPr>
              <a:spLocks noChangeArrowheads="1"/>
            </p:cNvSpPr>
            <p:nvPr/>
          </p:nvSpPr>
          <p:spPr bwMode="gray">
            <a:xfrm>
              <a:off x="1388" y="3216"/>
              <a:ext cx="3360" cy="379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5" name="Oval 134"/>
            <p:cNvSpPr>
              <a:spLocks noChangeArrowheads="1"/>
            </p:cNvSpPr>
            <p:nvPr/>
          </p:nvSpPr>
          <p:spPr bwMode="gray">
            <a:xfrm>
              <a:off x="1417" y="3241"/>
              <a:ext cx="3288" cy="334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66" name="Oval 135"/>
            <p:cNvSpPr>
              <a:spLocks noChangeArrowheads="1"/>
            </p:cNvSpPr>
            <p:nvPr/>
          </p:nvSpPr>
          <p:spPr bwMode="gray">
            <a:xfrm>
              <a:off x="1470" y="3240"/>
              <a:ext cx="3288" cy="334"/>
            </a:xfrm>
            <a:prstGeom prst="ellipse">
              <a:avLst/>
            </a:prstGeom>
            <a:ln/>
            <a:extLst/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r>
                <a:rPr lang="ru-RU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Деловая игра</a:t>
              </a:r>
              <a:endParaRPr lang="en-US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0254" name="Group 141"/>
          <p:cNvGrpSpPr>
            <a:grpSpLocks/>
          </p:cNvGrpSpPr>
          <p:nvPr/>
        </p:nvGrpSpPr>
        <p:grpSpPr bwMode="auto">
          <a:xfrm rot="16577469">
            <a:off x="-399847" y="2737020"/>
            <a:ext cx="2695596" cy="779427"/>
            <a:chOff x="1392" y="3216"/>
            <a:chExt cx="3360" cy="384"/>
          </a:xfrm>
        </p:grpSpPr>
        <p:sp>
          <p:nvSpPr>
            <p:cNvPr id="73" name="Oval 132"/>
            <p:cNvSpPr>
              <a:spLocks noChangeArrowheads="1"/>
            </p:cNvSpPr>
            <p:nvPr/>
          </p:nvSpPr>
          <p:spPr bwMode="gray">
            <a:xfrm>
              <a:off x="1391" y="3212"/>
              <a:ext cx="3350" cy="368"/>
            </a:xfrm>
            <a:prstGeom prst="ellipse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4" name="Oval 133"/>
            <p:cNvSpPr>
              <a:spLocks noChangeArrowheads="1"/>
            </p:cNvSpPr>
            <p:nvPr/>
          </p:nvSpPr>
          <p:spPr bwMode="gray">
            <a:xfrm>
              <a:off x="1392" y="3216"/>
              <a:ext cx="3360" cy="384"/>
            </a:xfrm>
            <a:prstGeom prst="ellipse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5" name="Oval 134"/>
            <p:cNvSpPr>
              <a:spLocks noChangeArrowheads="1"/>
            </p:cNvSpPr>
            <p:nvPr/>
          </p:nvSpPr>
          <p:spPr bwMode="gray">
            <a:xfrm>
              <a:off x="1411" y="3240"/>
              <a:ext cx="3287" cy="329"/>
            </a:xfrm>
            <a:prstGeom prst="ellipse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6" name="Oval 135"/>
            <p:cNvSpPr>
              <a:spLocks noChangeArrowheads="1"/>
            </p:cNvSpPr>
            <p:nvPr/>
          </p:nvSpPr>
          <p:spPr bwMode="gray">
            <a:xfrm>
              <a:off x="1411" y="3240"/>
              <a:ext cx="3287" cy="329"/>
            </a:xfrm>
            <a:prstGeom prst="ellipse">
              <a:avLst/>
            </a:prstGeom>
            <a:ln/>
            <a:ex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spAutoFit/>
            </a:bodyPr>
            <a:lstStyle/>
            <a:p>
              <a:pPr>
                <a:defRPr/>
              </a:pPr>
              <a:endParaRPr lang="en-US"/>
            </a:p>
          </p:txBody>
        </p:sp>
      </p:grpSp>
      <p:sp>
        <p:nvSpPr>
          <p:cNvPr id="77" name="Прямоугольник 76"/>
          <p:cNvSpPr/>
          <p:nvPr/>
        </p:nvSpPr>
        <p:spPr>
          <a:xfrm rot="16681162">
            <a:off x="-276068" y="3012150"/>
            <a:ext cx="23552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Круглый стол</a:t>
            </a:r>
          </a:p>
        </p:txBody>
      </p:sp>
      <p:sp>
        <p:nvSpPr>
          <p:cNvPr id="78" name="Прямоугольник 77"/>
          <p:cNvSpPr/>
          <p:nvPr/>
        </p:nvSpPr>
        <p:spPr>
          <a:xfrm rot="19479945">
            <a:off x="2178130" y="3538924"/>
            <a:ext cx="234094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Консультация с презентацией</a:t>
            </a:r>
          </a:p>
        </p:txBody>
      </p:sp>
      <p:sp>
        <p:nvSpPr>
          <p:cNvPr id="79" name="Прямоугольник 78"/>
          <p:cNvSpPr/>
          <p:nvPr/>
        </p:nvSpPr>
        <p:spPr>
          <a:xfrm rot="20950488">
            <a:off x="2233152" y="4841414"/>
            <a:ext cx="2866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Изготовление буклетов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724128" y="4149080"/>
          <a:ext cx="3222070" cy="24162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Презентация" r:id="rId4" imgW="4570551" imgH="3427315" progId="PowerPoint.Show.12">
                  <p:embed/>
                </p:oleObj>
              </mc:Choice>
              <mc:Fallback>
                <p:oleObj name="Презентация" r:id="rId4" imgW="4570551" imgH="3427315" progId="PowerPoint.Show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24128" y="4149080"/>
                        <a:ext cx="3222070" cy="24162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9" name="Рисунок 48" descr="1фото.jpg"/>
          <p:cNvPicPr>
            <a:picLocks noChangeAspect="1"/>
          </p:cNvPicPr>
          <p:nvPr/>
        </p:nvPicPr>
        <p:blipFill>
          <a:blip r:embed="rId6" cstate="print"/>
          <a:srcRect t="18500"/>
          <a:stretch>
            <a:fillRect/>
          </a:stretch>
        </p:blipFill>
        <p:spPr>
          <a:xfrm>
            <a:off x="6372200" y="1635040"/>
            <a:ext cx="2304256" cy="25039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 txBox="1">
            <a:spLocks noGrp="1"/>
          </p:cNvSpPr>
          <p:nvPr>
            <p:ph type="title"/>
          </p:nvPr>
        </p:nvSpPr>
        <p:spPr>
          <a:xfrm>
            <a:off x="467544" y="116632"/>
            <a:ext cx="8229600" cy="461665"/>
          </a:xfrm>
        </p:spPr>
        <p:txBody>
          <a:bodyPr rtlCol="0">
            <a:spAutoFit/>
          </a:bodyPr>
          <a:lstStyle/>
          <a:p>
            <a:pPr eaLnBrk="1" hangingPunct="1">
              <a:defRPr/>
            </a:pPr>
            <a:r>
              <a:rPr lang="ru-RU" sz="2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Основной  этап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42875" y="3643313"/>
            <a:ext cx="53292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-285750" y="5214938"/>
            <a:ext cx="607218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0" y="6119813"/>
            <a:ext cx="58150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endParaRPr lang="ru-RU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0" y="2852738"/>
            <a:ext cx="5429250" cy="36988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</p:txBody>
      </p:sp>
      <p:sp>
        <p:nvSpPr>
          <p:cNvPr id="11271" name="Rectangle 13"/>
          <p:cNvSpPr>
            <a:spLocks noChangeArrowheads="1"/>
          </p:cNvSpPr>
          <p:nvPr/>
        </p:nvSpPr>
        <p:spPr bwMode="auto">
          <a:xfrm>
            <a:off x="250825" y="2173288"/>
            <a:ext cx="4159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indent="228600" eaLnBrk="0" hangingPunct="0"/>
            <a:endParaRPr lang="ru-RU"/>
          </a:p>
        </p:txBody>
      </p:sp>
      <p:sp>
        <p:nvSpPr>
          <p:cNvPr id="11272" name="AutoShape 7"/>
          <p:cNvSpPr>
            <a:spLocks noChangeArrowheads="1"/>
          </p:cNvSpPr>
          <p:nvPr/>
        </p:nvSpPr>
        <p:spPr bwMode="gray">
          <a:xfrm>
            <a:off x="2267744" y="3429000"/>
            <a:ext cx="3384376" cy="144016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rgbClr val="009999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Freeform 5"/>
          <p:cNvSpPr>
            <a:spLocks/>
          </p:cNvSpPr>
          <p:nvPr/>
        </p:nvSpPr>
        <p:spPr bwMode="gray">
          <a:xfrm rot="425762" flipH="1">
            <a:off x="680600" y="2629875"/>
            <a:ext cx="1428456" cy="1462427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DE6492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971600" y="1844824"/>
            <a:ext cx="4608512" cy="1296144"/>
            <a:chOff x="2400" y="1152"/>
            <a:chExt cx="1488" cy="288"/>
          </a:xfrm>
        </p:grpSpPr>
        <p:sp>
          <p:nvSpPr>
            <p:cNvPr id="11283" name="Text Box 9"/>
            <p:cNvSpPr txBox="1">
              <a:spLocks noChangeArrowheads="1"/>
            </p:cNvSpPr>
            <p:nvPr/>
          </p:nvSpPr>
          <p:spPr bwMode="gray">
            <a:xfrm>
              <a:off x="2490" y="1188"/>
              <a:ext cx="12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b="1">
                <a:solidFill>
                  <a:srgbClr val="CC0099"/>
                </a:solidFill>
                <a:latin typeface="Verdana" pitchFamily="34" charset="0"/>
              </a:endParaRPr>
            </a:p>
          </p:txBody>
        </p:sp>
        <p:sp>
          <p:nvSpPr>
            <p:cNvPr id="11284" name="AutoShape 10"/>
            <p:cNvSpPr>
              <a:spLocks noChangeArrowheads="1"/>
            </p:cNvSpPr>
            <p:nvPr/>
          </p:nvSpPr>
          <p:spPr bwMode="gray">
            <a:xfrm>
              <a:off x="2400" y="1152"/>
              <a:ext cx="1488" cy="288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5" name="Прямоугольник 54"/>
          <p:cNvSpPr/>
          <p:nvPr/>
        </p:nvSpPr>
        <p:spPr>
          <a:xfrm>
            <a:off x="1115616" y="1916832"/>
            <a:ext cx="43204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Рассмотрели возможность организации процесса взаимодействия с родителями посредством использования опыта «бережливого»производства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Прямоугольник 56"/>
          <p:cNvSpPr/>
          <p:nvPr/>
        </p:nvSpPr>
        <p:spPr>
          <a:xfrm>
            <a:off x="2483768" y="5373216"/>
            <a:ext cx="468052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Отслеживали настрой и ожидание каждого родителя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195736" y="5301208"/>
            <a:ext cx="5256584" cy="863500"/>
            <a:chOff x="2400" y="1173"/>
            <a:chExt cx="1827" cy="267"/>
          </a:xfrm>
        </p:grpSpPr>
        <p:sp>
          <p:nvSpPr>
            <p:cNvPr id="27" name="Text Box 9"/>
            <p:cNvSpPr txBox="1">
              <a:spLocks noChangeArrowheads="1"/>
            </p:cNvSpPr>
            <p:nvPr/>
          </p:nvSpPr>
          <p:spPr bwMode="gray">
            <a:xfrm>
              <a:off x="2490" y="1188"/>
              <a:ext cx="1269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1600" b="1">
                <a:solidFill>
                  <a:srgbClr val="CC0099"/>
                </a:solidFill>
                <a:latin typeface="Verdana" pitchFamily="34" charset="0"/>
              </a:endParaRPr>
            </a:p>
          </p:txBody>
        </p:sp>
        <p:sp>
          <p:nvSpPr>
            <p:cNvPr id="28" name="AutoShape 10"/>
            <p:cNvSpPr>
              <a:spLocks noChangeArrowheads="1"/>
            </p:cNvSpPr>
            <p:nvPr/>
          </p:nvSpPr>
          <p:spPr bwMode="gray">
            <a:xfrm>
              <a:off x="2400" y="1173"/>
              <a:ext cx="1827" cy="267"/>
            </a:xfrm>
            <a:prstGeom prst="roundRect">
              <a:avLst>
                <a:gd name="adj" fmla="val 50000"/>
              </a:avLst>
            </a:prstGeom>
            <a:noFill/>
            <a:ln w="28575" algn="ctr">
              <a:solidFill>
                <a:srgbClr val="CC0099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8" name="Freeform 5"/>
          <p:cNvSpPr>
            <a:spLocks/>
          </p:cNvSpPr>
          <p:nvPr/>
        </p:nvSpPr>
        <p:spPr bwMode="gray">
          <a:xfrm rot="19596518" flipH="1" flipV="1">
            <a:off x="1301883" y="4833533"/>
            <a:ext cx="1428456" cy="1462427"/>
          </a:xfrm>
          <a:custGeom>
            <a:avLst/>
            <a:gdLst>
              <a:gd name="T0" fmla="*/ 0 w 952"/>
              <a:gd name="T1" fmla="*/ 756 h 947"/>
              <a:gd name="T2" fmla="*/ 191 w 952"/>
              <a:gd name="T3" fmla="*/ 591 h 947"/>
              <a:gd name="T4" fmla="*/ 190 w 952"/>
              <a:gd name="T5" fmla="*/ 672 h 947"/>
              <a:gd name="T6" fmla="*/ 194 w 952"/>
              <a:gd name="T7" fmla="*/ 672 h 947"/>
              <a:gd name="T8" fmla="*/ 205 w 952"/>
              <a:gd name="T9" fmla="*/ 672 h 947"/>
              <a:gd name="T10" fmla="*/ 225 w 952"/>
              <a:gd name="T11" fmla="*/ 671 h 947"/>
              <a:gd name="T12" fmla="*/ 250 w 952"/>
              <a:gd name="T13" fmla="*/ 667 h 947"/>
              <a:gd name="T14" fmla="*/ 281 w 952"/>
              <a:gd name="T15" fmla="*/ 662 h 947"/>
              <a:gd name="T16" fmla="*/ 316 w 952"/>
              <a:gd name="T17" fmla="*/ 653 h 947"/>
              <a:gd name="T18" fmla="*/ 356 w 952"/>
              <a:gd name="T19" fmla="*/ 641 h 947"/>
              <a:gd name="T20" fmla="*/ 399 w 952"/>
              <a:gd name="T21" fmla="*/ 626 h 947"/>
              <a:gd name="T22" fmla="*/ 444 w 952"/>
              <a:gd name="T23" fmla="*/ 605 h 947"/>
              <a:gd name="T24" fmla="*/ 492 w 952"/>
              <a:gd name="T25" fmla="*/ 578 h 947"/>
              <a:gd name="T26" fmla="*/ 540 w 952"/>
              <a:gd name="T27" fmla="*/ 547 h 947"/>
              <a:gd name="T28" fmla="*/ 587 w 952"/>
              <a:gd name="T29" fmla="*/ 508 h 947"/>
              <a:gd name="T30" fmla="*/ 635 w 952"/>
              <a:gd name="T31" fmla="*/ 463 h 947"/>
              <a:gd name="T32" fmla="*/ 689 w 952"/>
              <a:gd name="T33" fmla="*/ 405 h 947"/>
              <a:gd name="T34" fmla="*/ 737 w 952"/>
              <a:gd name="T35" fmla="*/ 350 h 947"/>
              <a:gd name="T36" fmla="*/ 780 w 952"/>
              <a:gd name="T37" fmla="*/ 298 h 947"/>
              <a:gd name="T38" fmla="*/ 816 w 952"/>
              <a:gd name="T39" fmla="*/ 249 h 947"/>
              <a:gd name="T40" fmla="*/ 847 w 952"/>
              <a:gd name="T41" fmla="*/ 204 h 947"/>
              <a:gd name="T42" fmla="*/ 873 w 952"/>
              <a:gd name="T43" fmla="*/ 164 h 947"/>
              <a:gd name="T44" fmla="*/ 895 w 952"/>
              <a:gd name="T45" fmla="*/ 126 h 947"/>
              <a:gd name="T46" fmla="*/ 913 w 952"/>
              <a:gd name="T47" fmla="*/ 94 h 947"/>
              <a:gd name="T48" fmla="*/ 926 w 952"/>
              <a:gd name="T49" fmla="*/ 66 h 947"/>
              <a:gd name="T50" fmla="*/ 936 w 952"/>
              <a:gd name="T51" fmla="*/ 42 h 947"/>
              <a:gd name="T52" fmla="*/ 944 w 952"/>
              <a:gd name="T53" fmla="*/ 24 h 947"/>
              <a:gd name="T54" fmla="*/ 949 w 952"/>
              <a:gd name="T55" fmla="*/ 12 h 947"/>
              <a:gd name="T56" fmla="*/ 952 w 952"/>
              <a:gd name="T57" fmla="*/ 2 h 947"/>
              <a:gd name="T58" fmla="*/ 952 w 952"/>
              <a:gd name="T59" fmla="*/ 0 h 947"/>
              <a:gd name="T60" fmla="*/ 952 w 952"/>
              <a:gd name="T61" fmla="*/ 4 h 947"/>
              <a:gd name="T62" fmla="*/ 950 w 952"/>
              <a:gd name="T63" fmla="*/ 17 h 947"/>
              <a:gd name="T64" fmla="*/ 948 w 952"/>
              <a:gd name="T65" fmla="*/ 36 h 947"/>
              <a:gd name="T66" fmla="*/ 942 w 952"/>
              <a:gd name="T67" fmla="*/ 62 h 947"/>
              <a:gd name="T68" fmla="*/ 936 w 952"/>
              <a:gd name="T69" fmla="*/ 93 h 947"/>
              <a:gd name="T70" fmla="*/ 927 w 952"/>
              <a:gd name="T71" fmla="*/ 130 h 947"/>
              <a:gd name="T72" fmla="*/ 914 w 952"/>
              <a:gd name="T73" fmla="*/ 172 h 947"/>
              <a:gd name="T74" fmla="*/ 899 w 952"/>
              <a:gd name="T75" fmla="*/ 217 h 947"/>
              <a:gd name="T76" fmla="*/ 881 w 952"/>
              <a:gd name="T77" fmla="*/ 264 h 947"/>
              <a:gd name="T78" fmla="*/ 857 w 952"/>
              <a:gd name="T79" fmla="*/ 315 h 947"/>
              <a:gd name="T80" fmla="*/ 830 w 952"/>
              <a:gd name="T81" fmla="*/ 368 h 947"/>
              <a:gd name="T82" fmla="*/ 798 w 952"/>
              <a:gd name="T83" fmla="*/ 421 h 947"/>
              <a:gd name="T84" fmla="*/ 762 w 952"/>
              <a:gd name="T85" fmla="*/ 475 h 947"/>
              <a:gd name="T86" fmla="*/ 719 w 952"/>
              <a:gd name="T87" fmla="*/ 529 h 947"/>
              <a:gd name="T88" fmla="*/ 671 w 952"/>
              <a:gd name="T89" fmla="*/ 582 h 947"/>
              <a:gd name="T90" fmla="*/ 613 w 952"/>
              <a:gd name="T91" fmla="*/ 637 h 947"/>
              <a:gd name="T92" fmla="*/ 555 w 952"/>
              <a:gd name="T93" fmla="*/ 685 h 947"/>
              <a:gd name="T94" fmla="*/ 500 w 952"/>
              <a:gd name="T95" fmla="*/ 726 h 947"/>
              <a:gd name="T96" fmla="*/ 447 w 952"/>
              <a:gd name="T97" fmla="*/ 761 h 947"/>
              <a:gd name="T98" fmla="*/ 396 w 952"/>
              <a:gd name="T99" fmla="*/ 790 h 947"/>
              <a:gd name="T100" fmla="*/ 350 w 952"/>
              <a:gd name="T101" fmla="*/ 813 h 947"/>
              <a:gd name="T102" fmla="*/ 307 w 952"/>
              <a:gd name="T103" fmla="*/ 831 h 947"/>
              <a:gd name="T104" fmla="*/ 270 w 952"/>
              <a:gd name="T105" fmla="*/ 845 h 947"/>
              <a:gd name="T106" fmla="*/ 238 w 952"/>
              <a:gd name="T107" fmla="*/ 855 h 947"/>
              <a:gd name="T108" fmla="*/ 212 w 952"/>
              <a:gd name="T109" fmla="*/ 862 h 947"/>
              <a:gd name="T110" fmla="*/ 192 w 952"/>
              <a:gd name="T111" fmla="*/ 866 h 947"/>
              <a:gd name="T112" fmla="*/ 181 w 952"/>
              <a:gd name="T113" fmla="*/ 868 h 947"/>
              <a:gd name="T114" fmla="*/ 176 w 952"/>
              <a:gd name="T115" fmla="*/ 868 h 947"/>
              <a:gd name="T116" fmla="*/ 167 w 952"/>
              <a:gd name="T117" fmla="*/ 947 h 947"/>
              <a:gd name="T118" fmla="*/ 0 w 952"/>
              <a:gd name="T119" fmla="*/ 756 h 9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52" h="947">
                <a:moveTo>
                  <a:pt x="0" y="756"/>
                </a:moveTo>
                <a:lnTo>
                  <a:pt x="191" y="591"/>
                </a:lnTo>
                <a:lnTo>
                  <a:pt x="190" y="672"/>
                </a:lnTo>
                <a:lnTo>
                  <a:pt x="194" y="672"/>
                </a:lnTo>
                <a:lnTo>
                  <a:pt x="205" y="672"/>
                </a:lnTo>
                <a:lnTo>
                  <a:pt x="225" y="671"/>
                </a:lnTo>
                <a:lnTo>
                  <a:pt x="250" y="667"/>
                </a:lnTo>
                <a:lnTo>
                  <a:pt x="281" y="662"/>
                </a:lnTo>
                <a:lnTo>
                  <a:pt x="316" y="653"/>
                </a:lnTo>
                <a:lnTo>
                  <a:pt x="356" y="641"/>
                </a:lnTo>
                <a:lnTo>
                  <a:pt x="399" y="626"/>
                </a:lnTo>
                <a:lnTo>
                  <a:pt x="444" y="605"/>
                </a:lnTo>
                <a:lnTo>
                  <a:pt x="492" y="578"/>
                </a:lnTo>
                <a:lnTo>
                  <a:pt x="540" y="547"/>
                </a:lnTo>
                <a:lnTo>
                  <a:pt x="587" y="508"/>
                </a:lnTo>
                <a:lnTo>
                  <a:pt x="635" y="463"/>
                </a:lnTo>
                <a:lnTo>
                  <a:pt x="689" y="405"/>
                </a:lnTo>
                <a:lnTo>
                  <a:pt x="737" y="350"/>
                </a:lnTo>
                <a:lnTo>
                  <a:pt x="780" y="298"/>
                </a:lnTo>
                <a:lnTo>
                  <a:pt x="816" y="249"/>
                </a:lnTo>
                <a:lnTo>
                  <a:pt x="847" y="204"/>
                </a:lnTo>
                <a:lnTo>
                  <a:pt x="873" y="164"/>
                </a:lnTo>
                <a:lnTo>
                  <a:pt x="895" y="126"/>
                </a:lnTo>
                <a:lnTo>
                  <a:pt x="913" y="94"/>
                </a:lnTo>
                <a:lnTo>
                  <a:pt x="926" y="66"/>
                </a:lnTo>
                <a:lnTo>
                  <a:pt x="936" y="42"/>
                </a:lnTo>
                <a:lnTo>
                  <a:pt x="944" y="24"/>
                </a:lnTo>
                <a:lnTo>
                  <a:pt x="949" y="12"/>
                </a:lnTo>
                <a:lnTo>
                  <a:pt x="952" y="2"/>
                </a:lnTo>
                <a:lnTo>
                  <a:pt x="952" y="0"/>
                </a:lnTo>
                <a:lnTo>
                  <a:pt x="952" y="4"/>
                </a:lnTo>
                <a:lnTo>
                  <a:pt x="950" y="17"/>
                </a:lnTo>
                <a:lnTo>
                  <a:pt x="948" y="36"/>
                </a:lnTo>
                <a:lnTo>
                  <a:pt x="942" y="62"/>
                </a:lnTo>
                <a:lnTo>
                  <a:pt x="936" y="93"/>
                </a:lnTo>
                <a:lnTo>
                  <a:pt x="927" y="130"/>
                </a:lnTo>
                <a:lnTo>
                  <a:pt x="914" y="172"/>
                </a:lnTo>
                <a:lnTo>
                  <a:pt x="899" y="217"/>
                </a:lnTo>
                <a:lnTo>
                  <a:pt x="881" y="264"/>
                </a:lnTo>
                <a:lnTo>
                  <a:pt x="857" y="315"/>
                </a:lnTo>
                <a:lnTo>
                  <a:pt x="830" y="368"/>
                </a:lnTo>
                <a:lnTo>
                  <a:pt x="798" y="421"/>
                </a:lnTo>
                <a:lnTo>
                  <a:pt x="762" y="475"/>
                </a:lnTo>
                <a:lnTo>
                  <a:pt x="719" y="529"/>
                </a:lnTo>
                <a:lnTo>
                  <a:pt x="671" y="582"/>
                </a:lnTo>
                <a:lnTo>
                  <a:pt x="613" y="637"/>
                </a:lnTo>
                <a:lnTo>
                  <a:pt x="555" y="685"/>
                </a:lnTo>
                <a:lnTo>
                  <a:pt x="500" y="726"/>
                </a:lnTo>
                <a:lnTo>
                  <a:pt x="447" y="761"/>
                </a:lnTo>
                <a:lnTo>
                  <a:pt x="396" y="790"/>
                </a:lnTo>
                <a:lnTo>
                  <a:pt x="350" y="813"/>
                </a:lnTo>
                <a:lnTo>
                  <a:pt x="307" y="831"/>
                </a:lnTo>
                <a:lnTo>
                  <a:pt x="270" y="845"/>
                </a:lnTo>
                <a:lnTo>
                  <a:pt x="238" y="855"/>
                </a:lnTo>
                <a:lnTo>
                  <a:pt x="212" y="862"/>
                </a:lnTo>
                <a:lnTo>
                  <a:pt x="192" y="866"/>
                </a:lnTo>
                <a:lnTo>
                  <a:pt x="181" y="868"/>
                </a:lnTo>
                <a:lnTo>
                  <a:pt x="176" y="868"/>
                </a:lnTo>
                <a:lnTo>
                  <a:pt x="167" y="947"/>
                </a:lnTo>
                <a:lnTo>
                  <a:pt x="0" y="756"/>
                </a:lnTo>
                <a:close/>
              </a:path>
            </a:pathLst>
          </a:custGeom>
          <a:solidFill>
            <a:srgbClr val="DE6492"/>
          </a:solidFill>
          <a:ln/>
          <a:extLst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9" name="Прямоугольник 48"/>
          <p:cNvSpPr/>
          <p:nvPr/>
        </p:nvSpPr>
        <p:spPr>
          <a:xfrm>
            <a:off x="1691680" y="764704"/>
            <a:ext cx="619268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Внедрение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бережливых 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технологий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работе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 семьей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11760" y="3717032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Внедрить  </a:t>
            </a:r>
          </a:p>
          <a:p>
            <a:pPr algn="ctr">
              <a:defRPr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истему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в работе </a:t>
            </a:r>
          </a:p>
          <a:p>
            <a:pPr algn="ctr">
              <a:defRPr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 семьей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2204864"/>
            <a:ext cx="3152429" cy="24818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ПРОЕКТ «</a:t>
            </a:r>
            <a:r>
              <a:rPr lang="ru-RU" sz="2000" dirty="0" smtClean="0"/>
              <a:t> </a:t>
            </a:r>
            <a:r>
              <a:rPr lang="ru-RU" sz="2000" b="1" dirty="0" smtClean="0"/>
              <a:t>Оптимизация временных затрат родителей по  сбору детей в ДОО»</a:t>
            </a:r>
            <a:r>
              <a:rPr lang="ru-RU" sz="2000" i="1" dirty="0" smtClean="0"/>
              <a:t> </a:t>
            </a:r>
            <a:endParaRPr lang="ru-RU" sz="2000" dirty="0"/>
          </a:p>
        </p:txBody>
      </p:sp>
      <p:pic>
        <p:nvPicPr>
          <p:cNvPr id="34818" name="Picture 2" descr="D:\Users\Admin\Desktop\бережливые технологии 2022\17316545458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8840"/>
            <a:ext cx="2448272" cy="1730056"/>
          </a:xfrm>
          <a:prstGeom prst="rect">
            <a:avLst/>
          </a:prstGeom>
          <a:noFill/>
        </p:spPr>
      </p:pic>
      <p:pic>
        <p:nvPicPr>
          <p:cNvPr id="9" name="Рисунок 8" descr="3фото.jpg"/>
          <p:cNvPicPr>
            <a:picLocks noChangeAspect="1"/>
          </p:cNvPicPr>
          <p:nvPr/>
        </p:nvPicPr>
        <p:blipFill>
          <a:blip r:embed="rId3" cstate="print"/>
          <a:srcRect r="43067"/>
          <a:stretch>
            <a:fillRect/>
          </a:stretch>
        </p:blipFill>
        <p:spPr>
          <a:xfrm>
            <a:off x="5777578" y="2564904"/>
            <a:ext cx="3258918" cy="4293095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008" y="3789040"/>
            <a:ext cx="2267744" cy="3003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выход2.jpg"/>
          <p:cNvPicPr>
            <a:picLocks noChangeAspect="1"/>
          </p:cNvPicPr>
          <p:nvPr/>
        </p:nvPicPr>
        <p:blipFill>
          <a:blip r:embed="rId5" cstate="print"/>
          <a:srcRect t="7882" b="18500"/>
          <a:stretch>
            <a:fillRect/>
          </a:stretch>
        </p:blipFill>
        <p:spPr>
          <a:xfrm>
            <a:off x="2699792" y="2564904"/>
            <a:ext cx="2693483" cy="4293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dirty="0" smtClean="0"/>
              <a:t>КАРТОЧКА ПРОЕКТА «</a:t>
            </a:r>
            <a:r>
              <a:rPr lang="ru-RU" sz="2000" dirty="0" smtClean="0"/>
              <a:t> </a:t>
            </a:r>
            <a:r>
              <a:rPr lang="ru-RU" sz="2000" b="1" dirty="0" smtClean="0"/>
              <a:t>Оптимизация временных затрат родителей по  сбору детей в ДОО»</a:t>
            </a:r>
            <a:r>
              <a:rPr lang="ru-RU" sz="2000" i="1" dirty="0" smtClean="0"/>
              <a:t> </a:t>
            </a:r>
            <a:endParaRPr lang="ru-RU" sz="2000" dirty="0"/>
          </a:p>
        </p:txBody>
      </p:sp>
      <p:pic>
        <p:nvPicPr>
          <p:cNvPr id="8" name="Рисунок 7" descr="бежим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853312"/>
            <a:ext cx="3563888" cy="2004687"/>
          </a:xfrm>
          <a:prstGeom prst="rect">
            <a:avLst/>
          </a:prstGeom>
        </p:spPr>
      </p:pic>
      <p:pic>
        <p:nvPicPr>
          <p:cNvPr id="36865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4388" y="1556792"/>
            <a:ext cx="8697485" cy="5086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r>
              <a:rPr lang="ru-RU" sz="2000" b="1" dirty="0" smtClean="0"/>
              <a:t>ПРОБЛЕМЫ И ПУТИ ИХ РЕШЕНИЯ</a:t>
            </a:r>
            <a:endParaRPr lang="ru-RU" sz="2000" dirty="0"/>
          </a:p>
        </p:txBody>
      </p:sp>
      <p:pic>
        <p:nvPicPr>
          <p:cNvPr id="50181" name="Picture 5" descr="Picture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826080"/>
            <a:ext cx="3059832" cy="2031919"/>
          </a:xfrm>
          <a:prstGeom prst="rect">
            <a:avLst/>
          </a:prstGeom>
          <a:noFill/>
        </p:spPr>
      </p:pic>
      <p:sp>
        <p:nvSpPr>
          <p:cNvPr id="11" name="Стрелка: вправо 11">
            <a:extLst>
              <a:ext uri="{FF2B5EF4-FFF2-40B4-BE49-F238E27FC236}">
                <a16:creationId xmlns="" xmlns:a16="http://schemas.microsoft.com/office/drawing/2014/main" id="{C60ACE12-D859-4D5E-B742-29ABC34B6001}"/>
              </a:ext>
            </a:extLst>
          </p:cNvPr>
          <p:cNvSpPr/>
          <p:nvPr/>
        </p:nvSpPr>
        <p:spPr>
          <a:xfrm>
            <a:off x="3715433" y="5066811"/>
            <a:ext cx="1421088" cy="484632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036296"/>
            <a:ext cx="8398287" cy="3789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79" name="Picture 3" descr="D:\Users\Admin\Desktop\бережливые технологии 2022\11f1c8dee44507bd83a5f7323cfcc0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4869160"/>
            <a:ext cx="2677816" cy="19888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11479</TotalTime>
  <Words>311</Words>
  <Application>Microsoft Office PowerPoint</Application>
  <PresentationFormat>Экран (4:3)</PresentationFormat>
  <Paragraphs>119</Paragraphs>
  <Slides>13</Slides>
  <Notes>6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5" baseType="lpstr">
      <vt:lpstr>Diseño predeterminado</vt:lpstr>
      <vt:lpstr>Презентация</vt:lpstr>
      <vt:lpstr>Муниципальное бюджетное  дошкольное образовательное учреждение  детский сад №4  «Дюймовочка»</vt:lpstr>
      <vt:lpstr>Актуальность</vt:lpstr>
      <vt:lpstr> Цель и задачи</vt:lpstr>
      <vt:lpstr>Этапы работы</vt:lpstr>
      <vt:lpstr>Подготовительный  этап</vt:lpstr>
      <vt:lpstr>Основной  этап</vt:lpstr>
      <vt:lpstr>ПРОЕКТ « Оптимизация временных затрат родителей по  сбору детей в ДОО» </vt:lpstr>
      <vt:lpstr>КАРТОЧКА ПРОЕКТА « Оптимизация временных затрат родителей по  сбору детей в ДОО» </vt:lpstr>
      <vt:lpstr>ПРОБЛЕМЫ И ПУТИ ИХ РЕШЕНИЯ</vt:lpstr>
      <vt:lpstr>ПЛАН МЕРОПРИЯТИЙ ПО ДОСТИЖЕНИЮ ЦЕЛЕВЫХ ПОКАЗАТЕЛЕЙ ПРОЕКТА</vt:lpstr>
      <vt:lpstr>Эффективное использование системы 5 S на практике</vt:lpstr>
      <vt:lpstr>   Ведение статистики опозданий  </vt:lpstr>
      <vt:lpstr>Заключительный  этап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SVETA</cp:lastModifiedBy>
  <cp:revision>1082</cp:revision>
  <dcterms:created xsi:type="dcterms:W3CDTF">2010-05-23T14:28:12Z</dcterms:created>
  <dcterms:modified xsi:type="dcterms:W3CDTF">2024-11-28T13:36:42Z</dcterms:modified>
</cp:coreProperties>
</file>