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2" autoAdjust="0"/>
    <p:restoredTop sz="94660"/>
  </p:normalViewPr>
  <p:slideViewPr>
    <p:cSldViewPr>
      <p:cViewPr varScale="1">
        <p:scale>
          <a:sx n="87" d="100"/>
          <a:sy n="87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dou8_poch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Руководитель: Морозова О.К.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140969"/>
            <a:ext cx="6910577" cy="1305266"/>
          </a:xfrm>
        </p:spPr>
        <p:txBody>
          <a:bodyPr/>
          <a:lstStyle/>
          <a:p>
            <a:r>
              <a:rPr lang="ru-RU" sz="2800" dirty="0"/>
              <a:t>Организация оптимального взаимодействия педагогов ДОУ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 </a:t>
            </a:r>
            <a:r>
              <a:rPr lang="ru-RU" sz="2800" dirty="0"/>
              <a:t>семьями </a:t>
            </a:r>
            <a:r>
              <a:rPr lang="ru-RU" sz="2800" dirty="0" smtClean="0"/>
              <a:t>воспитанников</a:t>
            </a:r>
            <a:endParaRPr lang="en-US" sz="2800" dirty="0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251520" y="219998"/>
            <a:ext cx="8640959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wrap="square" lIns="91440" tIns="45720" rIns="91440" bIns="45720" rtlCol="0" anchor="b" anchorCtr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дошкольное образовательное учреждение  Починковский детский сад №8 </a:t>
            </a:r>
          </a:p>
          <a:p>
            <a:r>
              <a:rPr lang="ru-RU" sz="1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ул.Советская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 11, село Починки Починковский район Нижегородская область 607910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тел.(8-831-97) 5-21-92  </a:t>
            </a:r>
            <a:r>
              <a:rPr lang="ru-RU" sz="12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эл. почта </a:t>
            </a:r>
            <a:r>
              <a:rPr lang="ru-RU" sz="12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dou8_poch@mail.ru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SVETA\Desktop\учебный год 2023-2024\семейный клуб гармония\куар гармо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79911" y="6389022"/>
            <a:ext cx="79208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4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3267112"/>
              </p:ext>
            </p:extLst>
          </p:nvPr>
        </p:nvGraphicFramePr>
        <p:xfrm>
          <a:off x="76200" y="116632"/>
          <a:ext cx="8960296" cy="6244452"/>
        </p:xfrm>
        <a:graphic>
          <a:graphicData uri="http://schemas.openxmlformats.org/drawingml/2006/table">
            <a:tbl>
              <a:tblPr firstRow="1" firstCol="1" bandRow="1"/>
              <a:tblGrid>
                <a:gridCol w="32716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8863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10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ПРОЕКТА 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dirty="0" smtClean="0"/>
                        <a:t>Организация оптимального взаимодействия педагогов ДОУ с семьями воспитанников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8288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8288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УТВЕРЖДАЮ</a:t>
                      </a:r>
                    </a:p>
                    <a:p>
                      <a:pPr marL="268288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8288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68288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8288" algn="l"/>
                        </a:tabLst>
                      </a:pPr>
                      <a:r>
                        <a:rPr lang="ru-RU" sz="12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____             </a:t>
                      </a:r>
                      <a:r>
                        <a:rPr lang="en-US" sz="1200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ru-RU" sz="1200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С.В.Тяпухина</a:t>
                      </a:r>
                      <a:r>
                        <a:rPr lang="ru-RU" sz="12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68288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8288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«_______» ___________20___г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78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ВОВЛЕЧЕННЫЕ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 И РАМКИ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ОБОСНОВАНИЕ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09994">
                <a:tc>
                  <a:txBody>
                    <a:bodyPr/>
                    <a:lstStyle/>
                    <a:p>
                      <a:pPr marL="87313" indent="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Заказчики процесса —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педагоги,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дети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7313" indent="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Периметр проекта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—МК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ДОУ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Починковский детский сад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7313" indent="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Владелец процесса —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С.В.Тяпухина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7313" indent="0"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—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Починковского детского сада №8,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О.К.Морозова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7313" indent="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Команда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проекта: заведующий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С.В.Тяпухина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воспитатель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О.К.Морозова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логопед </a:t>
                      </a:r>
                      <a:r>
                        <a:rPr lang="ru-RU" sz="11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И.А.,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Короткова И.А.,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 психолог Гусева М.Л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Проблема: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В настоящее время часто наблюдается недостаточный уровень взаимодействия педагогов ДОУ с семьями воспитанников.  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50" dirty="0" smtClean="0"/>
                        <a:t>Отсутствие единого подхода к взаимодействию семьи и ДОУ.</a:t>
                      </a:r>
                    </a:p>
                    <a:p>
                      <a:r>
                        <a:rPr lang="ru-RU" sz="1050" dirty="0" smtClean="0"/>
                        <a:t>Недостаточное информированию родителей о мероприятиях и образовательном процессе в ДОУ.</a:t>
                      </a:r>
                    </a:p>
                    <a:p>
                      <a:r>
                        <a:rPr lang="ru-RU" sz="1050" dirty="0" smtClean="0"/>
                        <a:t>Недостаток информации о мероприятиях в ДОУ.</a:t>
                      </a:r>
                    </a:p>
                    <a:p>
                      <a:r>
                        <a:rPr lang="ru-RU" sz="1050" dirty="0" smtClean="0"/>
                        <a:t>Неэффективные формы взаимодействия семьи и ДОУ.</a:t>
                      </a:r>
                    </a:p>
                    <a:p>
                      <a:r>
                        <a:rPr lang="ru-RU" sz="1050" dirty="0" smtClean="0"/>
                        <a:t>Затраты времени на изготовление и распространение информации.</a:t>
                      </a:r>
                    </a:p>
                    <a:p>
                      <a:r>
                        <a:rPr lang="ru-RU" sz="1050" dirty="0" smtClean="0"/>
                        <a:t>Отсутствие координации между семьей и ДОУ.</a:t>
                      </a:r>
                    </a:p>
                    <a:p>
                      <a:r>
                        <a:rPr lang="ru-RU" sz="1050" dirty="0" smtClean="0"/>
                        <a:t>Недоступность информации о методах обучения и развития.</a:t>
                      </a:r>
                    </a:p>
                    <a:p>
                      <a:r>
                        <a:rPr lang="ru-RU" sz="1050" dirty="0" smtClean="0"/>
                        <a:t>Недостаток времени и возможностей.</a:t>
                      </a:r>
                    </a:p>
                    <a:p>
                      <a:r>
                        <a:rPr lang="ru-RU" sz="1050" dirty="0" smtClean="0"/>
                        <a:t>Отсутствие интереса или мотивации.</a:t>
                      </a:r>
                    </a:p>
                    <a:p>
                      <a:r>
                        <a:rPr lang="ru-RU" sz="1050" dirty="0" smtClean="0"/>
                        <a:t>Отсутствие единого ресурса информации.</a:t>
                      </a:r>
                    </a:p>
                    <a:p>
                      <a:r>
                        <a:rPr lang="ru-RU" sz="1050" dirty="0" smtClean="0"/>
                        <a:t>Недостаток планирования и координации мероприятий.</a:t>
                      </a:r>
                    </a:p>
                    <a:p>
                      <a:r>
                        <a:rPr lang="ru-RU" sz="1050" dirty="0" smtClean="0"/>
                        <a:t>Низкая активность родителей.</a:t>
                      </a:r>
                      <a:endParaRPr lang="ru-RU" sz="1050" dirty="0"/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41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ЦЕЛИ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ПЛАНОВЫЙ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КЛЮЧЕВЫЕ СОБЫТИЯ ПРОЕКТА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7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цели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57175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Старт проекта —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9.01.2024г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Диагностика и определение целевого состояния —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9.01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26.01.2024:</a:t>
                      </a:r>
                      <a:endParaRPr lang="ru-RU" sz="1200" u="none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разработка карты текущего состояния —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19.01.2024</a:t>
                      </a:r>
                      <a:endParaRPr lang="ru-RU" sz="1200" u="none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разработка карты  целевого состояния —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2.02.2024</a:t>
                      </a:r>
                      <a:endParaRPr lang="ru-RU" sz="1200" u="none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улучшений —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27.04.2024.</a:t>
                      </a:r>
                      <a:endParaRPr lang="ru-RU" sz="1200" u="none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совещание по защите подходов внедрения —   </a:t>
                      </a: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13.05.2024</a:t>
                      </a:r>
                      <a:endParaRPr lang="ru-RU" sz="1200" u="none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175" lvl="0" indent="-169863">
                        <a:spcAft>
                          <a:spcPts val="0"/>
                        </a:spcAft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Закрепление результата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закрытие проекта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.05.24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17.05.2024</a:t>
                      </a:r>
                      <a:endParaRPr lang="ru-RU" sz="1200" u="none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175" indent="-169863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завершающее совещание 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200" u="none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ru-RU" sz="1200" u="non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.05.2024</a:t>
                      </a:r>
                      <a:endParaRPr lang="ru-RU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89588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 проекта: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Организовать оптимальное взаимодействие педагогов ДОУ с семьями воспитанников.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ru-RU" sz="1050" dirty="0" smtClean="0">
                          <a:cs typeface="Times New Roman" panose="02020603050405020304" pitchFamily="18" charset="0"/>
                        </a:rPr>
                        <a:t>Создать единое информационное пространство.</a:t>
                      </a:r>
                    </a:p>
                    <a:p>
                      <a:pPr>
                        <a:defRPr/>
                      </a:pPr>
                      <a:endParaRPr lang="ru-RU" sz="1050" dirty="0" smtClean="0"/>
                    </a:p>
                    <a:p>
                      <a:pPr>
                        <a:defRPr/>
                      </a:pPr>
                      <a:r>
                        <a:rPr lang="ru-RU" sz="1050" dirty="0" smtClean="0"/>
                        <a:t>2.Разработать концепцию взаимодействия ДОУ с семьями воспитанников.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3.Внедрить электронное анкетирование.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4.Разработать и внедрить современные формы взаимодействия, учитывающие потребности и возможности родителей.</a:t>
                      </a:r>
                      <a:endParaRPr lang="en-US" sz="105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1" marR="3721" marT="0" marB="0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7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КАРТА ТЕКУЩЕГО СОСТОЯНИЯ ПРОЦЕССА </a:t>
            </a:r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/>
              <a:t>Организация оптимального взаимодействия педагогов ДОУ с семьями воспитанников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9" y="2146138"/>
            <a:ext cx="1030883" cy="83114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584" y="2329153"/>
            <a:ext cx="1439416" cy="102146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99593" y="1988840"/>
            <a:ext cx="864095" cy="133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Составление плана работы с родителями на учебный год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96136" y="2208649"/>
            <a:ext cx="1008112" cy="133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Участие родителей в мероприятиях и образовательном процессе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76256" y="2146138"/>
            <a:ext cx="864096" cy="1335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Проведение мероприятий с родителями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35696" y="1916832"/>
            <a:ext cx="1008112" cy="2088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Информирование и вовлечение родителей в образовательный процесс на стендах ДОУ и родительских уголках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31640" y="4077072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Отсутствие </a:t>
            </a:r>
            <a:r>
              <a:rPr lang="ru-RU" sz="1400" dirty="0"/>
              <a:t>единого подхода к </a:t>
            </a:r>
            <a:r>
              <a:rPr lang="ru-RU" sz="1400" dirty="0" smtClean="0"/>
              <a:t>взаимодействию семьи </a:t>
            </a:r>
            <a:r>
              <a:rPr lang="ru-RU" sz="1400" dirty="0"/>
              <a:t>и </a:t>
            </a:r>
            <a:r>
              <a:rPr lang="ru-RU" sz="1400" dirty="0" smtClean="0"/>
              <a:t>ДОУ.</a:t>
            </a:r>
          </a:p>
          <a:p>
            <a:r>
              <a:rPr lang="ru-RU" sz="1400" dirty="0" smtClean="0"/>
              <a:t>Недостаточное </a:t>
            </a:r>
            <a:r>
              <a:rPr lang="ru-RU" sz="1400" dirty="0"/>
              <a:t>информированию родителей о </a:t>
            </a:r>
            <a:r>
              <a:rPr lang="ru-RU" sz="1400" dirty="0" smtClean="0"/>
              <a:t>мероприятиях и образовательном процессе </a:t>
            </a:r>
            <a:r>
              <a:rPr lang="ru-RU" sz="1400" dirty="0"/>
              <a:t>в ДОУ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Недостаток информации о мероприятиях в ДОУ.</a:t>
            </a:r>
          </a:p>
          <a:p>
            <a:r>
              <a:rPr lang="ru-RU" sz="1400" dirty="0" smtClean="0"/>
              <a:t>Неэффективные формы взаимодействия семьи и ДОУ.</a:t>
            </a:r>
          </a:p>
          <a:p>
            <a:r>
              <a:rPr lang="ru-RU" sz="1400" dirty="0" smtClean="0"/>
              <a:t>Затраты времени на изготовление и распространение информации.</a:t>
            </a:r>
          </a:p>
          <a:p>
            <a:r>
              <a:rPr lang="ru-RU" sz="1400" dirty="0" smtClean="0"/>
              <a:t>Отсутствие </a:t>
            </a:r>
            <a:r>
              <a:rPr lang="ru-RU" sz="1400" dirty="0"/>
              <a:t>координации между семьей и </a:t>
            </a:r>
            <a:r>
              <a:rPr lang="ru-RU" sz="1400" dirty="0" smtClean="0"/>
              <a:t>ДОУ.</a:t>
            </a:r>
          </a:p>
          <a:p>
            <a:r>
              <a:rPr lang="ru-RU" sz="1400" dirty="0" smtClean="0"/>
              <a:t>Недоступность </a:t>
            </a:r>
            <a:r>
              <a:rPr lang="ru-RU" sz="1400" dirty="0"/>
              <a:t>информации о методах обучения и </a:t>
            </a:r>
            <a:r>
              <a:rPr lang="ru-RU" sz="1400" dirty="0" smtClean="0"/>
              <a:t>развития.</a:t>
            </a:r>
          </a:p>
          <a:p>
            <a:r>
              <a:rPr lang="ru-RU" sz="1400" dirty="0"/>
              <a:t>Недостаток времени и </a:t>
            </a:r>
            <a:r>
              <a:rPr lang="ru-RU" sz="1400" dirty="0" smtClean="0"/>
              <a:t>возможностей.</a:t>
            </a:r>
          </a:p>
          <a:p>
            <a:r>
              <a:rPr lang="ru-RU" sz="1400" dirty="0"/>
              <a:t>Отсутствие интереса или </a:t>
            </a:r>
            <a:r>
              <a:rPr lang="ru-RU" sz="1400" dirty="0" smtClean="0"/>
              <a:t>мотивации.</a:t>
            </a:r>
          </a:p>
          <a:p>
            <a:r>
              <a:rPr lang="ru-RU" sz="1400" dirty="0"/>
              <a:t>Отсутствие единого ресурса </a:t>
            </a:r>
            <a:r>
              <a:rPr lang="ru-RU" sz="1400" dirty="0" smtClean="0"/>
              <a:t>информации.</a:t>
            </a:r>
          </a:p>
          <a:p>
            <a:r>
              <a:rPr lang="ru-RU" sz="1400" dirty="0"/>
              <a:t>Недостаток планирования и координации </a:t>
            </a:r>
            <a:r>
              <a:rPr lang="ru-RU" sz="1400" dirty="0" smtClean="0"/>
              <a:t>мероприятий.</a:t>
            </a:r>
          </a:p>
          <a:p>
            <a:r>
              <a:rPr lang="ru-RU" sz="1400" dirty="0"/>
              <a:t>Низкая активность родителей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915816" y="1988841"/>
            <a:ext cx="864096" cy="2016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Разъяснительная работа с родителями по вопросам мероприятий и образовательного процесса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2208648"/>
            <a:ext cx="864046" cy="1662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Изготовление печатных информационных листов, пригласительных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788024" y="2208649"/>
            <a:ext cx="864046" cy="1662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Распространение печатных информационных листов, пригласительных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Штриховая стрелка вправо 17"/>
          <p:cNvSpPr/>
          <p:nvPr/>
        </p:nvSpPr>
        <p:spPr>
          <a:xfrm>
            <a:off x="641898" y="3059648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Штриховая стрелка вправо 19"/>
          <p:cNvSpPr/>
          <p:nvPr/>
        </p:nvSpPr>
        <p:spPr>
          <a:xfrm>
            <a:off x="1565639" y="3164029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Штриховая стрелка вправо 20"/>
          <p:cNvSpPr/>
          <p:nvPr/>
        </p:nvSpPr>
        <p:spPr>
          <a:xfrm>
            <a:off x="2645759" y="3220203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Штриховая стрелка вправо 21"/>
          <p:cNvSpPr/>
          <p:nvPr/>
        </p:nvSpPr>
        <p:spPr>
          <a:xfrm>
            <a:off x="3581863" y="3350614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Штриховая стрелка вправо 22"/>
          <p:cNvSpPr/>
          <p:nvPr/>
        </p:nvSpPr>
        <p:spPr>
          <a:xfrm>
            <a:off x="4516022" y="3710393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5454021" y="3164029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Штриховая стрелка вправо 24"/>
          <p:cNvSpPr/>
          <p:nvPr/>
        </p:nvSpPr>
        <p:spPr>
          <a:xfrm>
            <a:off x="6606199" y="3164029"/>
            <a:ext cx="396098" cy="16055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Пятно 2 25"/>
          <p:cNvSpPr/>
          <p:nvPr/>
        </p:nvSpPr>
        <p:spPr>
          <a:xfrm>
            <a:off x="1088944" y="3985733"/>
            <a:ext cx="341378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7" name="Пятно 2 26"/>
          <p:cNvSpPr/>
          <p:nvPr/>
        </p:nvSpPr>
        <p:spPr>
          <a:xfrm>
            <a:off x="1037996" y="4265790"/>
            <a:ext cx="416767" cy="315338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8" name="Пятно 2 27"/>
          <p:cNvSpPr/>
          <p:nvPr/>
        </p:nvSpPr>
        <p:spPr>
          <a:xfrm>
            <a:off x="1113384" y="4429977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9" name="Пятно 2 28"/>
          <p:cNvSpPr/>
          <p:nvPr/>
        </p:nvSpPr>
        <p:spPr>
          <a:xfrm>
            <a:off x="1061997" y="4725144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0" name="Пятно 2 29"/>
          <p:cNvSpPr/>
          <p:nvPr/>
        </p:nvSpPr>
        <p:spPr>
          <a:xfrm>
            <a:off x="1113383" y="4929083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1" name="Пятно 2 30"/>
          <p:cNvSpPr/>
          <p:nvPr/>
        </p:nvSpPr>
        <p:spPr>
          <a:xfrm>
            <a:off x="1113384" y="5157192"/>
            <a:ext cx="303684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2" name="Пятно 2 31"/>
          <p:cNvSpPr/>
          <p:nvPr/>
        </p:nvSpPr>
        <p:spPr>
          <a:xfrm>
            <a:off x="1084139" y="5373216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3" name="Пятно 2 32"/>
          <p:cNvSpPr/>
          <p:nvPr/>
        </p:nvSpPr>
        <p:spPr>
          <a:xfrm>
            <a:off x="1084138" y="5589240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4" name="Пятно 2 33"/>
          <p:cNvSpPr/>
          <p:nvPr/>
        </p:nvSpPr>
        <p:spPr>
          <a:xfrm>
            <a:off x="1094536" y="5823780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5" name="Пятно 2 34"/>
          <p:cNvSpPr/>
          <p:nvPr/>
        </p:nvSpPr>
        <p:spPr>
          <a:xfrm>
            <a:off x="641898" y="6025567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10</a:t>
            </a:r>
            <a:endParaRPr lang="ru-RU" sz="1000" dirty="0"/>
          </a:p>
        </p:txBody>
      </p:sp>
      <p:sp>
        <p:nvSpPr>
          <p:cNvPr id="38" name="Пятно 2 37"/>
          <p:cNvSpPr/>
          <p:nvPr/>
        </p:nvSpPr>
        <p:spPr>
          <a:xfrm>
            <a:off x="794298" y="6177967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11</a:t>
            </a:r>
            <a:endParaRPr lang="ru-RU" sz="1000" dirty="0"/>
          </a:p>
        </p:txBody>
      </p:sp>
      <p:sp>
        <p:nvSpPr>
          <p:cNvPr id="39" name="Пятно 2 38"/>
          <p:cNvSpPr/>
          <p:nvPr/>
        </p:nvSpPr>
        <p:spPr>
          <a:xfrm>
            <a:off x="755576" y="6453336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12</a:t>
            </a:r>
            <a:endParaRPr lang="ru-RU" sz="1000" dirty="0"/>
          </a:p>
        </p:txBody>
      </p:sp>
      <p:sp>
        <p:nvSpPr>
          <p:cNvPr id="40" name="Пятно 2 39"/>
          <p:cNvSpPr/>
          <p:nvPr/>
        </p:nvSpPr>
        <p:spPr>
          <a:xfrm>
            <a:off x="1527941" y="1607924"/>
            <a:ext cx="341378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1" name="Пятно 2 40"/>
          <p:cNvSpPr/>
          <p:nvPr/>
        </p:nvSpPr>
        <p:spPr>
          <a:xfrm>
            <a:off x="6633559" y="1719411"/>
            <a:ext cx="341378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2" name="Пятно 2 41"/>
          <p:cNvSpPr/>
          <p:nvPr/>
        </p:nvSpPr>
        <p:spPr>
          <a:xfrm>
            <a:off x="1843625" y="1687428"/>
            <a:ext cx="416767" cy="315338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3" name="Пятно 2 42"/>
          <p:cNvSpPr/>
          <p:nvPr/>
        </p:nvSpPr>
        <p:spPr>
          <a:xfrm>
            <a:off x="2843808" y="1617400"/>
            <a:ext cx="416767" cy="315338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5" name="Пятно 2 44"/>
          <p:cNvSpPr/>
          <p:nvPr/>
        </p:nvSpPr>
        <p:spPr>
          <a:xfrm>
            <a:off x="1791047" y="1292586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6" name="Пятно 2 45"/>
          <p:cNvSpPr/>
          <p:nvPr/>
        </p:nvSpPr>
        <p:spPr>
          <a:xfrm>
            <a:off x="3240484" y="1547024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7" name="Пятно 2 46"/>
          <p:cNvSpPr/>
          <p:nvPr/>
        </p:nvSpPr>
        <p:spPr>
          <a:xfrm>
            <a:off x="4617334" y="1775069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8" name="Пятно 2 47"/>
          <p:cNvSpPr/>
          <p:nvPr/>
        </p:nvSpPr>
        <p:spPr>
          <a:xfrm>
            <a:off x="5508740" y="1709269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9" name="Пятно 2 48"/>
          <p:cNvSpPr/>
          <p:nvPr/>
        </p:nvSpPr>
        <p:spPr>
          <a:xfrm>
            <a:off x="6966925" y="1720899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50" name="Пятно 2 49"/>
          <p:cNvSpPr/>
          <p:nvPr/>
        </p:nvSpPr>
        <p:spPr>
          <a:xfrm>
            <a:off x="3681230" y="1751296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51" name="Пятно 2 50"/>
          <p:cNvSpPr/>
          <p:nvPr/>
        </p:nvSpPr>
        <p:spPr>
          <a:xfrm>
            <a:off x="4345332" y="1566650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52" name="Пятно 2 51"/>
          <p:cNvSpPr/>
          <p:nvPr/>
        </p:nvSpPr>
        <p:spPr>
          <a:xfrm>
            <a:off x="2132426" y="1292586"/>
            <a:ext cx="303684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53" name="Пятно 2 52"/>
          <p:cNvSpPr/>
          <p:nvPr/>
        </p:nvSpPr>
        <p:spPr>
          <a:xfrm>
            <a:off x="5356898" y="1410503"/>
            <a:ext cx="303684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54" name="Пятно 2 53"/>
          <p:cNvSpPr/>
          <p:nvPr/>
        </p:nvSpPr>
        <p:spPr>
          <a:xfrm>
            <a:off x="2890122" y="1222558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55" name="Пятно 2 54"/>
          <p:cNvSpPr/>
          <p:nvPr/>
        </p:nvSpPr>
        <p:spPr>
          <a:xfrm>
            <a:off x="4661017" y="1410503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56" name="Пятно 2 55"/>
          <p:cNvSpPr/>
          <p:nvPr/>
        </p:nvSpPr>
        <p:spPr>
          <a:xfrm>
            <a:off x="5838722" y="1775069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57" name="Пятно 2 56"/>
          <p:cNvSpPr/>
          <p:nvPr/>
        </p:nvSpPr>
        <p:spPr>
          <a:xfrm>
            <a:off x="5796136" y="1392772"/>
            <a:ext cx="341379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58" name="Пятно 2 57"/>
          <p:cNvSpPr/>
          <p:nvPr/>
        </p:nvSpPr>
        <p:spPr>
          <a:xfrm>
            <a:off x="2248626" y="1511848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10</a:t>
            </a:r>
            <a:endParaRPr lang="ru-RU" sz="1000" dirty="0"/>
          </a:p>
        </p:txBody>
      </p:sp>
      <p:sp>
        <p:nvSpPr>
          <p:cNvPr id="59" name="Пятно 2 58"/>
          <p:cNvSpPr/>
          <p:nvPr/>
        </p:nvSpPr>
        <p:spPr>
          <a:xfrm>
            <a:off x="4867939" y="1830460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10</a:t>
            </a:r>
            <a:endParaRPr lang="ru-RU" sz="1000" dirty="0"/>
          </a:p>
        </p:txBody>
      </p:sp>
      <p:sp>
        <p:nvSpPr>
          <p:cNvPr id="60" name="Пятно 2 59"/>
          <p:cNvSpPr/>
          <p:nvPr/>
        </p:nvSpPr>
        <p:spPr>
          <a:xfrm>
            <a:off x="437434" y="1624577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11</a:t>
            </a:r>
            <a:endParaRPr lang="ru-RU" sz="1000" dirty="0"/>
          </a:p>
        </p:txBody>
      </p:sp>
      <p:sp>
        <p:nvSpPr>
          <p:cNvPr id="61" name="Пятно 2 60"/>
          <p:cNvSpPr/>
          <p:nvPr/>
        </p:nvSpPr>
        <p:spPr>
          <a:xfrm>
            <a:off x="6633559" y="1326057"/>
            <a:ext cx="772365" cy="394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12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24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60672" cy="288031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комплекса мероприятий 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устранению проблем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79663"/>
              </p:ext>
            </p:extLst>
          </p:nvPr>
        </p:nvGraphicFramePr>
        <p:xfrm>
          <a:off x="107505" y="332656"/>
          <a:ext cx="8928991" cy="635690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88031"/>
                <a:gridCol w="2160240"/>
                <a:gridCol w="4032448"/>
                <a:gridCol w="2448272"/>
              </a:tblGrid>
              <a:tr h="564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Проблема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Коренная причина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решения проблемы (устранения коренной причины)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16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Отсутствие единого подхода к взаимодействию семьи и </a:t>
                      </a:r>
                      <a:r>
                        <a:rPr lang="ru-RU" sz="1100" smtClean="0">
                          <a:solidFill>
                            <a:schemeClr val="tx1"/>
                          </a:solidFill>
                        </a:rPr>
                        <a:t>ДОУ.</a:t>
                      </a:r>
                      <a:endParaRPr lang="ru-RU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единого подхода подчеркивает различия в целях, методах и установках между семьей и ДОУ. Это создает разлад в требованиях к ребенку, что может вызвать у него дезориентацию и конфликты.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Разработать концепцию взаимодействия: Создать единый документ, который определяет цели, принципы и методы взаимодействия семьи и ДОУ.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67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Отсутствие координации между семьей и ДОУ.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Без единого подхода, координация усилий семьи и ДОУ становится невозможной. Это ведёт к несогласованности в требованиях к ребенку, неэффективности образовательного процесса и снижению мотивации у ребенка.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/>
                </a:tc>
              </a:tr>
              <a:tr h="334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Недоступность информации о методах обучения и развития.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Родители не могут быть уверены в том, что их ребенок получает качественное образование и правильно развивается. Это может привести к беспокойству и недоверию к ДОУ.</a:t>
                      </a:r>
                      <a:endParaRPr 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050" dirty="0" smtClean="0">
                          <a:solidFill>
                            <a:schemeClr val="tx1"/>
                          </a:solidFill>
                        </a:rPr>
                        <a:t>Создать эффективную систему информирования: Разработать единый канал информации для родителей, который будет объединять сайт ДОУ, группы в социальных сетях, электронную почту и SMS-рассылку.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5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Недостаток информации о мероприятиях в ДОУ.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solidFill>
                            <a:schemeClr val="tx1"/>
                          </a:solidFill>
                        </a:rPr>
                        <a:t>Родители не могут планировать свое участие в мероприятиях ДОУ, если они не знают о них заранее. Это снижает их вовлеченность и интерес к жизни ДОУ.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48533" marR="48533" marT="0" marB="0"/>
                </a:tc>
              </a:tr>
              <a:tr h="248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Отсутствие единого ресурса информации.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Разрозненные усилия отдельных педагогов и групп педагогов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48533" marR="48533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Недостаточное информированию родителей о мероприятиях и образовательном процессе в ДОУ.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Неэффективные каналы коммуникации (отсутствие обратной связи, пассивность родителей)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/>
                </a:tc>
              </a:tr>
              <a:tr h="376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Недостаток планирования и координации мероприятий.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учет при планировании запросов родителей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Электронное анкетирование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Разработка и внедрение современных форм взаимодействия, учитывающих потребности и возможности родителей.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6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Недостаток времени и возможностей.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Проведение мероприятий в неудобном для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родителей формате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/>
                </a:tc>
              </a:tr>
              <a:tr h="316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Отсутствие интереса или мотивации.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Выбор не современного формата мероприятий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/>
                </a:tc>
              </a:tr>
              <a:tr h="43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Низкая активность родителей.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Неудобный для родителей график мероприятий и консультаций в ДОУ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/>
                </a:tc>
              </a:tr>
              <a:tr h="316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Неэффективные формы взаимодействия семьи и ДОУ.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неудобных и не актуальных для родителей форм взаимодействия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онлайн-платформ.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6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Затраты времени на изготовление и распространение информации.</a:t>
                      </a: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Перерасход бумаги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33" marR="485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02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Карта целевого состояния процесса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/>
              <a:t>Организация оптимального взаимодействия педагогов ДОУ с семьями воспитанников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9" y="2146138"/>
            <a:ext cx="1607621" cy="12961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718" y="2290221"/>
            <a:ext cx="1623549" cy="11521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131840" y="2198413"/>
            <a:ext cx="1198092" cy="133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Составление плана работы с родителями на учебный год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7292" y="2178990"/>
            <a:ext cx="1198092" cy="133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Поиск инструментов взаимодействия с родителями (с использованием ИТ.)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0152" y="2192134"/>
            <a:ext cx="1198092" cy="1335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Проведение мероприятий с родителями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36723" y="2198412"/>
            <a:ext cx="1198092" cy="1662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Информирование и вовлечение родителей в образовательный процесс через использование ИТ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56403" y="4077072"/>
            <a:ext cx="7255864" cy="2871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cs typeface="Times New Roman" panose="02020603050405020304" pitchFamily="18" charset="0"/>
              </a:rPr>
              <a:t>Создано единое информационное </a:t>
            </a:r>
            <a:r>
              <a:rPr lang="ru-RU" sz="1400" dirty="0" smtClean="0">
                <a:cs typeface="Times New Roman" panose="02020603050405020304" pitchFamily="18" charset="0"/>
              </a:rPr>
              <a:t>пространство</a:t>
            </a:r>
          </a:p>
          <a:p>
            <a:pPr>
              <a:defRPr/>
            </a:pPr>
            <a:endParaRPr lang="ru-RU" sz="1400" dirty="0" smtClean="0"/>
          </a:p>
          <a:p>
            <a:pPr>
              <a:defRPr/>
            </a:pPr>
            <a:endParaRPr lang="ru-RU" sz="1400" dirty="0"/>
          </a:p>
          <a:p>
            <a:pPr>
              <a:defRPr/>
            </a:pPr>
            <a:r>
              <a:rPr lang="ru-RU" sz="1400" dirty="0" smtClean="0"/>
              <a:t>Разработана </a:t>
            </a:r>
            <a:r>
              <a:rPr lang="ru-RU" sz="1400" dirty="0"/>
              <a:t>концепция взаимодействия ДОУ с семьями воспитанников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Электронное анкетирование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Разработка </a:t>
            </a:r>
            <a:r>
              <a:rPr lang="ru-RU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внедрение современных форм взаимодействия, учитывающих потребности и возможности родителей.</a:t>
            </a:r>
            <a:endParaRPr lang="en-US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1400" dirty="0">
              <a:cs typeface="Times New Roman" panose="02020603050405020304" pitchFamily="18" charset="0"/>
            </a:endParaRPr>
          </a:p>
          <a:p>
            <a:endParaRPr lang="ru-RU" sz="1400" dirty="0">
              <a:cs typeface="Times New Roman" panose="02020603050405020304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1127390" y="3998236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4" name="Выноска-облако 13"/>
          <p:cNvSpPr/>
          <p:nvPr/>
        </p:nvSpPr>
        <p:spPr>
          <a:xfrm>
            <a:off x="1108729" y="4725144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5" name="Выноска-облако 14"/>
          <p:cNvSpPr/>
          <p:nvPr/>
        </p:nvSpPr>
        <p:spPr>
          <a:xfrm>
            <a:off x="1143042" y="5301208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6" name="Выноска-облако 15"/>
          <p:cNvSpPr/>
          <p:nvPr/>
        </p:nvSpPr>
        <p:spPr>
          <a:xfrm>
            <a:off x="1127390" y="5949280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7" name="Выноска-облако 16"/>
          <p:cNvSpPr/>
          <p:nvPr/>
        </p:nvSpPr>
        <p:spPr>
          <a:xfrm>
            <a:off x="2392023" y="1556792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8" name="Выноска-облако 17"/>
          <p:cNvSpPr/>
          <p:nvPr/>
        </p:nvSpPr>
        <p:spPr>
          <a:xfrm>
            <a:off x="6282517" y="1625653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9" name="Выноска-облако 18"/>
          <p:cNvSpPr/>
          <p:nvPr/>
        </p:nvSpPr>
        <p:spPr>
          <a:xfrm>
            <a:off x="1295442" y="1776873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0" name="Выноска-облако 19"/>
          <p:cNvSpPr/>
          <p:nvPr/>
        </p:nvSpPr>
        <p:spPr>
          <a:xfrm>
            <a:off x="3474205" y="1746680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1" name="Выноска-облако 20"/>
          <p:cNvSpPr/>
          <p:nvPr/>
        </p:nvSpPr>
        <p:spPr>
          <a:xfrm>
            <a:off x="4879088" y="1594995"/>
            <a:ext cx="513361" cy="39945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97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288033"/>
            <a:ext cx="8260672" cy="476671"/>
          </a:xfrm>
          <a:solidFill>
            <a:schemeClr val="accent6">
              <a:lumMod val="60000"/>
              <a:lumOff val="40000"/>
            </a:schemeClr>
          </a:solidFill>
          <a:effectLst/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ПЛАН  МЕРОПРИЯТИЙ ПО ДОСТИЖЕНИЮ ЦЕЛЕВЫХ ПОКАЗАТЕЛЕЙ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graphicFrame>
        <p:nvGraphicFramePr>
          <p:cNvPr id="5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539000"/>
              </p:ext>
            </p:extLst>
          </p:nvPr>
        </p:nvGraphicFramePr>
        <p:xfrm>
          <a:off x="107503" y="922041"/>
          <a:ext cx="8928992" cy="5747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0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341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649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113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1139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14208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n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НАИМЕНОВАНИЕ МЕРОПРИЯТИЙ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93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СРОК РЕАЛИЗАЦИИ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ОЖИДАЕМЫЙ РЕЗУЛЬТАТ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ОТВЕТСТВЕННЫЙ ИСПОЛНИТЕЛЬ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252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Создание рабочей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группы.</a:t>
                      </a: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Диагностика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анализ проблем в деятельности образовательной организации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9.01-26.01.2024г</a:t>
                      </a:r>
                      <a:endParaRPr lang="ru-RU" sz="12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Сформирована команда проекта. 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Определены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проблемы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Завед.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Тяпухина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С.В.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Морозова О.К.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40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Анализ текущего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состояния процесса взаимодействия ДОУ с семьями воспитанников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15.01.-19.01.2024г</a:t>
                      </a:r>
                      <a:endParaRPr lang="ru-RU" sz="12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Карта текущего состояния процесса с отражением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выявленных проблем процесса</a:t>
                      </a: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восп.Морозова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О.К, </a:t>
                      </a:r>
                      <a:endParaRPr lang="ru-RU" sz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Воспитатели Короткова И.А.,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Л.А.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181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Планирование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целевого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состояния процесса и определение мероприятий, направленных на решение проблем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22.01.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–2.02.2024г</a:t>
                      </a:r>
                      <a:endParaRPr lang="ru-RU" sz="12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Карта целевого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состояния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План мероприятий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восп.Морозова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О.К, 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Воспитатели Короткова И.А.,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Л.А.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46761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Внедрение улучшений: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Создание эффективной системы информирования: разработка единого канала информации для родителей, который будет объединять сайт ДОУ, группы в социальных сетях, электронную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почту и смс - рассылку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05.02.-27.04.2024г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Создано единое информационное пространство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восп.Морозова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О.К, 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Воспитатели Короткова И.А.,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Л.А.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28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Разработка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концепции взаимодействия – создание единого документа, который определяет цели, принципы и методы взаимодействия семьи и ДОУ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05.02.-27.04.2024г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Разработана концепция взаимодействия ДОУ с семьями воспитанников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восп.Морозова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О.К, 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Воспитатели Короткова И.А.,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Л.А., учитель – логопед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И.А., педагог – психолог – Гусева М.Л.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017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Совещание по защите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27.05.2024г</a:t>
                      </a:r>
                      <a:endParaRPr lang="ru-RU" sz="12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Принятие результатов и внесение поправок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Завед.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Тяпухина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С.В.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Морозова О.К.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6252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Закрепление результатов и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закрытие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проекта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13.05.-17.05.2024г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Создание центра для самостоятельной деятельности</a:t>
                      </a:r>
                    </a:p>
                  </a:txBody>
                  <a:tcPr marL="29908" marR="29908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Завед.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Тяпухина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С.В.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восп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Морозова О.К.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291" marR="53291" marT="76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99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223</TotalTime>
  <Words>1093</Words>
  <Application>Microsoft Office PowerPoint</Application>
  <PresentationFormat>Экран (4:3)</PresentationFormat>
  <Paragraphs>231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Аптека</vt:lpstr>
      <vt:lpstr>Организация оптимального взаимодействия педагогов ДОУ  с семьями воспитанников</vt:lpstr>
      <vt:lpstr>Презентация PowerPoint</vt:lpstr>
      <vt:lpstr>КАРТА ТЕКУЩЕГО СОСТОЯНИЯ ПРОЦЕССА  «Организация оптимального взаимодействия педагогов ДОУ с семьями воспитанников»</vt:lpstr>
      <vt:lpstr>Разработка комплекса мероприятий по устранению проблем</vt:lpstr>
      <vt:lpstr>Карта целевого состояния процесса  «Организация оптимального взаимодействия педагогов ДОУ с семьями воспитанников»</vt:lpstr>
      <vt:lpstr>ПЛАН  МЕРОПРИЯТИЙ ПО ДОСТИЖЕНИЮ ЦЕЛЕВЫХ ПОКАЗАТЕЛЕЙ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SVETA</cp:lastModifiedBy>
  <cp:revision>21</cp:revision>
  <dcterms:created xsi:type="dcterms:W3CDTF">2024-10-21T08:45:33Z</dcterms:created>
  <dcterms:modified xsi:type="dcterms:W3CDTF">2024-10-21T12:31:17Z</dcterms:modified>
</cp:coreProperties>
</file>