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2"/>
  </p:notesMasterIdLst>
  <p:sldIdLst>
    <p:sldId id="274" r:id="rId2"/>
    <p:sldId id="27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8900"/>
    <a:srgbClr val="000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50" autoAdjust="0"/>
    <p:restoredTop sz="94660"/>
  </p:normalViewPr>
  <p:slideViewPr>
    <p:cSldViewPr showGuides="1">
      <p:cViewPr varScale="1">
        <p:scale>
          <a:sx n="92" d="100"/>
          <a:sy n="92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80290-FEC9-425F-A5F8-DC9F2A5B75FA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06F23-97F6-467D-834B-3086CBE5B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2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994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7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146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4507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11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94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584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55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12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5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31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97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8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08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18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08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4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37BAC58-DBB8-45F0-943F-971E30AD16F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0023E74-B6B4-4492-9209-E34C2EA919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66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hyperlink" Target="&#1055;&#1088;&#1080;&#1083;&#1086;&#1078;&#1077;&#1085;&#1080;&#1077;/&#1074;&#1080;&#1079;&#1091;&#1072;&#1083;&#1100;&#1085;&#1086;&#1077;%20&#1088;&#1072;&#1089;&#1087;&#1080;&#1089;&#1072;&#1085;&#1080;&#1077;.pptx" TargetMode="Externa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1055;&#1088;&#1080;&#1083;&#1086;&#1078;&#1077;&#1085;&#1080;&#1077;/&#1072;&#1083;&#1075;&#1086;&#1088;&#1080;&#1090;&#1084;%20&#1091;&#1073;&#1086;&#1088;&#1082;&#1072;%20&#1087;&#1086;&#1089;&#1091;&#1076;&#1099;.pptx" TargetMode="External"/><Relationship Id="rId3" Type="http://schemas.openxmlformats.org/officeDocument/2006/relationships/image" Target="../media/image11.jpeg"/><Relationship Id="rId7" Type="http://schemas.openxmlformats.org/officeDocument/2006/relationships/hyperlink" Target="&#1055;&#1088;&#1080;&#1083;&#1086;&#1078;&#1077;&#1085;&#1080;&#1077;/&#1072;&#1083;&#1075;&#1086;&#1088;&#1080;&#1090;&#1084;%20&#1084;&#1086;&#1077;&#1084;%20&#1088;&#1091;&#1082;&#1080;.pptx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hyperlink" Target="&#1055;&#1088;&#1080;&#1083;&#1086;&#1078;&#1077;&#1085;&#1080;&#1077;/&#1072;&#1083;&#1075;&#1086;&#1088;&#1080;&#1090;&#1084;%20&#1091;&#1073;&#1086;&#1088;&#1082;&#1072;%20&#1080;&#1075;&#1088;&#1091;&#1096;&#1077;&#1082;.pptx" TargetMode="External"/><Relationship Id="rId5" Type="http://schemas.openxmlformats.org/officeDocument/2006/relationships/image" Target="../media/image13.jpeg"/><Relationship Id="rId10" Type="http://schemas.openxmlformats.org/officeDocument/2006/relationships/hyperlink" Target="&#1055;&#1088;&#1080;&#1083;&#1086;&#1078;&#1077;&#1085;&#1080;&#1077;/&#1072;&#1083;&#1075;&#1086;&#1088;&#1080;&#1090;&#1084;%20&#1086;&#1076;&#1077;&#1074;&#1072;&#1077;&#1084;&#1089;&#1103;%20&#1085;&#1072;%20&#1087;&#1088;&#1086;&#1075;&#1091;&#1083;&#1082;&#1091;.pptx" TargetMode="External"/><Relationship Id="rId4" Type="http://schemas.openxmlformats.org/officeDocument/2006/relationships/image" Target="../media/image12.jpeg"/><Relationship Id="rId9" Type="http://schemas.openxmlformats.org/officeDocument/2006/relationships/hyperlink" Target="&#1055;&#1088;&#1080;&#1083;&#1086;&#1078;&#1077;&#1085;&#1080;&#1077;/&#1072;&#1083;&#1075;&#1086;&#1088;&#1080;&#1090;&#1084;%20&#1087;&#1077;&#1088;&#1077;&#1076;%20&#1079;&#1072;&#1074;&#1090;&#1088;&#1072;&#1082;&#1086;&#1084;-&#1086;&#1073;&#1077;&#1076;&#1086;&#1084;.pptx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&#1055;&#1088;&#1080;&#1083;&#1086;&#1078;&#1077;&#1085;&#1080;&#1077;/&#1072;&#1083;&#1075;&#1086;&#1088;&#1080;&#1090;&#1084;%20&#1079;&#1072;&#1087;&#1088;&#1072;&#1074;&#1083;&#1103;&#1077;&#1084;%20&#1082;&#1088;&#1086;&#1074;&#1072;&#1090;&#1100;.pptx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hyperlink" Target="&#1055;&#1088;&#1080;&#1083;&#1086;&#1078;&#1077;&#1085;&#1080;&#1077;/&#1072;&#1083;&#1075;&#1086;&#1088;&#1080;&#1090;&#1084;%20&#1085;&#1072;%20&#1079;&#1072;&#1085;&#1103;&#1090;&#1080;&#1080;.ppt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420888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АЛГОРИТМОВ С СЕМЬЯМИ ИМЕЮЩИХ ДЕТЕЙ С ОВЗ (РАС)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4869160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Макарова Н.В.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638132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8864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 детский сад №8</a:t>
            </a:r>
          </a:p>
        </p:txBody>
      </p:sp>
    </p:spTree>
    <p:extLst>
      <p:ext uri="{BB962C8B-B14F-4D97-AF65-F5344CB8AC3E}">
        <p14:creationId xmlns:p14="http://schemas.microsoft.com/office/powerpoint/2010/main" val="271799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76971" y="160706"/>
            <a:ext cx="8496944" cy="717287"/>
          </a:xfrm>
        </p:spPr>
        <p:txBody>
          <a:bodyPr>
            <a:normAutofit fontScale="62500" lnSpcReduction="20000"/>
          </a:bodyPr>
          <a:lstStyle/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6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ФОТООТЧЕТ</a:t>
            </a:r>
          </a:p>
          <a:p>
            <a:pPr mar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800" b="1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Уголок особенного ребенка</a:t>
            </a:r>
            <a:endParaRPr lang="ru-RU" sz="2800" b="1" cap="non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6" y="917701"/>
            <a:ext cx="2859782" cy="38130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638" y="1495301"/>
            <a:ext cx="2947127" cy="2210345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76971" y="4859833"/>
            <a:ext cx="8487961" cy="15266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уголке особенного ребенка находятся игры, пособия для ребенка с РАС, алгоритмические схемы, которыми может воспользоваться как сам ребенок, так и другие педагоги, если у ребенка возникают трудности в выполнении каких-либо социально-бытовых навыков. Так же в уголке особенного ребенка находится визуальное расписание, с помощью которого ребенок может отслеживать свой день и убирать выполненные этапы.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8" y="851538"/>
            <a:ext cx="2909404" cy="387920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685098" y="4382339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pres?slideindex=1&amp;slidetitle="/>
              </a:rPr>
              <a:t>Визуальное расписание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38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672851"/>
              </p:ext>
            </p:extLst>
          </p:nvPr>
        </p:nvGraphicFramePr>
        <p:xfrm>
          <a:off x="107504" y="260648"/>
          <a:ext cx="8856983" cy="5765805"/>
        </p:xfrm>
        <a:graphic>
          <a:graphicData uri="http://schemas.openxmlformats.org/drawingml/2006/table">
            <a:tbl>
              <a:tblPr firstRow="1" firstCol="1" bandRow="1"/>
              <a:tblGrid>
                <a:gridCol w="3673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4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99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781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335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320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АЛГОРИТМОВ С СЕМЬЯМИ ИМЕЮЩИХ ДЕТЕЙ С ОВЗ (РАС)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02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54435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дети, родители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групповая комната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 детского сада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№8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(средняя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 —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 детского сада №8,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Н.В.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Макарова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заведующий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 Макарова, воспитатель Л.А.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воспитатель Л.Ю. Пылаева, родитель Н.В.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Данилушкина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частью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И.А.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риск </a:t>
                      </a: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невыполнение СанПиН по продолжительности самостоятельной деятельности ребенка с РАС среднего дошкольного возраста. Нарушение последующих режимных моментов. Не выполнение требований к РППС.</a:t>
                      </a:r>
                      <a:endParaRPr lang="ru-RU" sz="11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Длительные</a:t>
                      </a:r>
                      <a:r>
                        <a:rPr lang="ru-RU" sz="11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объяснение </a:t>
                      </a: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ребенку с РАС о</a:t>
                      </a:r>
                      <a:r>
                        <a:rPr lang="ru-RU" sz="11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социально-бытовых навыках;</a:t>
                      </a:r>
                      <a:endParaRPr lang="ru-RU" sz="11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Большие потери времени при выборе наглядных объяснений для ребенка с РАС;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Потеря времени в момент уборки игрушек и посуды, одевания и раздевания, мытья рук, на занятии. </a:t>
                      </a:r>
                    </a:p>
                    <a:p>
                      <a:pPr marL="261938" indent="-17462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Не понимание ребенком словесной инструкции педагогов и родителей.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Отсутствие в группе и дома необходимой РППС для ребенка с РАС.</a:t>
                      </a:r>
                      <a:endParaRPr lang="ru-RU" sz="11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71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36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15.01.2024г.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15.01.- 31.01.2024: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текущего состояния — 16.01.- 23.01.2024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 целевого состояния — 25.01.- 31.01.2024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22.04.2024.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26.04.2024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-29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.04.24 - 17.05.2024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baseline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- 24</a:t>
                      </a:r>
                      <a:r>
                        <a:rPr lang="ru-RU" sz="1200" u="none" kern="12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.05.2024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35336">
                <a:tc>
                  <a:txBody>
                    <a:bodyPr/>
                    <a:lstStyle/>
                    <a:p>
                      <a:pPr marL="87313" indent="0" algn="just">
                        <a:buNone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1.Сокращение времени при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объяснении ребенку с РАС;</a:t>
                      </a:r>
                      <a:endParaRPr lang="ru-RU" sz="13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buNone/>
                      </a:pP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2.Сокращение времени на уборку игрушек и посуды, мытье рук, одевания и раздевания, на занятии.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3.Сокращение времени при выборе наглядных объяснений для ребенка с РАС.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3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300" b="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Создание алгоритмических схем в группе ДОУ и дома по социально-бытовой ориентировки.</a:t>
                      </a:r>
                      <a:endParaRPr lang="ru-RU" sz="1300" b="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мин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мин</a:t>
                      </a:r>
                    </a:p>
                    <a:p>
                      <a:pPr algn="ctr"/>
                      <a:endParaRPr lang="ru-RU" sz="12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</a:t>
                      </a:r>
                    </a:p>
                    <a:p>
                      <a:pPr algn="ctr"/>
                      <a:endParaRPr lang="ru-RU" sz="12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1"/>
            <a:ext cx="7914846" cy="9361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текущего состояния процесса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АЛГОРИТМОВ С СЕМЬЯМИ ИМЕЮЩИМИ ДЕТЕЙ С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(РАС)»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" y="1844824"/>
            <a:ext cx="727993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30200" y="1888296"/>
            <a:ext cx="1179058" cy="1191181"/>
          </a:xfrm>
          <a:prstGeom prst="rect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социально-бытового навыка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44986" y="1862361"/>
            <a:ext cx="1224136" cy="1267174"/>
          </a:xfrm>
          <a:prstGeom prst="rect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 подбор необходимых атрибутов для его выполнения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727657" y="2384884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998459" y="2380199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333870" y="2357264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318726" y="1911147"/>
            <a:ext cx="1349617" cy="1298143"/>
          </a:xfrm>
          <a:prstGeom prst="rect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Уборка использованных атрибутов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5893985" y="2380199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713037" y="2380199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778" y="1911147"/>
            <a:ext cx="787446" cy="116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>
            <a:off x="4388446" y="1796344"/>
            <a:ext cx="1482123" cy="1481880"/>
          </a:xfrm>
          <a:prstGeom prst="ellipse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социально-бытового навыка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577692" y="1302286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1145130" y="1192208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ятно 1 22"/>
          <p:cNvSpPr/>
          <p:nvPr/>
        </p:nvSpPr>
        <p:spPr>
          <a:xfrm>
            <a:off x="2485641" y="1268376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ятно 1 23"/>
          <p:cNvSpPr/>
          <p:nvPr/>
        </p:nvSpPr>
        <p:spPr>
          <a:xfrm>
            <a:off x="3173339" y="1244949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3835739" y="1318481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ятно 1 25"/>
          <p:cNvSpPr/>
          <p:nvPr/>
        </p:nvSpPr>
        <p:spPr>
          <a:xfrm>
            <a:off x="4523437" y="1312793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ятно 1 26"/>
          <p:cNvSpPr/>
          <p:nvPr/>
        </p:nvSpPr>
        <p:spPr>
          <a:xfrm>
            <a:off x="5177837" y="1339346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ятно 1 27"/>
          <p:cNvSpPr/>
          <p:nvPr/>
        </p:nvSpPr>
        <p:spPr>
          <a:xfrm>
            <a:off x="6476037" y="1312793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0" y="4189781"/>
            <a:ext cx="8559969" cy="181468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Длительные объяснение ребенку с РАС о социально-бытовых навыках;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Большие потери времени при выборе наглядных объяснений для ребенка с РАС;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Потеря времени в момент уборки игрушек и посуды, одевания и раздевания, мытья рук, на занятии. 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 понимание ребенком словесной инструкции педагогов и родителей.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Отсутствие в группе и дома необходимой РППС для ребенка с РАС.</a:t>
            </a:r>
          </a:p>
        </p:txBody>
      </p:sp>
      <p:sp>
        <p:nvSpPr>
          <p:cNvPr id="30" name="Пятно 1 29"/>
          <p:cNvSpPr/>
          <p:nvPr/>
        </p:nvSpPr>
        <p:spPr>
          <a:xfrm>
            <a:off x="1780152" y="1253706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ятно 1 30"/>
          <p:cNvSpPr/>
          <p:nvPr/>
        </p:nvSpPr>
        <p:spPr>
          <a:xfrm>
            <a:off x="5724840" y="1542310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ятно 1 31"/>
          <p:cNvSpPr/>
          <p:nvPr/>
        </p:nvSpPr>
        <p:spPr>
          <a:xfrm>
            <a:off x="7197571" y="1373612"/>
            <a:ext cx="705489" cy="720080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1171150" y="3537165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6430329" y="3631117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636884" y="3708029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838385" y="3580089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372124" y="3271724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29113" y="3303090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37858" y="3438054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95414" y="3357630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46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5720" y="285728"/>
            <a:ext cx="8176422" cy="93610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 ПО УСТРАНЕНИЮ ПРОБЛЕМ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746768"/>
              </p:ext>
            </p:extLst>
          </p:nvPr>
        </p:nvGraphicFramePr>
        <p:xfrm>
          <a:off x="461086" y="908720"/>
          <a:ext cx="8001056" cy="519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2143140"/>
                <a:gridCol w="2786082"/>
                <a:gridCol w="2500330"/>
              </a:tblGrid>
              <a:tr h="58170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3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Способ решения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проблемы (устранения коренной причины)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170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в группе и дома необходимой РППС для ребенка с РАС.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Нет стандартных алгоритмов для детей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 РАС по социально-бытовой ориентировке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Составление алгоритмических схем для ребенка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 РАС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170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потери времени при выборе наглядных объяснений для ребенка с РАС;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Размещение алгоритмических схем для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ребенка с РАС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группе и дома</a:t>
                      </a:r>
                    </a:p>
                    <a:p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170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Длительные объяснение ребенку с РАС о социально-бытовых навыках;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Отсутствие наглядной опоры, схем</a:t>
                      </a:r>
                    </a:p>
                    <a:p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170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Потеря времени в момент уборки игрушек и посуды, одевания и раздевания, мытья рук, на занятии.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170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понимание ребенком словесной инструкции педагогов и родителей.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1"/>
            <a:ext cx="7914846" cy="9361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АЛГОРИТМОВ С СЕМЬЯМИ ИМЕЮЩИМИ ДЕТЕЙ С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(РАС)»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" y="1844824"/>
            <a:ext cx="77652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/>
          <p:cNvSpPr/>
          <p:nvPr/>
        </p:nvSpPr>
        <p:spPr>
          <a:xfrm>
            <a:off x="727657" y="2384884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971497" y="2370547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280462" y="2357263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907325" y="2370547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723764" y="2357263"/>
            <a:ext cx="380047" cy="180020"/>
          </a:xfrm>
          <a:prstGeom prst="rightArrow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781" y="1920496"/>
            <a:ext cx="879715" cy="130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179512" y="4051613"/>
            <a:ext cx="8487961" cy="15266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алгоритмических схем по социально-бытовой ориентировки ребенка с РАС в ДОУ и дома;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Сокращение времени на объяснения ребенку с РАС о выполнении действий;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Создание уголка особенного ребенка;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Выноска-облако 29"/>
          <p:cNvSpPr/>
          <p:nvPr/>
        </p:nvSpPr>
        <p:spPr>
          <a:xfrm>
            <a:off x="1162811" y="1285860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Выноска-облако 30"/>
          <p:cNvSpPr/>
          <p:nvPr/>
        </p:nvSpPr>
        <p:spPr>
          <a:xfrm>
            <a:off x="1937314" y="1315076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84513" y="1896230"/>
            <a:ext cx="1179058" cy="1191181"/>
          </a:xfrm>
          <a:prstGeom prst="rect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социально-бытового навыка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93356" y="1887574"/>
            <a:ext cx="1224136" cy="1267174"/>
          </a:xfrm>
          <a:prstGeom prst="rect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 подбор необходимых атрибутов для его выполнения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9789" y="1822452"/>
            <a:ext cx="1482123" cy="1481880"/>
          </a:xfrm>
          <a:prstGeom prst="ellipse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социально-бытового навыка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21177" y="1939107"/>
            <a:ext cx="1349617" cy="1298143"/>
          </a:xfrm>
          <a:prstGeom prst="rect">
            <a:avLst/>
          </a:prstGeom>
          <a:solidFill>
            <a:srgbClr val="FFC000"/>
          </a:solidFill>
          <a:ln>
            <a:solidFill>
              <a:srgbClr val="B48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Уборка использованных атрибутов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Выноска-облако 36"/>
          <p:cNvSpPr/>
          <p:nvPr/>
        </p:nvSpPr>
        <p:spPr>
          <a:xfrm>
            <a:off x="654046" y="1599794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Выноска-облако 37"/>
          <p:cNvSpPr/>
          <p:nvPr/>
        </p:nvSpPr>
        <p:spPr>
          <a:xfrm>
            <a:off x="3401469" y="1279512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Выноска-облако 38"/>
          <p:cNvSpPr/>
          <p:nvPr/>
        </p:nvSpPr>
        <p:spPr>
          <a:xfrm>
            <a:off x="2825986" y="1286611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Выноска-облако 39"/>
          <p:cNvSpPr/>
          <p:nvPr/>
        </p:nvSpPr>
        <p:spPr>
          <a:xfrm>
            <a:off x="4778892" y="1329485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Выноска-облако 40"/>
          <p:cNvSpPr/>
          <p:nvPr/>
        </p:nvSpPr>
        <p:spPr>
          <a:xfrm>
            <a:off x="6486248" y="1387508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Выноска-облако 41"/>
          <p:cNvSpPr/>
          <p:nvPr/>
        </p:nvSpPr>
        <p:spPr>
          <a:xfrm>
            <a:off x="7224412" y="1371959"/>
            <a:ext cx="571504" cy="500066"/>
          </a:xfrm>
          <a:prstGeom prst="cloud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72124" y="3271724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1171150" y="3537165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6500633" y="3613334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585505" y="3696589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719343" y="3551713"/>
            <a:ext cx="1050689" cy="702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909944" y="3287723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86479" y="3414602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663014" y="3336335"/>
            <a:ext cx="849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46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79512" y="27275"/>
            <a:ext cx="8496944" cy="648072"/>
          </a:xfrm>
        </p:spPr>
        <p:txBody>
          <a:bodyPr>
            <a:normAutofit/>
          </a:bodyPr>
          <a:lstStyle/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мероприятий по достижению целевых показателей</a:t>
            </a:r>
            <a:endParaRPr lang="ru-RU" cap="non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929875"/>
              </p:ext>
            </p:extLst>
          </p:nvPr>
        </p:nvGraphicFramePr>
        <p:xfrm>
          <a:off x="179512" y="548685"/>
          <a:ext cx="8496946" cy="6251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578"/>
                <a:gridCol w="2822201"/>
                <a:gridCol w="1699389"/>
                <a:gridCol w="1699389"/>
                <a:gridCol w="1699389"/>
              </a:tblGrid>
              <a:tr h="32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п.п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результаты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4797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группы.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и анализ проблем в РППС образовательной организации и дома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15.01.24 – 31.01.24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Сформирована команда проекта.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 проблемы.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</a:t>
                      </a:r>
                      <a:r>
                        <a:rPr lang="ru-RU" sz="10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0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</a:t>
                      </a:r>
                      <a:r>
                        <a:rPr lang="ru-RU" sz="10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Макарова Н.В.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603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текущего состояние пространства группы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15.01.24 – 19.01.24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процесса с отражением выявленных проблем процесса.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Шалунова Л.А.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484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целевого состояния процесса и определение мероприятий, направленных на решение проблем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26.01.24 – 31.01.24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 состояния. План мероприятий.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Шалунова Л.А.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 Данилушкина Н.В.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32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 создание алгоритмов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1.02.24 – 16.02.24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алгоритмических схем в ДОУ и дома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 Данилушкина Н.В.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1452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«Моем руки»;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«Уборка посуды»;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«Раздеваемся/одеваемся на тихий час»;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«Раздеваемся/одеваемся на прогулку»;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«Туалет»;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«На занятии»;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«Прием пищи».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19.02.24 – 1.03.24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Шалунова Л.А.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 Данилушкина Н.В.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4286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и консультации с родителями о введении алгоритмических схем для ребенка с РАС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4.03.24 – 13.03.24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Шалунова Л.А.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32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уголка особенного ребенка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14.03.24 – 21.03.24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Шалунова Л.А.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484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папок для хранения алгоритмических схем в уголке особенного ребенка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22.03.24 – 27.03.24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хоз.части Юченкова И.А.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32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Отработка алгоритмических схем с ребенком с РАС в ДОУ и дома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28.03.24 – 25.04.24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 Данилушкина Н.В.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484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результатов и внесение поправок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Завед. Тяпухина С.В.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восп. Морозова О.К.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 Макарова Н.В.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  <a:tr h="484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закрытие проекта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алгоритмических схем для удобства ребенка с РАС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Морозова О.К.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Макарова Н.В.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79" marR="3237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54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79512" y="188640"/>
            <a:ext cx="8496944" cy="936104"/>
          </a:xfrm>
        </p:spPr>
        <p:txBody>
          <a:bodyPr>
            <a:normAutofit fontScale="62500" lnSpcReduction="20000"/>
          </a:bodyPr>
          <a:lstStyle/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6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ФОТООТЧЕТ</a:t>
            </a:r>
          </a:p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600" b="1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«ИСПОЛЬЗОВАНИЕ АЛГОРИТМОВ С СЕМЬЯМИ ИМЕЮЩИХ ДЕТЕЙ С ОВЗ (РАС</a:t>
            </a:r>
            <a:r>
              <a:rPr lang="ru-RU" sz="2600" b="1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)»</a:t>
            </a:r>
            <a:endParaRPr lang="ru-RU" sz="2600" b="1" cap="non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endParaRPr lang="ru-RU" cap="non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3"/>
          <p:cNvSpPr>
            <a:spLocks noGrp="1"/>
          </p:cNvSpPr>
          <p:nvPr>
            <p:ph sz="quarter" idx="14"/>
          </p:nvPr>
        </p:nvSpPr>
        <p:spPr>
          <a:xfrm>
            <a:off x="1943708" y="1124744"/>
            <a:ext cx="4968552" cy="1080120"/>
          </a:xfrm>
        </p:spPr>
        <p:txBody>
          <a:bodyPr>
            <a:normAutofit/>
          </a:bodyPr>
          <a:lstStyle/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1600" b="1" cap="none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ОПТИМИЗАЦИИ</a:t>
            </a:r>
            <a:endParaRPr lang="ru-RU" sz="1600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endParaRPr lang="ru-RU" cap="non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5" y="1053363"/>
            <a:ext cx="2843808" cy="21328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507" y="1580544"/>
            <a:ext cx="3131840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517" y="908720"/>
            <a:ext cx="2436547" cy="32487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82598"/>
            <a:ext cx="2530062" cy="33734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610" y="3995099"/>
            <a:ext cx="2034502" cy="271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79512" y="188640"/>
            <a:ext cx="8496944" cy="936104"/>
          </a:xfrm>
        </p:spPr>
        <p:txBody>
          <a:bodyPr>
            <a:normAutofit fontScale="62500" lnSpcReduction="20000"/>
          </a:bodyPr>
          <a:lstStyle/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6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ФОТООТЧЕТ</a:t>
            </a:r>
          </a:p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600" b="1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«ИСПОЛЬЗОВАНИЕ АЛГОРИТМОВ С СЕМЬЯМИ ИМЕЮЩИХ ДЕТЕЙ С ОВЗ (РАС</a:t>
            </a:r>
            <a:r>
              <a:rPr lang="ru-RU" sz="2600" b="1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)»</a:t>
            </a:r>
            <a:endParaRPr lang="ru-RU" sz="2600" b="1" cap="non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endParaRPr lang="ru-RU" cap="non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3"/>
          <p:cNvSpPr>
            <a:spLocks noGrp="1"/>
          </p:cNvSpPr>
          <p:nvPr>
            <p:ph sz="quarter" idx="14"/>
          </p:nvPr>
        </p:nvSpPr>
        <p:spPr>
          <a:xfrm>
            <a:off x="2123728" y="1123513"/>
            <a:ext cx="4968552" cy="1080120"/>
          </a:xfrm>
        </p:spPr>
        <p:txBody>
          <a:bodyPr>
            <a:normAutofit/>
          </a:bodyPr>
          <a:lstStyle/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1600" b="1" cap="none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ОПТИМИЗАЦИИ</a:t>
            </a:r>
            <a:endParaRPr lang="ru-RU" sz="1600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endParaRPr lang="ru-RU" cap="non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9" y="953510"/>
            <a:ext cx="2915816" cy="2186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224" y="953510"/>
            <a:ext cx="2283718" cy="30449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50" y="1574052"/>
            <a:ext cx="2953421" cy="22150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44" y="3247003"/>
            <a:ext cx="2463738" cy="32849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984" y="4024944"/>
            <a:ext cx="3168352" cy="2376264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07224" y="2931873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pres?slideindex=1&amp;slidetitle="/>
              </a:rPr>
              <a:t>алгоритм «Моем руки»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6834" y="6325354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pres?slideindex=1&amp;slidetitle="/>
              </a:rPr>
              <a:t>алгоритм «Уборка посуды»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82681" y="6133905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pres?slideindex=1&amp;slidetitle="/>
              </a:rPr>
              <a:t>алгоритм «Пред приемом пищи»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00047" y="3742689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pres?slideindex=1&amp;slidetitle="/>
              </a:rPr>
              <a:t>алгоритм «Одеваемся на прогулку»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51018" y="3462093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pres?slideindex=1&amp;slidetitle="/>
              </a:rPr>
              <a:t>алгоритм «Уборка игрушек»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16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79512" y="101448"/>
            <a:ext cx="8496944" cy="936104"/>
          </a:xfrm>
        </p:spPr>
        <p:txBody>
          <a:bodyPr>
            <a:normAutofit fontScale="55000" lnSpcReduction="20000"/>
          </a:bodyPr>
          <a:lstStyle/>
          <a:p>
            <a:pPr marL="0" lv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6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ФОТООТЧЕТ</a:t>
            </a:r>
          </a:p>
          <a:p>
            <a:pPr marL="0" indent="0" algn="ctr" defTabSz="457200">
              <a:lnSpc>
                <a:spcPct val="115000"/>
              </a:lnSpc>
              <a:buClr>
                <a:srgbClr val="90C226"/>
              </a:buClr>
              <a:buSzPct val="80000"/>
              <a:buNone/>
            </a:pPr>
            <a:r>
              <a:rPr lang="ru-RU" sz="2800" b="1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АЛГОРИТМИЧЕСКИХ СХЕМ РЕБЕНКОМ С РАС В ДОУ И </a:t>
            </a:r>
            <a:r>
              <a:rPr lang="ru-RU" sz="2800" b="1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</a:t>
            </a:r>
            <a:endParaRPr lang="ru-RU" sz="2800" b="1" cap="non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569" y="818735"/>
            <a:ext cx="3059832" cy="22948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27" y="818735"/>
            <a:ext cx="2213118" cy="29508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4" y="822637"/>
            <a:ext cx="2167020" cy="28893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47" y="3769558"/>
            <a:ext cx="2202745" cy="29369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56992"/>
            <a:ext cx="2119164" cy="2825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904109"/>
            <a:ext cx="2126802" cy="2835736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79512" y="3298731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pres?slideindex=1&amp;slidetitle="/>
              </a:rPr>
              <a:t>алгоритм «Заправляем кровать»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29429" y="6247168"/>
            <a:ext cx="2142958" cy="4132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pres?slideindex=1&amp;slidetitle="/>
              </a:rPr>
              <a:t>алгоритм «На занятии»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4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3161</TotalTime>
  <Words>1232</Words>
  <Application>Microsoft Office PowerPoint</Application>
  <PresentationFormat>Экран (4:3)</PresentationFormat>
  <Paragraphs>227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Главное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SVETA</cp:lastModifiedBy>
  <cp:revision>538</cp:revision>
  <dcterms:created xsi:type="dcterms:W3CDTF">2020-01-18T17:24:00Z</dcterms:created>
  <dcterms:modified xsi:type="dcterms:W3CDTF">2024-12-03T05:14:43Z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06681254BBAD404183D2842A26052F42_12</vt:lpwstr>
  </property>
  <property fmtid="{D5CDD505-2E9C-101B-9397-08002B2CF9AE}" pid="3" name="KSOProductBuildVer">
    <vt:lpwstr>1049-12.2.0.18607</vt:lpwstr>
  </property>
</Properties>
</file>