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71" r:id="rId6"/>
    <p:sldId id="261" r:id="rId7"/>
    <p:sldId id="262" r:id="rId8"/>
    <p:sldId id="272" r:id="rId9"/>
    <p:sldId id="273" r:id="rId10"/>
    <p:sldId id="265" r:id="rId11"/>
    <p:sldId id="266" r:id="rId12"/>
    <p:sldId id="267" r:id="rId13"/>
    <p:sldId id="268" r:id="rId14"/>
    <p:sldId id="274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24" autoAdjust="0"/>
    <p:restoredTop sz="99097" autoAdjust="0"/>
  </p:normalViewPr>
  <p:slideViewPr>
    <p:cSldViewPr>
      <p:cViewPr varScale="1">
        <p:scale>
          <a:sx n="74" d="100"/>
          <a:sy n="74" d="100"/>
        </p:scale>
        <p:origin x="16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AC693A-3831-4C21-AA0A-637D5D8D4952}" type="doc">
      <dgm:prSet loTypeId="urn:microsoft.com/office/officeart/2005/8/layout/process1" loCatId="process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DF7E473-5C50-443B-8039-D68B4872F977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Сигнал            о завершении игровой деятельности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36EDC98-71A1-49BD-A803-0547544C7490}" type="parTrans" cxnId="{D3D7AD5F-339A-4CEF-AA5C-4362127590DF}">
      <dgm:prSet/>
      <dgm:spPr/>
      <dgm:t>
        <a:bodyPr/>
        <a:lstStyle/>
        <a:p>
          <a:endParaRPr lang="ru-RU"/>
        </a:p>
      </dgm:t>
    </dgm:pt>
    <dgm:pt modelId="{1A194867-A28F-45A2-8E87-C54638B975AC}" type="sibTrans" cxnId="{D3D7AD5F-339A-4CEF-AA5C-4362127590DF}">
      <dgm:prSet/>
      <dgm:spPr/>
      <dgm:t>
        <a:bodyPr/>
        <a:lstStyle/>
        <a:p>
          <a:endParaRPr lang="ru-RU"/>
        </a:p>
      </dgm:t>
    </dgm:pt>
    <dgm:pt modelId="{556B0F87-1183-4C00-B62E-30481DD988E2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Долгий поиск места хранения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567779D-7299-42E2-8027-B2BD30701ACA}" type="parTrans" cxnId="{BAF93038-1FB6-4731-928A-6A85DF1E4793}">
      <dgm:prSet/>
      <dgm:spPr/>
      <dgm:t>
        <a:bodyPr/>
        <a:lstStyle/>
        <a:p>
          <a:endParaRPr lang="ru-RU"/>
        </a:p>
      </dgm:t>
    </dgm:pt>
    <dgm:pt modelId="{5B680C3A-48D7-486F-9FB3-E80A87466BFB}" type="sibTrans" cxnId="{BAF93038-1FB6-4731-928A-6A85DF1E4793}">
      <dgm:prSet/>
      <dgm:spPr/>
      <dgm:t>
        <a:bodyPr/>
        <a:lstStyle/>
        <a:p>
          <a:endParaRPr lang="ru-RU"/>
        </a:p>
      </dgm:t>
    </dgm:pt>
    <dgm:pt modelId="{E41B0D48-0E9E-43B9-8C27-F13EEF749BBA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Возвращает игрушку не  на её место хранения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E4BE09C-2703-4E18-94C3-0CE691F2E6E0}" type="parTrans" cxnId="{E80C1517-CFB5-45D9-93F8-35A37BC730A0}">
      <dgm:prSet/>
      <dgm:spPr/>
      <dgm:t>
        <a:bodyPr/>
        <a:lstStyle/>
        <a:p>
          <a:endParaRPr lang="ru-RU"/>
        </a:p>
      </dgm:t>
    </dgm:pt>
    <dgm:pt modelId="{F9E0402A-E53C-4A41-9B66-299CD3253C6D}" type="sibTrans" cxnId="{E80C1517-CFB5-45D9-93F8-35A37BC730A0}">
      <dgm:prSet/>
      <dgm:spPr/>
      <dgm:t>
        <a:bodyPr/>
        <a:lstStyle/>
        <a:p>
          <a:endParaRPr lang="ru-RU"/>
        </a:p>
      </dgm:t>
    </dgm:pt>
    <dgm:pt modelId="{2C946F67-6E53-4DAF-9AE6-F36589C6924A}">
      <dgm:prSet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Получает сигнал о возврате игрушки на место её хранения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11F2E7F5-6BB2-4A78-B9C7-04F6BBEE43D5}" type="parTrans" cxnId="{48F36425-9FAE-4236-B7CD-554F8E301ADB}">
      <dgm:prSet/>
      <dgm:spPr/>
      <dgm:t>
        <a:bodyPr/>
        <a:lstStyle/>
        <a:p>
          <a:endParaRPr lang="ru-RU"/>
        </a:p>
      </dgm:t>
    </dgm:pt>
    <dgm:pt modelId="{36D9DF5D-CD91-4436-A007-F61E7BD9EEF3}" type="sibTrans" cxnId="{48F36425-9FAE-4236-B7CD-554F8E301ADB}">
      <dgm:prSet/>
      <dgm:spPr/>
      <dgm:t>
        <a:bodyPr/>
        <a:lstStyle/>
        <a:p>
          <a:endParaRPr lang="ru-RU"/>
        </a:p>
      </dgm:t>
    </dgm:pt>
    <dgm:pt modelId="{98B43258-618D-44B0-8F4E-28219EC16C45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Ребёнок берёт игрушку, ищет место хранения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6A75A-4192-4113-8063-00F2E690ED51}" type="parTrans" cxnId="{325E5486-6388-45A6-9E43-4CF114175EE6}">
      <dgm:prSet/>
      <dgm:spPr/>
      <dgm:t>
        <a:bodyPr/>
        <a:lstStyle/>
        <a:p>
          <a:endParaRPr lang="ru-RU"/>
        </a:p>
      </dgm:t>
    </dgm:pt>
    <dgm:pt modelId="{E3253D1E-9D4A-431D-8CE0-D1BB141E6839}" type="sibTrans" cxnId="{325E5486-6388-45A6-9E43-4CF114175EE6}">
      <dgm:prSet/>
      <dgm:spPr/>
      <dgm:t>
        <a:bodyPr/>
        <a:lstStyle/>
        <a:p>
          <a:endParaRPr lang="ru-RU"/>
        </a:p>
      </dgm:t>
    </dgm:pt>
    <dgm:pt modelId="{F132A2E0-77C3-4B4D-8409-8D7FBD20BF83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Убирает игрушку на место её хранения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FDA1BC-E2FA-4F8A-9334-F89A4E74D0F7}" type="parTrans" cxnId="{1DE650E9-E9CA-40C4-8E63-B9AF7DA117C4}">
      <dgm:prSet/>
      <dgm:spPr/>
      <dgm:t>
        <a:bodyPr/>
        <a:lstStyle/>
        <a:p>
          <a:endParaRPr lang="ru-RU"/>
        </a:p>
      </dgm:t>
    </dgm:pt>
    <dgm:pt modelId="{0F683370-31F2-4A41-B53B-3FCD64EC5F12}" type="sibTrans" cxnId="{1DE650E9-E9CA-40C4-8E63-B9AF7DA117C4}">
      <dgm:prSet/>
      <dgm:spPr/>
      <dgm:t>
        <a:bodyPr/>
        <a:lstStyle/>
        <a:p>
          <a:endParaRPr lang="ru-RU"/>
        </a:p>
      </dgm:t>
    </dgm:pt>
    <dgm:pt modelId="{330964D2-9716-4644-80D0-599CBF9F22CC}" type="pres">
      <dgm:prSet presAssocID="{FDAC693A-3831-4C21-AA0A-637D5D8D495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697BC8-CFF4-4421-BFF1-5ED8826D537D}" type="pres">
      <dgm:prSet presAssocID="{DDF7E473-5C50-443B-8039-D68B4872F977}" presName="node" presStyleLbl="node1" presStyleIdx="0" presStyleCnt="6" custScaleX="950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1E0D2-D2EC-4782-B96F-D59D5B027B7D}" type="pres">
      <dgm:prSet presAssocID="{1A194867-A28F-45A2-8E87-C54638B975AC}" presName="sibTrans" presStyleLbl="sibTrans2D1" presStyleIdx="0" presStyleCnt="5"/>
      <dgm:spPr/>
      <dgm:t>
        <a:bodyPr/>
        <a:lstStyle/>
        <a:p>
          <a:endParaRPr lang="ru-RU"/>
        </a:p>
      </dgm:t>
    </dgm:pt>
    <dgm:pt modelId="{75408CCE-2DAE-4974-87A5-8A13354873F8}" type="pres">
      <dgm:prSet presAssocID="{1A194867-A28F-45A2-8E87-C54638B975AC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AF30EEBE-26F1-4BC3-9F83-75187C5106D3}" type="pres">
      <dgm:prSet presAssocID="{98B43258-618D-44B0-8F4E-28219EC16C4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099E57-C8B1-4D30-A5F3-CED86386903E}" type="pres">
      <dgm:prSet presAssocID="{E3253D1E-9D4A-431D-8CE0-D1BB141E6839}" presName="sibTrans" presStyleLbl="sibTrans2D1" presStyleIdx="1" presStyleCnt="5"/>
      <dgm:spPr/>
      <dgm:t>
        <a:bodyPr/>
        <a:lstStyle/>
        <a:p>
          <a:endParaRPr lang="ru-RU"/>
        </a:p>
      </dgm:t>
    </dgm:pt>
    <dgm:pt modelId="{E1185CF1-A921-44C0-BEAB-218B32D5D7C6}" type="pres">
      <dgm:prSet presAssocID="{E3253D1E-9D4A-431D-8CE0-D1BB141E6839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75DA4B0E-CBE2-4138-BD06-DA90B20A2FC7}" type="pres">
      <dgm:prSet presAssocID="{556B0F87-1183-4C00-B62E-30481DD988E2}" presName="node" presStyleLbl="node1" presStyleIdx="2" presStyleCnt="6" custScaleX="96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2EF2A-D106-40CD-8AC6-DA604B7CABFA}" type="pres">
      <dgm:prSet presAssocID="{5B680C3A-48D7-486F-9FB3-E80A87466BFB}" presName="sibTrans" presStyleLbl="sibTrans2D1" presStyleIdx="2" presStyleCnt="5"/>
      <dgm:spPr/>
      <dgm:t>
        <a:bodyPr/>
        <a:lstStyle/>
        <a:p>
          <a:endParaRPr lang="ru-RU"/>
        </a:p>
      </dgm:t>
    </dgm:pt>
    <dgm:pt modelId="{798EE08E-B5E0-411E-B442-BF3D518590B3}" type="pres">
      <dgm:prSet presAssocID="{5B680C3A-48D7-486F-9FB3-E80A87466BFB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08C61827-91C4-4596-B77C-0BA24AB467D1}" type="pres">
      <dgm:prSet presAssocID="{E41B0D48-0E9E-43B9-8C27-F13EEF749BBA}" presName="node" presStyleLbl="node1" presStyleIdx="3" presStyleCnt="6" custScaleX="955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818184-A9EF-4FE2-A05F-9B2E575F21BE}" type="pres">
      <dgm:prSet presAssocID="{F9E0402A-E53C-4A41-9B66-299CD3253C6D}" presName="sibTrans" presStyleLbl="sibTrans2D1" presStyleIdx="3" presStyleCnt="5"/>
      <dgm:spPr/>
      <dgm:t>
        <a:bodyPr/>
        <a:lstStyle/>
        <a:p>
          <a:endParaRPr lang="ru-RU"/>
        </a:p>
      </dgm:t>
    </dgm:pt>
    <dgm:pt modelId="{AEF46AC5-7F14-4D39-99AC-45C410615CB1}" type="pres">
      <dgm:prSet presAssocID="{F9E0402A-E53C-4A41-9B66-299CD3253C6D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DDB75412-DFE7-4480-9945-7BFC160C6661}" type="pres">
      <dgm:prSet presAssocID="{2C946F67-6E53-4DAF-9AE6-F36589C6924A}" presName="node" presStyleLbl="node1" presStyleIdx="4" presStyleCnt="6" custScaleX="103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B49D1A-08E5-4367-B4D6-4D790DF3F77F}" type="pres">
      <dgm:prSet presAssocID="{36D9DF5D-CD91-4436-A007-F61E7BD9EEF3}" presName="sibTrans" presStyleLbl="sibTrans2D1" presStyleIdx="4" presStyleCnt="5"/>
      <dgm:spPr/>
      <dgm:t>
        <a:bodyPr/>
        <a:lstStyle/>
        <a:p>
          <a:endParaRPr lang="ru-RU"/>
        </a:p>
      </dgm:t>
    </dgm:pt>
    <dgm:pt modelId="{43BBD2D3-4CA2-4FB7-8330-C24B749616EE}" type="pres">
      <dgm:prSet presAssocID="{36D9DF5D-CD91-4436-A007-F61E7BD9EEF3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164FBCF1-0827-49A5-BF92-FDB13A815567}" type="pres">
      <dgm:prSet presAssocID="{F132A2E0-77C3-4B4D-8409-8D7FBD20BF83}" presName="node" presStyleLbl="node1" presStyleIdx="5" presStyleCnt="6" custScaleX="934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130680-5634-4B18-87ED-D043B589F792}" type="presOf" srcId="{1A194867-A28F-45A2-8E87-C54638B975AC}" destId="{3BC1E0D2-D2EC-4782-B96F-D59D5B027B7D}" srcOrd="0" destOrd="0" presId="urn:microsoft.com/office/officeart/2005/8/layout/process1"/>
    <dgm:cxn modelId="{A41AF257-0B33-4EA6-864F-1DA5CA141081}" type="presOf" srcId="{F9E0402A-E53C-4A41-9B66-299CD3253C6D}" destId="{AEF46AC5-7F14-4D39-99AC-45C410615CB1}" srcOrd="1" destOrd="0" presId="urn:microsoft.com/office/officeart/2005/8/layout/process1"/>
    <dgm:cxn modelId="{E80C1517-CFB5-45D9-93F8-35A37BC730A0}" srcId="{FDAC693A-3831-4C21-AA0A-637D5D8D4952}" destId="{E41B0D48-0E9E-43B9-8C27-F13EEF749BBA}" srcOrd="3" destOrd="0" parTransId="{CE4BE09C-2703-4E18-94C3-0CE691F2E6E0}" sibTransId="{F9E0402A-E53C-4A41-9B66-299CD3253C6D}"/>
    <dgm:cxn modelId="{1DE650E9-E9CA-40C4-8E63-B9AF7DA117C4}" srcId="{FDAC693A-3831-4C21-AA0A-637D5D8D4952}" destId="{F132A2E0-77C3-4B4D-8409-8D7FBD20BF83}" srcOrd="5" destOrd="0" parTransId="{F4FDA1BC-E2FA-4F8A-9334-F89A4E74D0F7}" sibTransId="{0F683370-31F2-4A41-B53B-3FCD64EC5F12}"/>
    <dgm:cxn modelId="{3FA9AD6C-74B6-42F6-AA4D-A151C2AD864B}" type="presOf" srcId="{F132A2E0-77C3-4B4D-8409-8D7FBD20BF83}" destId="{164FBCF1-0827-49A5-BF92-FDB13A815567}" srcOrd="0" destOrd="0" presId="urn:microsoft.com/office/officeart/2005/8/layout/process1"/>
    <dgm:cxn modelId="{99F13A9D-1E91-4B2A-A1C4-5A3F86168294}" type="presOf" srcId="{2C946F67-6E53-4DAF-9AE6-F36589C6924A}" destId="{DDB75412-DFE7-4480-9945-7BFC160C6661}" srcOrd="0" destOrd="0" presId="urn:microsoft.com/office/officeart/2005/8/layout/process1"/>
    <dgm:cxn modelId="{BAF93038-1FB6-4731-928A-6A85DF1E4793}" srcId="{FDAC693A-3831-4C21-AA0A-637D5D8D4952}" destId="{556B0F87-1183-4C00-B62E-30481DD988E2}" srcOrd="2" destOrd="0" parTransId="{C567779D-7299-42E2-8027-B2BD30701ACA}" sibTransId="{5B680C3A-48D7-486F-9FB3-E80A87466BFB}"/>
    <dgm:cxn modelId="{48F36425-9FAE-4236-B7CD-554F8E301ADB}" srcId="{FDAC693A-3831-4C21-AA0A-637D5D8D4952}" destId="{2C946F67-6E53-4DAF-9AE6-F36589C6924A}" srcOrd="4" destOrd="0" parTransId="{11F2E7F5-6BB2-4A78-B9C7-04F6BBEE43D5}" sibTransId="{36D9DF5D-CD91-4436-A007-F61E7BD9EEF3}"/>
    <dgm:cxn modelId="{42F27AD9-00DA-47F8-AAFA-4C682A9A5A05}" type="presOf" srcId="{98B43258-618D-44B0-8F4E-28219EC16C45}" destId="{AF30EEBE-26F1-4BC3-9F83-75187C5106D3}" srcOrd="0" destOrd="0" presId="urn:microsoft.com/office/officeart/2005/8/layout/process1"/>
    <dgm:cxn modelId="{C5527169-0FB9-43CB-9F1C-F189FB5CECA2}" type="presOf" srcId="{F9E0402A-E53C-4A41-9B66-299CD3253C6D}" destId="{B3818184-A9EF-4FE2-A05F-9B2E575F21BE}" srcOrd="0" destOrd="0" presId="urn:microsoft.com/office/officeart/2005/8/layout/process1"/>
    <dgm:cxn modelId="{AA4963F1-F0DC-42DA-B159-300C4E2513CE}" type="presOf" srcId="{E3253D1E-9D4A-431D-8CE0-D1BB141E6839}" destId="{63099E57-C8B1-4D30-A5F3-CED86386903E}" srcOrd="0" destOrd="0" presId="urn:microsoft.com/office/officeart/2005/8/layout/process1"/>
    <dgm:cxn modelId="{CC16A6F4-553F-4454-BE61-7FA1EFE6322F}" type="presOf" srcId="{DDF7E473-5C50-443B-8039-D68B4872F977}" destId="{9C697BC8-CFF4-4421-BFF1-5ED8826D537D}" srcOrd="0" destOrd="0" presId="urn:microsoft.com/office/officeart/2005/8/layout/process1"/>
    <dgm:cxn modelId="{4965FA89-C875-4811-9C5A-5F8673AC4288}" type="presOf" srcId="{FDAC693A-3831-4C21-AA0A-637D5D8D4952}" destId="{330964D2-9716-4644-80D0-599CBF9F22CC}" srcOrd="0" destOrd="0" presId="urn:microsoft.com/office/officeart/2005/8/layout/process1"/>
    <dgm:cxn modelId="{325E5486-6388-45A6-9E43-4CF114175EE6}" srcId="{FDAC693A-3831-4C21-AA0A-637D5D8D4952}" destId="{98B43258-618D-44B0-8F4E-28219EC16C45}" srcOrd="1" destOrd="0" parTransId="{CDD6A75A-4192-4113-8063-00F2E690ED51}" sibTransId="{E3253D1E-9D4A-431D-8CE0-D1BB141E6839}"/>
    <dgm:cxn modelId="{14408227-026D-49BF-A8D0-4636C1526B15}" type="presOf" srcId="{5B680C3A-48D7-486F-9FB3-E80A87466BFB}" destId="{798EE08E-B5E0-411E-B442-BF3D518590B3}" srcOrd="1" destOrd="0" presId="urn:microsoft.com/office/officeart/2005/8/layout/process1"/>
    <dgm:cxn modelId="{5EA1D5BE-C54D-4B31-B743-74B243978EDE}" type="presOf" srcId="{E41B0D48-0E9E-43B9-8C27-F13EEF749BBA}" destId="{08C61827-91C4-4596-B77C-0BA24AB467D1}" srcOrd="0" destOrd="0" presId="urn:microsoft.com/office/officeart/2005/8/layout/process1"/>
    <dgm:cxn modelId="{C20ED0F5-99CB-4365-A854-17D9FE50D7AE}" type="presOf" srcId="{1A194867-A28F-45A2-8E87-C54638B975AC}" destId="{75408CCE-2DAE-4974-87A5-8A13354873F8}" srcOrd="1" destOrd="0" presId="urn:microsoft.com/office/officeart/2005/8/layout/process1"/>
    <dgm:cxn modelId="{A7696A5D-090C-4C3B-A1BC-C1C85BAC825B}" type="presOf" srcId="{E3253D1E-9D4A-431D-8CE0-D1BB141E6839}" destId="{E1185CF1-A921-44C0-BEAB-218B32D5D7C6}" srcOrd="1" destOrd="0" presId="urn:microsoft.com/office/officeart/2005/8/layout/process1"/>
    <dgm:cxn modelId="{D3D7AD5F-339A-4CEF-AA5C-4362127590DF}" srcId="{FDAC693A-3831-4C21-AA0A-637D5D8D4952}" destId="{DDF7E473-5C50-443B-8039-D68B4872F977}" srcOrd="0" destOrd="0" parTransId="{536EDC98-71A1-49BD-A803-0547544C7490}" sibTransId="{1A194867-A28F-45A2-8E87-C54638B975AC}"/>
    <dgm:cxn modelId="{AC2C9124-9167-48E6-A29F-6ED5D0579C4D}" type="presOf" srcId="{36D9DF5D-CD91-4436-A007-F61E7BD9EEF3}" destId="{3FB49D1A-08E5-4367-B4D6-4D790DF3F77F}" srcOrd="0" destOrd="0" presId="urn:microsoft.com/office/officeart/2005/8/layout/process1"/>
    <dgm:cxn modelId="{784497F9-C507-424F-AAC6-050043562C56}" type="presOf" srcId="{36D9DF5D-CD91-4436-A007-F61E7BD9EEF3}" destId="{43BBD2D3-4CA2-4FB7-8330-C24B749616EE}" srcOrd="1" destOrd="0" presId="urn:microsoft.com/office/officeart/2005/8/layout/process1"/>
    <dgm:cxn modelId="{A653351C-C0A5-4226-BD3E-30AA1E695BEE}" type="presOf" srcId="{5B680C3A-48D7-486F-9FB3-E80A87466BFB}" destId="{71C2EF2A-D106-40CD-8AC6-DA604B7CABFA}" srcOrd="0" destOrd="0" presId="urn:microsoft.com/office/officeart/2005/8/layout/process1"/>
    <dgm:cxn modelId="{2BD3A4EA-2FB6-4560-B7CB-D5C14053E22F}" type="presOf" srcId="{556B0F87-1183-4C00-B62E-30481DD988E2}" destId="{75DA4B0E-CBE2-4138-BD06-DA90B20A2FC7}" srcOrd="0" destOrd="0" presId="urn:microsoft.com/office/officeart/2005/8/layout/process1"/>
    <dgm:cxn modelId="{40D1D834-C35C-4ED4-9DA4-23116BA5D4DF}" type="presParOf" srcId="{330964D2-9716-4644-80D0-599CBF9F22CC}" destId="{9C697BC8-CFF4-4421-BFF1-5ED8826D537D}" srcOrd="0" destOrd="0" presId="urn:microsoft.com/office/officeart/2005/8/layout/process1"/>
    <dgm:cxn modelId="{572323B7-698C-41CA-B8BB-70EBED459D15}" type="presParOf" srcId="{330964D2-9716-4644-80D0-599CBF9F22CC}" destId="{3BC1E0D2-D2EC-4782-B96F-D59D5B027B7D}" srcOrd="1" destOrd="0" presId="urn:microsoft.com/office/officeart/2005/8/layout/process1"/>
    <dgm:cxn modelId="{DEF1FFD9-808C-44B3-A16F-924E23660E0F}" type="presParOf" srcId="{3BC1E0D2-D2EC-4782-B96F-D59D5B027B7D}" destId="{75408CCE-2DAE-4974-87A5-8A13354873F8}" srcOrd="0" destOrd="0" presId="urn:microsoft.com/office/officeart/2005/8/layout/process1"/>
    <dgm:cxn modelId="{B1345B02-A675-4F0E-B023-4768E5C40033}" type="presParOf" srcId="{330964D2-9716-4644-80D0-599CBF9F22CC}" destId="{AF30EEBE-26F1-4BC3-9F83-75187C5106D3}" srcOrd="2" destOrd="0" presId="urn:microsoft.com/office/officeart/2005/8/layout/process1"/>
    <dgm:cxn modelId="{BB1CC2EE-82B8-4EB0-9E10-93F089027E14}" type="presParOf" srcId="{330964D2-9716-4644-80D0-599CBF9F22CC}" destId="{63099E57-C8B1-4D30-A5F3-CED86386903E}" srcOrd="3" destOrd="0" presId="urn:microsoft.com/office/officeart/2005/8/layout/process1"/>
    <dgm:cxn modelId="{B913FF4D-37EC-42D4-8043-CEEEF60B69D7}" type="presParOf" srcId="{63099E57-C8B1-4D30-A5F3-CED86386903E}" destId="{E1185CF1-A921-44C0-BEAB-218B32D5D7C6}" srcOrd="0" destOrd="0" presId="urn:microsoft.com/office/officeart/2005/8/layout/process1"/>
    <dgm:cxn modelId="{88FEBFD7-14A1-490D-85EB-B5F6DDDC42A7}" type="presParOf" srcId="{330964D2-9716-4644-80D0-599CBF9F22CC}" destId="{75DA4B0E-CBE2-4138-BD06-DA90B20A2FC7}" srcOrd="4" destOrd="0" presId="urn:microsoft.com/office/officeart/2005/8/layout/process1"/>
    <dgm:cxn modelId="{AFD83A7A-BFA2-4B73-97D5-189BBA5420C2}" type="presParOf" srcId="{330964D2-9716-4644-80D0-599CBF9F22CC}" destId="{71C2EF2A-D106-40CD-8AC6-DA604B7CABFA}" srcOrd="5" destOrd="0" presId="urn:microsoft.com/office/officeart/2005/8/layout/process1"/>
    <dgm:cxn modelId="{08EDBB49-427D-4033-AEE7-B64E8D3ECDA2}" type="presParOf" srcId="{71C2EF2A-D106-40CD-8AC6-DA604B7CABFA}" destId="{798EE08E-B5E0-411E-B442-BF3D518590B3}" srcOrd="0" destOrd="0" presId="urn:microsoft.com/office/officeart/2005/8/layout/process1"/>
    <dgm:cxn modelId="{DD1C26D9-4496-4A4B-BACB-74D5B1B53317}" type="presParOf" srcId="{330964D2-9716-4644-80D0-599CBF9F22CC}" destId="{08C61827-91C4-4596-B77C-0BA24AB467D1}" srcOrd="6" destOrd="0" presId="urn:microsoft.com/office/officeart/2005/8/layout/process1"/>
    <dgm:cxn modelId="{DC6D2BB9-C6FA-41FC-B6C1-A574365DECB1}" type="presParOf" srcId="{330964D2-9716-4644-80D0-599CBF9F22CC}" destId="{B3818184-A9EF-4FE2-A05F-9B2E575F21BE}" srcOrd="7" destOrd="0" presId="urn:microsoft.com/office/officeart/2005/8/layout/process1"/>
    <dgm:cxn modelId="{57316FFC-40EB-42B9-98EB-22FC0C149B47}" type="presParOf" srcId="{B3818184-A9EF-4FE2-A05F-9B2E575F21BE}" destId="{AEF46AC5-7F14-4D39-99AC-45C410615CB1}" srcOrd="0" destOrd="0" presId="urn:microsoft.com/office/officeart/2005/8/layout/process1"/>
    <dgm:cxn modelId="{3511108F-A365-4ED3-8123-9B379E4FB37F}" type="presParOf" srcId="{330964D2-9716-4644-80D0-599CBF9F22CC}" destId="{DDB75412-DFE7-4480-9945-7BFC160C6661}" srcOrd="8" destOrd="0" presId="urn:microsoft.com/office/officeart/2005/8/layout/process1"/>
    <dgm:cxn modelId="{2CAA38DC-F5F9-426D-A26E-CF488BCA0E52}" type="presParOf" srcId="{330964D2-9716-4644-80D0-599CBF9F22CC}" destId="{3FB49D1A-08E5-4367-B4D6-4D790DF3F77F}" srcOrd="9" destOrd="0" presId="urn:microsoft.com/office/officeart/2005/8/layout/process1"/>
    <dgm:cxn modelId="{5132D404-7BD0-4F56-ACC3-6BD7B4168337}" type="presParOf" srcId="{3FB49D1A-08E5-4367-B4D6-4D790DF3F77F}" destId="{43BBD2D3-4CA2-4FB7-8330-C24B749616EE}" srcOrd="0" destOrd="0" presId="urn:microsoft.com/office/officeart/2005/8/layout/process1"/>
    <dgm:cxn modelId="{F58BBB20-93D5-4C5D-8BD9-1D7E8F6DD0EF}" type="presParOf" srcId="{330964D2-9716-4644-80D0-599CBF9F22CC}" destId="{164FBCF1-0827-49A5-BF92-FDB13A815567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AC693A-3831-4C21-AA0A-637D5D8D4952}" type="doc">
      <dgm:prSet loTypeId="urn:microsoft.com/office/officeart/2005/8/layout/process1" loCatId="process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DF7E473-5C50-443B-8039-D68B4872F977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Сигнал о завершении игровой деятельности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36EDC98-71A1-49BD-A803-0547544C7490}" type="parTrans" cxnId="{D3D7AD5F-339A-4CEF-AA5C-4362127590DF}">
      <dgm:prSet/>
      <dgm:spPr/>
      <dgm:t>
        <a:bodyPr/>
        <a:lstStyle/>
        <a:p>
          <a:endParaRPr lang="ru-RU"/>
        </a:p>
      </dgm:t>
    </dgm:pt>
    <dgm:pt modelId="{1A194867-A28F-45A2-8E87-C54638B975AC}" type="sibTrans" cxnId="{D3D7AD5F-339A-4CEF-AA5C-4362127590DF}">
      <dgm:prSet/>
      <dgm:spPr/>
      <dgm:t>
        <a:bodyPr/>
        <a:lstStyle/>
        <a:p>
          <a:endParaRPr lang="ru-RU"/>
        </a:p>
      </dgm:t>
    </dgm:pt>
    <dgm:pt modelId="{556B0F87-1183-4C00-B62E-30481DD988E2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Ребёнок берёт игрушку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567779D-7299-42E2-8027-B2BD30701ACA}" type="parTrans" cxnId="{BAF93038-1FB6-4731-928A-6A85DF1E4793}">
      <dgm:prSet/>
      <dgm:spPr/>
      <dgm:t>
        <a:bodyPr/>
        <a:lstStyle/>
        <a:p>
          <a:endParaRPr lang="ru-RU"/>
        </a:p>
      </dgm:t>
    </dgm:pt>
    <dgm:pt modelId="{5B680C3A-48D7-486F-9FB3-E80A87466BFB}" type="sibTrans" cxnId="{BAF93038-1FB6-4731-928A-6A85DF1E4793}">
      <dgm:prSet/>
      <dgm:spPr/>
      <dgm:t>
        <a:bodyPr/>
        <a:lstStyle/>
        <a:p>
          <a:endParaRPr lang="ru-RU"/>
        </a:p>
      </dgm:t>
    </dgm:pt>
    <dgm:pt modelId="{E41B0D48-0E9E-43B9-8C27-F13EEF749BBA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Возвращает её на место хранения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E4BE09C-2703-4E18-94C3-0CE691F2E6E0}" type="parTrans" cxnId="{E80C1517-CFB5-45D9-93F8-35A37BC730A0}">
      <dgm:prSet/>
      <dgm:spPr/>
      <dgm:t>
        <a:bodyPr/>
        <a:lstStyle/>
        <a:p>
          <a:endParaRPr lang="ru-RU"/>
        </a:p>
      </dgm:t>
    </dgm:pt>
    <dgm:pt modelId="{F9E0402A-E53C-4A41-9B66-299CD3253C6D}" type="sibTrans" cxnId="{E80C1517-CFB5-45D9-93F8-35A37BC730A0}">
      <dgm:prSet/>
      <dgm:spPr/>
      <dgm:t>
        <a:bodyPr/>
        <a:lstStyle/>
        <a:p>
          <a:endParaRPr lang="ru-RU"/>
        </a:p>
      </dgm:t>
    </dgm:pt>
    <dgm:pt modelId="{330964D2-9716-4644-80D0-599CBF9F22CC}" type="pres">
      <dgm:prSet presAssocID="{FDAC693A-3831-4C21-AA0A-637D5D8D495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697BC8-CFF4-4421-BFF1-5ED8826D537D}" type="pres">
      <dgm:prSet presAssocID="{DDF7E473-5C50-443B-8039-D68B4872F97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1E0D2-D2EC-4782-B96F-D59D5B027B7D}" type="pres">
      <dgm:prSet presAssocID="{1A194867-A28F-45A2-8E87-C54638B975AC}" presName="sibTrans" presStyleLbl="sibTrans2D1" presStyleIdx="0" presStyleCnt="2"/>
      <dgm:spPr/>
      <dgm:t>
        <a:bodyPr/>
        <a:lstStyle/>
        <a:p>
          <a:endParaRPr lang="ru-RU"/>
        </a:p>
      </dgm:t>
    </dgm:pt>
    <dgm:pt modelId="{75408CCE-2DAE-4974-87A5-8A13354873F8}" type="pres">
      <dgm:prSet presAssocID="{1A194867-A28F-45A2-8E87-C54638B975AC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75DA4B0E-CBE2-4138-BD06-DA90B20A2FC7}" type="pres">
      <dgm:prSet presAssocID="{556B0F87-1183-4C00-B62E-30481DD988E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2EF2A-D106-40CD-8AC6-DA604B7CABFA}" type="pres">
      <dgm:prSet presAssocID="{5B680C3A-48D7-486F-9FB3-E80A87466BFB}" presName="sibTrans" presStyleLbl="sibTrans2D1" presStyleIdx="1" presStyleCnt="2"/>
      <dgm:spPr/>
      <dgm:t>
        <a:bodyPr/>
        <a:lstStyle/>
        <a:p>
          <a:endParaRPr lang="ru-RU"/>
        </a:p>
      </dgm:t>
    </dgm:pt>
    <dgm:pt modelId="{798EE08E-B5E0-411E-B442-BF3D518590B3}" type="pres">
      <dgm:prSet presAssocID="{5B680C3A-48D7-486F-9FB3-E80A87466BFB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08C61827-91C4-4596-B77C-0BA24AB467D1}" type="pres">
      <dgm:prSet presAssocID="{E41B0D48-0E9E-43B9-8C27-F13EEF749BB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C4AA10-5A97-4928-9854-CB5A2104BBE1}" type="presOf" srcId="{DDF7E473-5C50-443B-8039-D68B4872F977}" destId="{9C697BC8-CFF4-4421-BFF1-5ED8826D537D}" srcOrd="0" destOrd="0" presId="urn:microsoft.com/office/officeart/2005/8/layout/process1"/>
    <dgm:cxn modelId="{3A0421B8-D303-454C-B62F-C69F3A47C3A0}" type="presOf" srcId="{5B680C3A-48D7-486F-9FB3-E80A87466BFB}" destId="{71C2EF2A-D106-40CD-8AC6-DA604B7CABFA}" srcOrd="0" destOrd="0" presId="urn:microsoft.com/office/officeart/2005/8/layout/process1"/>
    <dgm:cxn modelId="{6DC4B55D-3EA3-4F40-A28A-3407D7E36BF5}" type="presOf" srcId="{5B680C3A-48D7-486F-9FB3-E80A87466BFB}" destId="{798EE08E-B5E0-411E-B442-BF3D518590B3}" srcOrd="1" destOrd="0" presId="urn:microsoft.com/office/officeart/2005/8/layout/process1"/>
    <dgm:cxn modelId="{E21D179B-C592-4C95-8D65-2CCD4FF38D62}" type="presOf" srcId="{1A194867-A28F-45A2-8E87-C54638B975AC}" destId="{3BC1E0D2-D2EC-4782-B96F-D59D5B027B7D}" srcOrd="0" destOrd="0" presId="urn:microsoft.com/office/officeart/2005/8/layout/process1"/>
    <dgm:cxn modelId="{D3D7AD5F-339A-4CEF-AA5C-4362127590DF}" srcId="{FDAC693A-3831-4C21-AA0A-637D5D8D4952}" destId="{DDF7E473-5C50-443B-8039-D68B4872F977}" srcOrd="0" destOrd="0" parTransId="{536EDC98-71A1-49BD-A803-0547544C7490}" sibTransId="{1A194867-A28F-45A2-8E87-C54638B975AC}"/>
    <dgm:cxn modelId="{5057B93B-A7ED-4744-8B05-2464CDF05CB7}" type="presOf" srcId="{E41B0D48-0E9E-43B9-8C27-F13EEF749BBA}" destId="{08C61827-91C4-4596-B77C-0BA24AB467D1}" srcOrd="0" destOrd="0" presId="urn:microsoft.com/office/officeart/2005/8/layout/process1"/>
    <dgm:cxn modelId="{6913620D-55F0-4034-9E20-0B7F10236D39}" type="presOf" srcId="{FDAC693A-3831-4C21-AA0A-637D5D8D4952}" destId="{330964D2-9716-4644-80D0-599CBF9F22CC}" srcOrd="0" destOrd="0" presId="urn:microsoft.com/office/officeart/2005/8/layout/process1"/>
    <dgm:cxn modelId="{CF4EA552-2988-4F49-930F-E773EC300053}" type="presOf" srcId="{556B0F87-1183-4C00-B62E-30481DD988E2}" destId="{75DA4B0E-CBE2-4138-BD06-DA90B20A2FC7}" srcOrd="0" destOrd="0" presId="urn:microsoft.com/office/officeart/2005/8/layout/process1"/>
    <dgm:cxn modelId="{173357C1-DB37-44CC-B920-840EA7D15F28}" type="presOf" srcId="{1A194867-A28F-45A2-8E87-C54638B975AC}" destId="{75408CCE-2DAE-4974-87A5-8A13354873F8}" srcOrd="1" destOrd="0" presId="urn:microsoft.com/office/officeart/2005/8/layout/process1"/>
    <dgm:cxn modelId="{E80C1517-CFB5-45D9-93F8-35A37BC730A0}" srcId="{FDAC693A-3831-4C21-AA0A-637D5D8D4952}" destId="{E41B0D48-0E9E-43B9-8C27-F13EEF749BBA}" srcOrd="2" destOrd="0" parTransId="{CE4BE09C-2703-4E18-94C3-0CE691F2E6E0}" sibTransId="{F9E0402A-E53C-4A41-9B66-299CD3253C6D}"/>
    <dgm:cxn modelId="{BAF93038-1FB6-4731-928A-6A85DF1E4793}" srcId="{FDAC693A-3831-4C21-AA0A-637D5D8D4952}" destId="{556B0F87-1183-4C00-B62E-30481DD988E2}" srcOrd="1" destOrd="0" parTransId="{C567779D-7299-42E2-8027-B2BD30701ACA}" sibTransId="{5B680C3A-48D7-486F-9FB3-E80A87466BFB}"/>
    <dgm:cxn modelId="{6B5CA305-2369-4242-A30D-1DB7F1F1A3FA}" type="presParOf" srcId="{330964D2-9716-4644-80D0-599CBF9F22CC}" destId="{9C697BC8-CFF4-4421-BFF1-5ED8826D537D}" srcOrd="0" destOrd="0" presId="urn:microsoft.com/office/officeart/2005/8/layout/process1"/>
    <dgm:cxn modelId="{D10FE9E3-0FC2-4181-A634-C40FA5474FE0}" type="presParOf" srcId="{330964D2-9716-4644-80D0-599CBF9F22CC}" destId="{3BC1E0D2-D2EC-4782-B96F-D59D5B027B7D}" srcOrd="1" destOrd="0" presId="urn:microsoft.com/office/officeart/2005/8/layout/process1"/>
    <dgm:cxn modelId="{D83D1CBE-5CF5-4548-ADA1-829EDF842B89}" type="presParOf" srcId="{3BC1E0D2-D2EC-4782-B96F-D59D5B027B7D}" destId="{75408CCE-2DAE-4974-87A5-8A13354873F8}" srcOrd="0" destOrd="0" presId="urn:microsoft.com/office/officeart/2005/8/layout/process1"/>
    <dgm:cxn modelId="{8F587836-8B35-46B7-B6D7-2C16E0A97068}" type="presParOf" srcId="{330964D2-9716-4644-80D0-599CBF9F22CC}" destId="{75DA4B0E-CBE2-4138-BD06-DA90B20A2FC7}" srcOrd="2" destOrd="0" presId="urn:microsoft.com/office/officeart/2005/8/layout/process1"/>
    <dgm:cxn modelId="{B3C9406A-88E5-4089-AB45-55E451B297F3}" type="presParOf" srcId="{330964D2-9716-4644-80D0-599CBF9F22CC}" destId="{71C2EF2A-D106-40CD-8AC6-DA604B7CABFA}" srcOrd="3" destOrd="0" presId="urn:microsoft.com/office/officeart/2005/8/layout/process1"/>
    <dgm:cxn modelId="{2A81C0F7-0657-425B-AEB7-AC8259A4F631}" type="presParOf" srcId="{71C2EF2A-D106-40CD-8AC6-DA604B7CABFA}" destId="{798EE08E-B5E0-411E-B442-BF3D518590B3}" srcOrd="0" destOrd="0" presId="urn:microsoft.com/office/officeart/2005/8/layout/process1"/>
    <dgm:cxn modelId="{77BD1D80-AB9A-4D0B-8A47-1A9B37EDE7E0}" type="presParOf" srcId="{330964D2-9716-4644-80D0-599CBF9F22CC}" destId="{08C61827-91C4-4596-B77C-0BA24AB467D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97BC8-CFF4-4421-BFF1-5ED8826D537D}">
      <dsp:nvSpPr>
        <dsp:cNvPr id="0" name=""/>
        <dsp:cNvSpPr/>
      </dsp:nvSpPr>
      <dsp:spPr>
        <a:xfrm>
          <a:off x="8462" y="848113"/>
          <a:ext cx="1045782" cy="1348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Сигнал            о завершении игровой деятельности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092" y="878743"/>
        <a:ext cx="984522" cy="1287271"/>
      </dsp:txXfrm>
    </dsp:sp>
    <dsp:sp modelId="{3BC1E0D2-D2EC-4782-B96F-D59D5B027B7D}">
      <dsp:nvSpPr>
        <dsp:cNvPr id="0" name=""/>
        <dsp:cNvSpPr/>
      </dsp:nvSpPr>
      <dsp:spPr>
        <a:xfrm>
          <a:off x="1164258" y="1385962"/>
          <a:ext cx="233229" cy="2728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1164258" y="1440529"/>
        <a:ext cx="163260" cy="163700"/>
      </dsp:txXfrm>
    </dsp:sp>
    <dsp:sp modelId="{AF30EEBE-26F1-4BC3-9F83-75187C5106D3}">
      <dsp:nvSpPr>
        <dsp:cNvPr id="0" name=""/>
        <dsp:cNvSpPr/>
      </dsp:nvSpPr>
      <dsp:spPr>
        <a:xfrm>
          <a:off x="1494301" y="848113"/>
          <a:ext cx="1100140" cy="1348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Ребёнок берёт игрушку, ищет место хранения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26523" y="880335"/>
        <a:ext cx="1035696" cy="1284087"/>
      </dsp:txXfrm>
    </dsp:sp>
    <dsp:sp modelId="{63099E57-C8B1-4D30-A5F3-CED86386903E}">
      <dsp:nvSpPr>
        <dsp:cNvPr id="0" name=""/>
        <dsp:cNvSpPr/>
      </dsp:nvSpPr>
      <dsp:spPr>
        <a:xfrm>
          <a:off x="2704455" y="1385962"/>
          <a:ext cx="233229" cy="2728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2704455" y="1440529"/>
        <a:ext cx="163260" cy="163700"/>
      </dsp:txXfrm>
    </dsp:sp>
    <dsp:sp modelId="{75DA4B0E-CBE2-4138-BD06-DA90B20A2FC7}">
      <dsp:nvSpPr>
        <dsp:cNvPr id="0" name=""/>
        <dsp:cNvSpPr/>
      </dsp:nvSpPr>
      <dsp:spPr>
        <a:xfrm>
          <a:off x="3034498" y="848113"/>
          <a:ext cx="1056751" cy="1348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Долгий поиск места хранения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65449" y="879064"/>
        <a:ext cx="994849" cy="1286629"/>
      </dsp:txXfrm>
    </dsp:sp>
    <dsp:sp modelId="{71C2EF2A-D106-40CD-8AC6-DA604B7CABFA}">
      <dsp:nvSpPr>
        <dsp:cNvPr id="0" name=""/>
        <dsp:cNvSpPr/>
      </dsp:nvSpPr>
      <dsp:spPr>
        <a:xfrm>
          <a:off x="4201263" y="1385962"/>
          <a:ext cx="233229" cy="2728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4201263" y="1440529"/>
        <a:ext cx="163260" cy="163700"/>
      </dsp:txXfrm>
    </dsp:sp>
    <dsp:sp modelId="{08C61827-91C4-4596-B77C-0BA24AB467D1}">
      <dsp:nvSpPr>
        <dsp:cNvPr id="0" name=""/>
        <dsp:cNvSpPr/>
      </dsp:nvSpPr>
      <dsp:spPr>
        <a:xfrm>
          <a:off x="4531305" y="848113"/>
          <a:ext cx="1051349" cy="1348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Возвращает игрушку не  на её место хранения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62098" y="878906"/>
        <a:ext cx="989763" cy="1286945"/>
      </dsp:txXfrm>
    </dsp:sp>
    <dsp:sp modelId="{B3818184-A9EF-4FE2-A05F-9B2E575F21BE}">
      <dsp:nvSpPr>
        <dsp:cNvPr id="0" name=""/>
        <dsp:cNvSpPr/>
      </dsp:nvSpPr>
      <dsp:spPr>
        <a:xfrm>
          <a:off x="5692668" y="1385962"/>
          <a:ext cx="233229" cy="2728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5692668" y="1440529"/>
        <a:ext cx="163260" cy="163700"/>
      </dsp:txXfrm>
    </dsp:sp>
    <dsp:sp modelId="{DDB75412-DFE7-4480-9945-7BFC160C6661}">
      <dsp:nvSpPr>
        <dsp:cNvPr id="0" name=""/>
        <dsp:cNvSpPr/>
      </dsp:nvSpPr>
      <dsp:spPr>
        <a:xfrm>
          <a:off x="6022711" y="848113"/>
          <a:ext cx="1141759" cy="1348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Получает сигнал о возврате игрушки на место её хранения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56152" y="881554"/>
        <a:ext cx="1074877" cy="1281649"/>
      </dsp:txXfrm>
    </dsp:sp>
    <dsp:sp modelId="{3FB49D1A-08E5-4367-B4D6-4D790DF3F77F}">
      <dsp:nvSpPr>
        <dsp:cNvPr id="0" name=""/>
        <dsp:cNvSpPr/>
      </dsp:nvSpPr>
      <dsp:spPr>
        <a:xfrm>
          <a:off x="7274484" y="1385962"/>
          <a:ext cx="233229" cy="2728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7274484" y="1440529"/>
        <a:ext cx="163260" cy="163700"/>
      </dsp:txXfrm>
    </dsp:sp>
    <dsp:sp modelId="{164FBCF1-0827-49A5-BF92-FDB13A815567}">
      <dsp:nvSpPr>
        <dsp:cNvPr id="0" name=""/>
        <dsp:cNvSpPr/>
      </dsp:nvSpPr>
      <dsp:spPr>
        <a:xfrm>
          <a:off x="7604526" y="848113"/>
          <a:ext cx="1027971" cy="1348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Убирает игрушку на место её хранения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34634" y="878221"/>
        <a:ext cx="967755" cy="12883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97BC8-CFF4-4421-BFF1-5ED8826D537D}">
      <dsp:nvSpPr>
        <dsp:cNvPr id="0" name=""/>
        <dsp:cNvSpPr/>
      </dsp:nvSpPr>
      <dsp:spPr>
        <a:xfrm>
          <a:off x="7594" y="841397"/>
          <a:ext cx="2269939" cy="1361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Сигнал о завершении игровой деятельности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485" y="881288"/>
        <a:ext cx="2190157" cy="1282181"/>
      </dsp:txXfrm>
    </dsp:sp>
    <dsp:sp modelId="{3BC1E0D2-D2EC-4782-B96F-D59D5B027B7D}">
      <dsp:nvSpPr>
        <dsp:cNvPr id="0" name=""/>
        <dsp:cNvSpPr/>
      </dsp:nvSpPr>
      <dsp:spPr>
        <a:xfrm>
          <a:off x="2504528" y="1240906"/>
          <a:ext cx="481227" cy="5629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2504528" y="1353495"/>
        <a:ext cx="336859" cy="337767"/>
      </dsp:txXfrm>
    </dsp:sp>
    <dsp:sp modelId="{75DA4B0E-CBE2-4138-BD06-DA90B20A2FC7}">
      <dsp:nvSpPr>
        <dsp:cNvPr id="0" name=""/>
        <dsp:cNvSpPr/>
      </dsp:nvSpPr>
      <dsp:spPr>
        <a:xfrm>
          <a:off x="3185510" y="841397"/>
          <a:ext cx="2269939" cy="1361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Ребёнок берёт игрушку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25401" y="881288"/>
        <a:ext cx="2190157" cy="1282181"/>
      </dsp:txXfrm>
    </dsp:sp>
    <dsp:sp modelId="{71C2EF2A-D106-40CD-8AC6-DA604B7CABFA}">
      <dsp:nvSpPr>
        <dsp:cNvPr id="0" name=""/>
        <dsp:cNvSpPr/>
      </dsp:nvSpPr>
      <dsp:spPr>
        <a:xfrm>
          <a:off x="5682443" y="1240906"/>
          <a:ext cx="481227" cy="5629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5682443" y="1353495"/>
        <a:ext cx="336859" cy="337767"/>
      </dsp:txXfrm>
    </dsp:sp>
    <dsp:sp modelId="{08C61827-91C4-4596-B77C-0BA24AB467D1}">
      <dsp:nvSpPr>
        <dsp:cNvPr id="0" name=""/>
        <dsp:cNvSpPr/>
      </dsp:nvSpPr>
      <dsp:spPr>
        <a:xfrm>
          <a:off x="6363425" y="841397"/>
          <a:ext cx="2269939" cy="1361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Возвращает её на место хранения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403316" y="881288"/>
        <a:ext cx="2190157" cy="1282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074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340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231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05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202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181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532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910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76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358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735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799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556792"/>
            <a:ext cx="8964488" cy="25435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ОПТИМИЗАЦИЯ ПРОЦЕССА 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УБОРКИ ИГРУШЕК В ГРУППОВОЙ КОМНАТЕ 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ПОСЛЕ ЗАВЕРШЕНИЯ ИГРОВОЙ ДЕЯТЕЛЬНОСТИ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5661248"/>
            <a:ext cx="6400800" cy="449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Руководитель: Короткова И.А.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43608" y="192910"/>
            <a:ext cx="7200800" cy="449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№ 8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9832" y="630932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67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4624"/>
            <a:ext cx="7848872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ФОТООТЧЕТ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«ПОСЛЕ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ОПТИМИЗАЦИИ»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«Оптимизация процесса уборки игрушек в групповой комнате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после завершения игровой деятельности»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E:\13.02.2023\IMG_20230213_13230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7"/>
          <a:stretch/>
        </p:blipFill>
        <p:spPr bwMode="auto">
          <a:xfrm>
            <a:off x="664068" y="1052736"/>
            <a:ext cx="3691908" cy="180000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E:\13.02.2023\IMG_20230213_13343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8" b="11078"/>
          <a:stretch/>
        </p:blipFill>
        <p:spPr bwMode="auto">
          <a:xfrm>
            <a:off x="6876416" y="1060287"/>
            <a:ext cx="1440000" cy="270000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965"/>
          <a:stretch/>
        </p:blipFill>
        <p:spPr>
          <a:xfrm>
            <a:off x="683567" y="2996952"/>
            <a:ext cx="3672409" cy="180000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7" name="Рисунок 6" descr="C:\Users\доу№8\Desktop\Средняя группа\Бережливые технологии\IMG_20230214_09520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" r="3714"/>
          <a:stretch/>
        </p:blipFill>
        <p:spPr bwMode="auto">
          <a:xfrm>
            <a:off x="680981" y="4941168"/>
            <a:ext cx="3674995" cy="180000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доу№8\Desktop\Средняя группа\Бережливые технологии\IMG_20230214_095531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" b="23207"/>
          <a:stretch/>
        </p:blipFill>
        <p:spPr bwMode="auto">
          <a:xfrm>
            <a:off x="5076216" y="4041168"/>
            <a:ext cx="1440000" cy="270000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доу№8\Desktop\Средняя группа\Бережливые технологии\IMG_20230214_100421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8"/>
          <a:stretch/>
        </p:blipFill>
        <p:spPr bwMode="auto">
          <a:xfrm>
            <a:off x="6876416" y="4041168"/>
            <a:ext cx="1440000" cy="270000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доу№8\Desktop\Средняя группа\Бережливые технологии\IMG_20230214_102152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92"/>
          <a:stretch/>
        </p:blipFill>
        <p:spPr bwMode="auto">
          <a:xfrm>
            <a:off x="5076216" y="1052736"/>
            <a:ext cx="1440000" cy="270000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062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94792" y="44624"/>
            <a:ext cx="7177608" cy="89073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СХЕМА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«Размещения мебели 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оборудования»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6634" y="1295008"/>
            <a:ext cx="2016224" cy="1512168"/>
          </a:xfrm>
          <a:prstGeom prst="rect">
            <a:avLst/>
          </a:prstGeom>
          <a:solidFill>
            <a:srgbClr val="FFFF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stCxn id="2" idx="1"/>
            <a:endCxn id="2" idx="3"/>
          </p:cNvCxnSpPr>
          <p:nvPr/>
        </p:nvCxnSpPr>
        <p:spPr>
          <a:xfrm>
            <a:off x="536634" y="2051092"/>
            <a:ext cx="201622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832778" y="1295008"/>
            <a:ext cx="0" cy="15121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Куб 8"/>
          <p:cNvSpPr/>
          <p:nvPr/>
        </p:nvSpPr>
        <p:spPr>
          <a:xfrm>
            <a:off x="680650" y="1583040"/>
            <a:ext cx="432048" cy="396044"/>
          </a:xfrm>
          <a:prstGeom prst="cube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714" y="1577447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713" y="2285434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97" y="2303120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794" y="1568638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793" y="2303119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8278" y="3210892"/>
            <a:ext cx="3096344" cy="1512000"/>
          </a:xfrm>
          <a:prstGeom prst="rect">
            <a:avLst/>
          </a:prstGeom>
          <a:solidFill>
            <a:srgbClr val="0070C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stCxn id="10" idx="1"/>
            <a:endCxn id="10" idx="3"/>
          </p:cNvCxnSpPr>
          <p:nvPr/>
        </p:nvCxnSpPr>
        <p:spPr>
          <a:xfrm>
            <a:off x="148278" y="3966892"/>
            <a:ext cx="309634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344480" y="3210892"/>
            <a:ext cx="0" cy="15120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94" y="3498924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41" y="3494092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7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887" y="3498924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8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95" y="3492460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93" y="4219004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61" y="4215870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1" name="Picture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0" y="4220279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95" y="4215872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2020486" y="3210892"/>
            <a:ext cx="0" cy="15120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43" name="Picture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807" y="3501683"/>
            <a:ext cx="4397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4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633" y="4207842"/>
            <a:ext cx="4397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25979" y="5089771"/>
            <a:ext cx="1203512" cy="1512000"/>
          </a:xfrm>
          <a:prstGeom prst="rect">
            <a:avLst/>
          </a:prstGeom>
          <a:solidFill>
            <a:srgbClr val="FF0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>
            <a:stCxn id="20" idx="1"/>
            <a:endCxn id="20" idx="3"/>
          </p:cNvCxnSpPr>
          <p:nvPr/>
        </p:nvCxnSpPr>
        <p:spPr>
          <a:xfrm>
            <a:off x="225979" y="5845771"/>
            <a:ext cx="120351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45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94" y="5377803"/>
            <a:ext cx="4397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6" name="Picture 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88" y="6097883"/>
            <a:ext cx="4397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462907" y="5095784"/>
            <a:ext cx="1224000" cy="1512000"/>
          </a:xfrm>
          <a:prstGeom prst="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>
            <a:stCxn id="25" idx="1"/>
            <a:endCxn id="25" idx="3"/>
          </p:cNvCxnSpPr>
          <p:nvPr/>
        </p:nvCxnSpPr>
        <p:spPr>
          <a:xfrm>
            <a:off x="3462907" y="5851784"/>
            <a:ext cx="1224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47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279" y="5365238"/>
            <a:ext cx="439738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8" name="Picture 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279" y="6103896"/>
            <a:ext cx="439738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6978061" y="5081783"/>
            <a:ext cx="2016000" cy="1512000"/>
          </a:xfrm>
          <a:prstGeom prst="rect">
            <a:avLst/>
          </a:prstGeom>
          <a:solidFill>
            <a:srgbClr val="00B05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>
            <a:stCxn id="28" idx="1"/>
            <a:endCxn id="28" idx="3"/>
          </p:cNvCxnSpPr>
          <p:nvPr/>
        </p:nvCxnSpPr>
        <p:spPr>
          <a:xfrm>
            <a:off x="6978061" y="5837783"/>
            <a:ext cx="2016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0" name="Прямая соединительная линия 5119"/>
          <p:cNvCxnSpPr/>
          <p:nvPr/>
        </p:nvCxnSpPr>
        <p:spPr>
          <a:xfrm>
            <a:off x="8215061" y="5107056"/>
            <a:ext cx="0" cy="15120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49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941" y="5358214"/>
            <a:ext cx="439738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50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997" y="5358213"/>
            <a:ext cx="439738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51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077" y="5349234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52" name="Picture 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56" y="6094522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53" name="Picture 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998" y="6090547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54" name="Picture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077" y="6094522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55" name="Прямоугольник 5154"/>
          <p:cNvSpPr/>
          <p:nvPr/>
        </p:nvSpPr>
        <p:spPr>
          <a:xfrm>
            <a:off x="7664386" y="3235573"/>
            <a:ext cx="1224000" cy="1512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57" name="Прямая соединительная линия 5156"/>
          <p:cNvCxnSpPr>
            <a:stCxn id="5155" idx="1"/>
            <a:endCxn id="5155" idx="3"/>
          </p:cNvCxnSpPr>
          <p:nvPr/>
        </p:nvCxnSpPr>
        <p:spPr>
          <a:xfrm>
            <a:off x="7664386" y="3991573"/>
            <a:ext cx="1224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58" name="Picture 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516" y="3460684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59" name="Picture 3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116" y="4243685"/>
            <a:ext cx="43973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60" name="Прямоугольник 5159"/>
          <p:cNvSpPr/>
          <p:nvPr/>
        </p:nvSpPr>
        <p:spPr>
          <a:xfrm>
            <a:off x="7272256" y="1280371"/>
            <a:ext cx="1224000" cy="15120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62" name="Прямая соединительная линия 5161"/>
          <p:cNvCxnSpPr>
            <a:stCxn id="5160" idx="1"/>
            <a:endCxn id="5160" idx="3"/>
          </p:cNvCxnSpPr>
          <p:nvPr/>
        </p:nvCxnSpPr>
        <p:spPr>
          <a:xfrm>
            <a:off x="7272256" y="2036371"/>
            <a:ext cx="1224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63" name="Picture 3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387" y="1549898"/>
            <a:ext cx="4397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64" name="Picture 3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386" y="2303686"/>
            <a:ext cx="43973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9" name="Группа 78"/>
          <p:cNvGrpSpPr/>
          <p:nvPr/>
        </p:nvGrpSpPr>
        <p:grpSpPr>
          <a:xfrm>
            <a:off x="3055754" y="2093631"/>
            <a:ext cx="1660262" cy="719822"/>
            <a:chOff x="3797" y="769667"/>
            <a:chExt cx="1660262" cy="1505423"/>
          </a:xfrm>
        </p:grpSpPr>
        <p:sp>
          <p:nvSpPr>
            <p:cNvPr id="80" name="Скругленный прямоугольник 79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1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физического развития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2" name="Группа 81"/>
          <p:cNvGrpSpPr/>
          <p:nvPr/>
        </p:nvGrpSpPr>
        <p:grpSpPr>
          <a:xfrm>
            <a:off x="3703826" y="4048661"/>
            <a:ext cx="1660262" cy="720000"/>
            <a:chOff x="3797" y="769667"/>
            <a:chExt cx="1660262" cy="1505423"/>
          </a:xfrm>
        </p:grpSpPr>
        <p:sp>
          <p:nvSpPr>
            <p:cNvPr id="83" name="Скругленный прямоугольник 82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конструирования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5" name="Группа 84"/>
          <p:cNvGrpSpPr/>
          <p:nvPr/>
        </p:nvGrpSpPr>
        <p:grpSpPr>
          <a:xfrm>
            <a:off x="5018737" y="2086190"/>
            <a:ext cx="1660262" cy="720000"/>
            <a:chOff x="3797" y="769667"/>
            <a:chExt cx="1660262" cy="1505423"/>
          </a:xfrm>
        </p:grpSpPr>
        <p:sp>
          <p:nvSpPr>
            <p:cNvPr id="86" name="Скругленный прямоугольник 85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7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Times New Roman" pitchFamily="18" charset="0"/>
                  <a:cs typeface="Times New Roman" pitchFamily="18" charset="0"/>
                </a:rPr>
                <a:t>Центр изобразительного искусства</a:t>
              </a:r>
              <a:endParaRPr lang="ru-RU" sz="1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9" name="Группа 88"/>
          <p:cNvGrpSpPr/>
          <p:nvPr/>
        </p:nvGrpSpPr>
        <p:grpSpPr>
          <a:xfrm>
            <a:off x="5589010" y="4061097"/>
            <a:ext cx="1660262" cy="720000"/>
            <a:chOff x="3797" y="769667"/>
            <a:chExt cx="1660262" cy="1505423"/>
          </a:xfrm>
        </p:grpSpPr>
        <p:sp>
          <p:nvSpPr>
            <p:cNvPr id="90" name="Скругленный прямоугольник 89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1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сюжетно-ролевых игр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2" name="Группа 91"/>
          <p:cNvGrpSpPr/>
          <p:nvPr/>
        </p:nvGrpSpPr>
        <p:grpSpPr>
          <a:xfrm>
            <a:off x="1677501" y="5873783"/>
            <a:ext cx="1660262" cy="720000"/>
            <a:chOff x="3797" y="769667"/>
            <a:chExt cx="1660262" cy="1505423"/>
          </a:xfrm>
        </p:grpSpPr>
        <p:sp>
          <p:nvSpPr>
            <p:cNvPr id="93" name="Скругленный прямоугольник 92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4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речевого развития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5" name="Группа 94"/>
          <p:cNvGrpSpPr/>
          <p:nvPr/>
        </p:nvGrpSpPr>
        <p:grpSpPr>
          <a:xfrm>
            <a:off x="5215994" y="5895230"/>
            <a:ext cx="1660262" cy="720000"/>
            <a:chOff x="3797" y="769667"/>
            <a:chExt cx="1660262" cy="1505423"/>
          </a:xfrm>
        </p:grpSpPr>
        <p:sp>
          <p:nvSpPr>
            <p:cNvPr id="96" name="Скругленный прямоугольник 95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7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природы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8" name="Группа 97"/>
          <p:cNvGrpSpPr/>
          <p:nvPr/>
        </p:nvGrpSpPr>
        <p:grpSpPr>
          <a:xfrm>
            <a:off x="4802971" y="5059441"/>
            <a:ext cx="1660262" cy="720000"/>
            <a:chOff x="3797" y="769667"/>
            <a:chExt cx="1660262" cy="1505423"/>
          </a:xfrm>
        </p:grpSpPr>
        <p:sp>
          <p:nvSpPr>
            <p:cNvPr id="99" name="Скругленный прямоугольник 98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0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математического развития и дидактических игр</a:t>
              </a:r>
              <a:endParaRPr lang="ru-RU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1" name="Группа 100"/>
          <p:cNvGrpSpPr/>
          <p:nvPr/>
        </p:nvGrpSpPr>
        <p:grpSpPr>
          <a:xfrm>
            <a:off x="6772781" y="2276872"/>
            <a:ext cx="351975" cy="411745"/>
            <a:chOff x="1830086" y="1316506"/>
            <a:chExt cx="351975" cy="411745"/>
          </a:xfrm>
        </p:grpSpPr>
        <p:sp>
          <p:nvSpPr>
            <p:cNvPr id="102" name="Стрелка вправо 101"/>
            <p:cNvSpPr/>
            <p:nvPr/>
          </p:nvSpPr>
          <p:spPr>
            <a:xfrm>
              <a:off x="1830086" y="1316506"/>
              <a:ext cx="351975" cy="41174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3" name="Стрелка вправо 4"/>
            <p:cNvSpPr/>
            <p:nvPr/>
          </p:nvSpPr>
          <p:spPr>
            <a:xfrm>
              <a:off x="1830086" y="1398855"/>
              <a:ext cx="246383" cy="247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00" kern="1200"/>
            </a:p>
          </p:txBody>
        </p:sp>
      </p:grpSp>
      <p:grpSp>
        <p:nvGrpSpPr>
          <p:cNvPr id="104" name="Группа 103"/>
          <p:cNvGrpSpPr/>
          <p:nvPr/>
        </p:nvGrpSpPr>
        <p:grpSpPr>
          <a:xfrm flipH="1">
            <a:off x="2625777" y="2275326"/>
            <a:ext cx="351975" cy="411745"/>
            <a:chOff x="1830086" y="1316506"/>
            <a:chExt cx="351975" cy="411745"/>
          </a:xfrm>
        </p:grpSpPr>
        <p:sp>
          <p:nvSpPr>
            <p:cNvPr id="105" name="Стрелка вправо 104"/>
            <p:cNvSpPr/>
            <p:nvPr/>
          </p:nvSpPr>
          <p:spPr>
            <a:xfrm>
              <a:off x="1830086" y="1316506"/>
              <a:ext cx="351975" cy="41174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6" name="Стрелка вправо 4"/>
            <p:cNvSpPr/>
            <p:nvPr/>
          </p:nvSpPr>
          <p:spPr>
            <a:xfrm>
              <a:off x="1830086" y="1398855"/>
              <a:ext cx="246383" cy="247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00" kern="1200"/>
            </a:p>
          </p:txBody>
        </p:sp>
      </p:grpSp>
      <p:grpSp>
        <p:nvGrpSpPr>
          <p:cNvPr id="107" name="Группа 106"/>
          <p:cNvGrpSpPr/>
          <p:nvPr/>
        </p:nvGrpSpPr>
        <p:grpSpPr>
          <a:xfrm flipH="1">
            <a:off x="1410568" y="6027910"/>
            <a:ext cx="351975" cy="411745"/>
            <a:chOff x="1830086" y="1316506"/>
            <a:chExt cx="351975" cy="411745"/>
          </a:xfrm>
        </p:grpSpPr>
        <p:sp>
          <p:nvSpPr>
            <p:cNvPr id="108" name="Стрелка вправо 107"/>
            <p:cNvSpPr/>
            <p:nvPr/>
          </p:nvSpPr>
          <p:spPr>
            <a:xfrm>
              <a:off x="1830086" y="1316506"/>
              <a:ext cx="351975" cy="41174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9" name="Стрелка вправо 4"/>
            <p:cNvSpPr/>
            <p:nvPr/>
          </p:nvSpPr>
          <p:spPr>
            <a:xfrm>
              <a:off x="1830086" y="1398855"/>
              <a:ext cx="246383" cy="247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00" kern="1200"/>
            </a:p>
          </p:txBody>
        </p:sp>
      </p:grpSp>
      <p:grpSp>
        <p:nvGrpSpPr>
          <p:cNvPr id="110" name="Группа 109"/>
          <p:cNvGrpSpPr/>
          <p:nvPr/>
        </p:nvGrpSpPr>
        <p:grpSpPr>
          <a:xfrm flipH="1">
            <a:off x="3283921" y="4202788"/>
            <a:ext cx="351975" cy="411745"/>
            <a:chOff x="1830086" y="1316506"/>
            <a:chExt cx="351975" cy="411745"/>
          </a:xfrm>
        </p:grpSpPr>
        <p:sp>
          <p:nvSpPr>
            <p:cNvPr id="111" name="Стрелка вправо 110"/>
            <p:cNvSpPr/>
            <p:nvPr/>
          </p:nvSpPr>
          <p:spPr>
            <a:xfrm>
              <a:off x="1830086" y="1316506"/>
              <a:ext cx="351975" cy="41174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2" name="Стрелка вправо 4"/>
            <p:cNvSpPr/>
            <p:nvPr/>
          </p:nvSpPr>
          <p:spPr>
            <a:xfrm>
              <a:off x="1830086" y="1398855"/>
              <a:ext cx="246383" cy="247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00" kern="1200"/>
            </a:p>
          </p:txBody>
        </p:sp>
      </p:grpSp>
      <p:grpSp>
        <p:nvGrpSpPr>
          <p:cNvPr id="113" name="Группа 112"/>
          <p:cNvGrpSpPr/>
          <p:nvPr/>
        </p:nvGrpSpPr>
        <p:grpSpPr>
          <a:xfrm>
            <a:off x="6543997" y="5213568"/>
            <a:ext cx="351975" cy="411745"/>
            <a:chOff x="1830086" y="1316506"/>
            <a:chExt cx="351975" cy="411745"/>
          </a:xfrm>
        </p:grpSpPr>
        <p:sp>
          <p:nvSpPr>
            <p:cNvPr id="114" name="Стрелка вправо 113"/>
            <p:cNvSpPr/>
            <p:nvPr/>
          </p:nvSpPr>
          <p:spPr>
            <a:xfrm>
              <a:off x="1830086" y="1316506"/>
              <a:ext cx="351975" cy="41174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5" name="Стрелка вправо 4"/>
            <p:cNvSpPr/>
            <p:nvPr/>
          </p:nvSpPr>
          <p:spPr>
            <a:xfrm>
              <a:off x="1830086" y="1398855"/>
              <a:ext cx="246383" cy="247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00" kern="1200"/>
            </a:p>
          </p:txBody>
        </p:sp>
      </p:grpSp>
      <p:grpSp>
        <p:nvGrpSpPr>
          <p:cNvPr id="116" name="Группа 115"/>
          <p:cNvGrpSpPr/>
          <p:nvPr/>
        </p:nvGrpSpPr>
        <p:grpSpPr>
          <a:xfrm>
            <a:off x="7292680" y="4219004"/>
            <a:ext cx="351975" cy="411745"/>
            <a:chOff x="1830086" y="1316506"/>
            <a:chExt cx="351975" cy="411745"/>
          </a:xfrm>
        </p:grpSpPr>
        <p:sp>
          <p:nvSpPr>
            <p:cNvPr id="117" name="Стрелка вправо 116"/>
            <p:cNvSpPr/>
            <p:nvPr/>
          </p:nvSpPr>
          <p:spPr>
            <a:xfrm>
              <a:off x="1830086" y="1316506"/>
              <a:ext cx="351975" cy="41174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8" name="Стрелка вправо 4"/>
            <p:cNvSpPr/>
            <p:nvPr/>
          </p:nvSpPr>
          <p:spPr>
            <a:xfrm>
              <a:off x="1830086" y="1398855"/>
              <a:ext cx="246383" cy="247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00" kern="1200"/>
            </a:p>
          </p:txBody>
        </p:sp>
      </p:grpSp>
      <p:grpSp>
        <p:nvGrpSpPr>
          <p:cNvPr id="119" name="Группа 118"/>
          <p:cNvGrpSpPr/>
          <p:nvPr/>
        </p:nvGrpSpPr>
        <p:grpSpPr>
          <a:xfrm flipH="1">
            <a:off x="4747987" y="6092829"/>
            <a:ext cx="351975" cy="411745"/>
            <a:chOff x="1830086" y="1316506"/>
            <a:chExt cx="351975" cy="411745"/>
          </a:xfrm>
        </p:grpSpPr>
        <p:sp>
          <p:nvSpPr>
            <p:cNvPr id="120" name="Стрелка вправо 119"/>
            <p:cNvSpPr/>
            <p:nvPr/>
          </p:nvSpPr>
          <p:spPr>
            <a:xfrm>
              <a:off x="1830086" y="1316506"/>
              <a:ext cx="351975" cy="41174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1" name="Стрелка вправо 4"/>
            <p:cNvSpPr/>
            <p:nvPr/>
          </p:nvSpPr>
          <p:spPr>
            <a:xfrm>
              <a:off x="1830086" y="1398855"/>
              <a:ext cx="246383" cy="247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48274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3400" y="76200"/>
            <a:ext cx="8150571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СХЕМА 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«Размещение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контейнеров в местах их хранения»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936" y="896021"/>
            <a:ext cx="1978360" cy="1524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553" y="896021"/>
            <a:ext cx="3087269" cy="1524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330" y="2494889"/>
            <a:ext cx="1036800" cy="12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99" y="5208805"/>
            <a:ext cx="1262063" cy="154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421" y="5187192"/>
            <a:ext cx="2047875" cy="156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90" y="3848550"/>
            <a:ext cx="1056738" cy="12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392" y="3852929"/>
            <a:ext cx="1056738" cy="12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Группа 22"/>
          <p:cNvGrpSpPr/>
          <p:nvPr/>
        </p:nvGrpSpPr>
        <p:grpSpPr>
          <a:xfrm>
            <a:off x="179512" y="1643484"/>
            <a:ext cx="1660262" cy="3513708"/>
            <a:chOff x="16446" y="769667"/>
            <a:chExt cx="1660262" cy="1505423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16446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Скругленный прямоугольник 4"/>
            <p:cNvSpPr/>
            <p:nvPr/>
          </p:nvSpPr>
          <p:spPr>
            <a:xfrm>
              <a:off x="60538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1контейнер: конструктор пластмассовый (средний);</a:t>
              </a:r>
            </a:p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2 контейнер: конструктор пластмассовый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средний);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3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контейнер: конструктор пластмассовый 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(мелкий);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4 контейнер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машинки (средний);</a:t>
              </a:r>
              <a:endParaRPr lang="ru-RU" sz="1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5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контейнер: машинки (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средние);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6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контейнер: конструктор пластмассовый 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(крупный);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контейнер: конструктор 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деревянный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средний);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8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контейнер: машинки 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(мелкие);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9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контейнер: машинки 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(большие);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10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контейнер: машинки 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(большие).</a:t>
              </a:r>
              <a:endParaRPr lang="ru-RU" sz="1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168442" y="867479"/>
            <a:ext cx="1660262" cy="720000"/>
            <a:chOff x="3797" y="769667"/>
            <a:chExt cx="1660262" cy="1505423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конструирования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7304226" y="846569"/>
            <a:ext cx="1660262" cy="719822"/>
            <a:chOff x="3797" y="769667"/>
            <a:chExt cx="1660262" cy="1505423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физического развития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7313095" y="1630581"/>
            <a:ext cx="1660262" cy="2302475"/>
            <a:chOff x="16446" y="769667"/>
            <a:chExt cx="1660262" cy="1505423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16446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Скругленный прямоугольник 4"/>
            <p:cNvSpPr/>
            <p:nvPr/>
          </p:nvSpPr>
          <p:spPr>
            <a:xfrm>
              <a:off x="60538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1 контейнер: гантели;</a:t>
              </a:r>
            </a:p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2 контейнер: мешочки для метания;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3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контейнер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: кубики, скакалки;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4 контейнер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массажные мячики;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5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контейнер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: мячи большие;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6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контейнер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: кегли.</a:t>
              </a: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7348318" y="4047575"/>
            <a:ext cx="1660262" cy="720000"/>
            <a:chOff x="3797" y="769667"/>
            <a:chExt cx="1660262" cy="1505423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математического развития и дидактических игр</a:t>
              </a:r>
              <a:endParaRPr lang="ru-RU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7328771" y="4797152"/>
            <a:ext cx="1660262" cy="2018587"/>
            <a:chOff x="16446" y="769667"/>
            <a:chExt cx="1660262" cy="1505423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16446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Скругленный прямоугольник 4"/>
            <p:cNvSpPr/>
            <p:nvPr/>
          </p:nvSpPr>
          <p:spPr>
            <a:xfrm>
              <a:off x="60538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1 контейнер: </a:t>
              </a:r>
              <a:r>
                <a:rPr lang="ru-RU" sz="1000" dirty="0" err="1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пазлы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(мелкие);</a:t>
              </a:r>
            </a:p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2 контейнер: </a:t>
              </a:r>
              <a:r>
                <a:rPr lang="ru-RU" sz="1000" dirty="0" err="1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пазлы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(крупные);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3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контейнер: 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настольно-печатные игры на логическое мышление;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4 контейнер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картинки складывающиеся из кубиков;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5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контейнер: 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домино;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6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контейнер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: лото.</a:t>
              </a: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189237" y="5208805"/>
            <a:ext cx="1660262" cy="720000"/>
            <a:chOff x="3797" y="769667"/>
            <a:chExt cx="1660262" cy="1505423"/>
          </a:xfrm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природы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179512" y="5982712"/>
            <a:ext cx="1660262" cy="833028"/>
            <a:chOff x="16446" y="769667"/>
            <a:chExt cx="1660262" cy="1505423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16446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Скругленный прямоугольник 4"/>
            <p:cNvSpPr/>
            <p:nvPr/>
          </p:nvSpPr>
          <p:spPr>
            <a:xfrm>
              <a:off x="60538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1 контейнер: лото (животный мир);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2 контейнер: лото (природный мир).</a:t>
              </a: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1922099" y="2479073"/>
            <a:ext cx="1660262" cy="540000"/>
            <a:chOff x="3797" y="769667"/>
            <a:chExt cx="1660262" cy="1505423"/>
          </a:xfrm>
        </p:grpSpPr>
        <p:sp>
          <p:nvSpPr>
            <p:cNvPr id="51" name="Скругленный прямоугольник 50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речевого развития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4768485" y="3251436"/>
            <a:ext cx="1660262" cy="540000"/>
            <a:chOff x="3797" y="769667"/>
            <a:chExt cx="1660262" cy="1505423"/>
          </a:xfrm>
        </p:grpSpPr>
        <p:sp>
          <p:nvSpPr>
            <p:cNvPr id="54" name="Скругленный прямоугольник 53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сюжетно-ролевых игр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1945260" y="3840670"/>
            <a:ext cx="1660262" cy="540000"/>
            <a:chOff x="3797" y="769667"/>
            <a:chExt cx="1660262" cy="1505423"/>
          </a:xfrm>
        </p:grpSpPr>
        <p:sp>
          <p:nvSpPr>
            <p:cNvPr id="57" name="Скругленный прямоугольник 56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>
                  <a:latin typeface="Times New Roman" pitchFamily="18" charset="0"/>
                  <a:cs typeface="Times New Roman" pitchFamily="18" charset="0"/>
                </a:rPr>
                <a:t>Центр изобразительного искусства</a:t>
              </a:r>
              <a:endParaRPr lang="ru-RU" sz="13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1922099" y="3059082"/>
            <a:ext cx="1660262" cy="731807"/>
            <a:chOff x="16446" y="769667"/>
            <a:chExt cx="1660262" cy="1505423"/>
          </a:xfrm>
        </p:grpSpPr>
        <p:sp>
          <p:nvSpPr>
            <p:cNvPr id="60" name="Скругленный прямоугольник 59"/>
            <p:cNvSpPr/>
            <p:nvPr/>
          </p:nvSpPr>
          <p:spPr>
            <a:xfrm>
              <a:off x="16446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Скругленный прямоугольник 4"/>
            <p:cNvSpPr/>
            <p:nvPr/>
          </p:nvSpPr>
          <p:spPr>
            <a:xfrm>
              <a:off x="60538" y="813758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1 контейнер: речевое лото;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2 контейнер: лото–сказки.</a:t>
              </a:r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1931794" y="4426277"/>
            <a:ext cx="1673728" cy="760915"/>
            <a:chOff x="16446" y="769667"/>
            <a:chExt cx="1673728" cy="1505423"/>
          </a:xfrm>
        </p:grpSpPr>
        <p:sp>
          <p:nvSpPr>
            <p:cNvPr id="63" name="Скругленный прямоугольник 62"/>
            <p:cNvSpPr/>
            <p:nvPr/>
          </p:nvSpPr>
          <p:spPr>
            <a:xfrm>
              <a:off x="16446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4" name="Скругленный прямоугольник 4"/>
            <p:cNvSpPr/>
            <p:nvPr/>
          </p:nvSpPr>
          <p:spPr>
            <a:xfrm>
              <a:off x="60538" y="813758"/>
              <a:ext cx="1629636" cy="14172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1 контейнер: принадлежности для рисования;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2 контейнер: </a:t>
              </a:r>
              <a:r>
                <a:rPr lang="ru-RU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принадлежности</a:t>
              </a: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для лепки.</a:t>
              </a: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4795102" y="3820108"/>
            <a:ext cx="1377702" cy="833028"/>
            <a:chOff x="16446" y="769667"/>
            <a:chExt cx="1660262" cy="1505423"/>
          </a:xfrm>
        </p:grpSpPr>
        <p:sp>
          <p:nvSpPr>
            <p:cNvPr id="68" name="Скругленный прямоугольник 67"/>
            <p:cNvSpPr/>
            <p:nvPr/>
          </p:nvSpPr>
          <p:spPr>
            <a:xfrm>
              <a:off x="16446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Скругленный прямоугольник 4"/>
            <p:cNvSpPr/>
            <p:nvPr/>
          </p:nvSpPr>
          <p:spPr>
            <a:xfrm>
              <a:off x="60538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1 контейнер: фрукты;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2 контейнер: овощи.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104810" y="1276822"/>
            <a:ext cx="216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27784" y="1268760"/>
            <a:ext cx="162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5856" y="1276822"/>
            <a:ext cx="2624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81166" y="1268760"/>
            <a:ext cx="2307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27984" y="1268760"/>
            <a:ext cx="3405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04810" y="1988840"/>
            <a:ext cx="234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91897" y="1988840"/>
            <a:ext cx="434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5855" y="1987077"/>
            <a:ext cx="2183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950146" y="1988840"/>
            <a:ext cx="2928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363054" y="1988840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609" y="1252963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209" y="1263891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246707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1" name="Picture 1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609" y="1941423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2" name="Picture 1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208" y="1919090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3" name="Picture 1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951244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166" y="2749073"/>
            <a:ext cx="354013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5" name="Picture 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165" y="3366020"/>
            <a:ext cx="354013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6" name="Picture 2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041" y="4728783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7" name="Picture 2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874" y="4721257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8" name="Picture 2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130" y="5534060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9" name="Picture 2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082" y="6308492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0" name="Picture 2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207" y="4094419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1" name="Picture 2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901" y="4072758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2" name="Picture 2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543249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3" name="Picture 2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081" y="5534060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4" name="Picture 3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52" y="5543249"/>
            <a:ext cx="35401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5" name="Picture 3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666" y="6237312"/>
            <a:ext cx="354013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6" name="Picture 3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568" y="6237312"/>
            <a:ext cx="354013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7" name="Picture 3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37312"/>
            <a:ext cx="354013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31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99592" y="144016"/>
            <a:ext cx="7344816" cy="764704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ВНЕДРЕНИЕ «5С»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«Оптимизация процесса уборки игрушек в групповой комнате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завершения игровой деятельности»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73" y="1447044"/>
            <a:ext cx="4775007" cy="23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5933443" y="2636912"/>
            <a:ext cx="2702339" cy="720000"/>
            <a:chOff x="3797" y="769667"/>
            <a:chExt cx="1660262" cy="1505423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Сортировка</a:t>
              </a:r>
              <a:endParaRPr lang="ru-RU" sz="2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933443" y="3594144"/>
            <a:ext cx="2702339" cy="720000"/>
            <a:chOff x="3797" y="769667"/>
            <a:chExt cx="1660262" cy="150542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Содержание в чистоте</a:t>
              </a:r>
              <a:endParaRPr lang="ru-RU" sz="2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937903" y="4509200"/>
            <a:ext cx="2702339" cy="720000"/>
            <a:chOff x="-84832" y="772184"/>
            <a:chExt cx="1660262" cy="1505423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-84832" y="772184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-39210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Стандартизация</a:t>
              </a:r>
              <a:endParaRPr lang="ru-RU" sz="2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5943640" y="5431940"/>
            <a:ext cx="2702339" cy="720000"/>
            <a:chOff x="3797" y="769667"/>
            <a:chExt cx="1660262" cy="1505423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Совершенствование</a:t>
              </a:r>
              <a:endParaRPr lang="ru-RU" sz="2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5933443" y="1628800"/>
            <a:ext cx="2702339" cy="720000"/>
            <a:chOff x="3797" y="769667"/>
            <a:chExt cx="1660262" cy="1505423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Соблюдение порядка</a:t>
              </a:r>
              <a:endParaRPr lang="ru-RU" sz="2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073" y="4149080"/>
            <a:ext cx="4775007" cy="2098728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49577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ИГРОВАЯ МОТИВАЦИЯ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«Хлопушки»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6137"/>
            <a:ext cx="4923807" cy="396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5641897" y="1520908"/>
            <a:ext cx="3096344" cy="4176464"/>
            <a:chOff x="3797" y="769667"/>
            <a:chExt cx="1660262" cy="1505423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/>
              <a:r>
                <a:rPr lang="ru-RU" sz="2800" kern="1200" dirty="0" smtClean="0">
                  <a:latin typeface="Times New Roman" pitchFamily="18" charset="0"/>
                  <a:cs typeface="Times New Roman" pitchFamily="18" charset="0"/>
                </a:rPr>
                <a:t>За качественное </a:t>
              </a:r>
            </a:p>
            <a:p>
              <a:pPr lvl="0" algn="ctr"/>
              <a:r>
                <a:rPr lang="ru-RU" sz="2800" kern="1200" dirty="0" smtClean="0">
                  <a:latin typeface="Times New Roman" pitchFamily="18" charset="0"/>
                  <a:cs typeface="Times New Roman" pitchFamily="18" charset="0"/>
                </a:rPr>
                <a:t>и быстрое выполнение задания ребёнок может первым получить «минуту славы» хлопнув </a:t>
              </a:r>
            </a:p>
            <a:p>
              <a:pPr lvl="0" algn="ctr"/>
              <a:r>
                <a:rPr lang="ru-RU" sz="2800" kern="1200" dirty="0" smtClean="0">
                  <a:latin typeface="Times New Roman" pitchFamily="18" charset="0"/>
                  <a:cs typeface="Times New Roman" pitchFamily="18" charset="0"/>
                </a:rPr>
                <a:t>в ладошки «Хлопушки».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333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411760" y="109329"/>
            <a:ext cx="4320480" cy="908730"/>
          </a:xfrm>
          <a:prstGeom prst="rect">
            <a:avLst/>
          </a:prstGeom>
          <a:noFill/>
          <a:ln w="25400" cap="rnd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ВИЗУАЛИЗАЦИЯ СИСТЕМЫ </a:t>
            </a:r>
          </a:p>
          <a:p>
            <a:pPr fontAlgn="base"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помощью фотографий по зонам</a:t>
            </a:r>
          </a:p>
        </p:txBody>
      </p:sp>
      <p:pic>
        <p:nvPicPr>
          <p:cNvPr id="3" name="Рисунок 2" descr="C:\Users\доу№8\Desktop\Средняя группа\Бережливые технологии\IMG_20230214_10301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15"/>
          <a:stretch/>
        </p:blipFill>
        <p:spPr bwMode="auto">
          <a:xfrm>
            <a:off x="739592" y="4005063"/>
            <a:ext cx="3816424" cy="252000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доу№8\Desktop\Средняя группа\Бережливые технологии\IMG_20230214_10305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029" y="4328958"/>
            <a:ext cx="3582422" cy="187220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2000" y="1251561"/>
            <a:ext cx="5040000" cy="252000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79138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8983258"/>
              </p:ext>
            </p:extLst>
          </p:nvPr>
        </p:nvGraphicFramePr>
        <p:xfrm>
          <a:off x="107504" y="116632"/>
          <a:ext cx="8928992" cy="6552729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531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05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47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58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47014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КАРТОЧКА ПРОЕКТА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«Оптимизация процесса уборки игрушек в групповой комнате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 завершения игровой деятельности»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82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УТВЕРЖДАЮ</a:t>
                      </a:r>
                    </a:p>
                    <a:p>
                      <a:pPr marL="2682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____             </a:t>
                      </a:r>
                      <a:r>
                        <a:rPr lang="en-US" sz="14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</a:t>
                      </a:r>
                      <a:r>
                        <a:rPr lang="ru-RU" sz="14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С.В.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400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«_______» ___________20___г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63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ВОВЛЕЧЕННЫЕ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 И РАМКИ </a:t>
                      </a: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ОБОСНОВАНИЕ ВЫБОРА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82641">
                <a:tc gridSpan="3"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</a:t>
                      </a: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процесса: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педагоги,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</a:t>
                      </a: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проекта: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групповая комната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 детского сада № 8 (средняя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группа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</a:t>
                      </a: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процесса: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lang="ru-RU" sz="13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С.В..</a:t>
                      </a:r>
                      <a:endParaRPr lang="ru-RU" sz="13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проекта: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воспитатель Короткова И.А.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</a:t>
                      </a: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проекта: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Морозова О.К.,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воспитатель Короткова И.А.,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Миронова Ю.А., 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хозяйственной части </a:t>
                      </a:r>
                      <a:r>
                        <a:rPr lang="ru-RU" sz="13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Н.В..</a:t>
                      </a:r>
                      <a:endParaRPr lang="ru-RU" sz="13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Ключевой риск:</a:t>
                      </a: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нарушение затрата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времени на уборку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игрушек, затягивание времени начала следующего вида деятельности детей и воспитателя. </a:t>
                      </a:r>
                      <a:endParaRPr kumimoji="0" lang="ru-RU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Проблемы:</a:t>
                      </a:r>
                      <a:endParaRPr kumimoji="0" lang="ru-RU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72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 Длительный поиск места хранения  игрушек.</a:t>
                      </a:r>
                    </a:p>
                    <a:p>
                      <a:pPr marL="72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 Лишние передвижения при уборке игрушек.</a:t>
                      </a:r>
                    </a:p>
                    <a:p>
                      <a:pPr marL="72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Ошибки при укладывании игрушек в места хранения.</a:t>
                      </a:r>
                    </a:p>
                    <a:p>
                      <a:pPr marL="72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Нерациональное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использование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мест хранения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игрушек.</a:t>
                      </a: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2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 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Большие затраты времени на уборку игрушек.</a:t>
                      </a: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263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ЦЕЛИ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ПЛАНОВЫЙ </a:t>
                      </a:r>
                      <a:r>
                        <a:rPr lang="ru-RU" sz="13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КЛЮЧЕВЫЕ СОБЫТИЯ ПРОЕКТА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95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цели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Текущий показатель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показатель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257175" indent="-169863" algn="just">
                        <a:spcAft>
                          <a:spcPts val="0"/>
                        </a:spcAft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300" b="1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Старт проекта: 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12.09.2022 г.</a:t>
                      </a:r>
                    </a:p>
                    <a:p>
                      <a:pPr marL="257175" lvl="0" indent="-169863" algn="just">
                        <a:spcAft>
                          <a:spcPts val="0"/>
                        </a:spcAft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300" b="1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и определение целевого состояния: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12.09.2022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30.09.2022.</a:t>
                      </a:r>
                    </a:p>
                    <a:p>
                      <a:pPr marL="258762" lvl="0" indent="-1714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карты текущего состояния: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13.09.2022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16.09.2022.</a:t>
                      </a:r>
                    </a:p>
                    <a:p>
                      <a:pPr marL="258762" lvl="0" indent="-1714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разработка карты  целевого состояния: с 19.09.2022 по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23.09.2022.</a:t>
                      </a:r>
                    </a:p>
                    <a:p>
                      <a:pPr marL="257175" lvl="0" indent="-169863" algn="just">
                        <a:spcAft>
                          <a:spcPts val="0"/>
                        </a:spcAft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улучшений:</a:t>
                      </a:r>
                      <a:r>
                        <a:rPr lang="ru-RU" sz="1300" b="1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26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.09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.2022 по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21.11.2022.</a:t>
                      </a:r>
                    </a:p>
                    <a:p>
                      <a:pPr marL="257175" lvl="0" indent="-169863" algn="just">
                        <a:spcAft>
                          <a:spcPts val="0"/>
                        </a:spcAft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 подходов внедрения: 30.11.2022 г.</a:t>
                      </a:r>
                    </a:p>
                    <a:p>
                      <a:pPr marL="257175" lvl="0" indent="-169863" algn="just">
                        <a:spcAft>
                          <a:spcPts val="0"/>
                        </a:spcAft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результата</a:t>
                      </a:r>
                      <a:r>
                        <a:rPr lang="ru-RU" sz="1300" b="1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300" b="1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05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.12.2022 по 16.12.2022.</a:t>
                      </a:r>
                    </a:p>
                    <a:p>
                      <a:pPr marL="257175" indent="-169863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завершающее совещание:</a:t>
                      </a:r>
                      <a:r>
                        <a:rPr lang="ru-RU" sz="13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</a:t>
                      </a:r>
                      <a:r>
                        <a:rPr lang="ru-RU" sz="13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.12.2022 г.</a:t>
                      </a:r>
                      <a:endParaRPr lang="ru-RU" sz="13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18268">
                <a:tc>
                  <a:txBody>
                    <a:bodyPr/>
                    <a:lstStyle/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Сокращение времени на поиск места хранения игрушек.</a:t>
                      </a:r>
                    </a:p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Сокращение количества времени на передвижения при уборке игрушек.</a:t>
                      </a:r>
                    </a:p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Сокращения времени на возврат игрушек на места хранения.</a:t>
                      </a:r>
                    </a:p>
                    <a:p>
                      <a:pPr marL="87313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Сокращение количества времени на уборку игрушек</a:t>
                      </a: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/>
                      <a:endParaRPr lang="ru-RU" sz="1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82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108012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 ТЕКУЩЕГО СОСТОЯНИЯ ПРОЦЕССА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«Оптимизация процесса уборки игрушек в групповой комнате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завершения игровой деятельности»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82190783"/>
              </p:ext>
            </p:extLst>
          </p:nvPr>
        </p:nvGraphicFramePr>
        <p:xfrm>
          <a:off x="251520" y="1124744"/>
          <a:ext cx="8640960" cy="3044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Пятно 1 17"/>
          <p:cNvSpPr/>
          <p:nvPr/>
        </p:nvSpPr>
        <p:spPr>
          <a:xfrm>
            <a:off x="1711108" y="1344434"/>
            <a:ext cx="720080" cy="648072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4824294" y="1314099"/>
            <a:ext cx="720080" cy="648000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611560" y="4509120"/>
            <a:ext cx="7920880" cy="2097524"/>
            <a:chOff x="3797" y="769667"/>
            <a:chExt cx="1660262" cy="1505423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1043608" y="4924325"/>
            <a:ext cx="69665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" lvl="0" algn="just"/>
            <a:r>
              <a:rPr lang="ru-RU" sz="1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Длительный поиск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хранения  игрушек.</a:t>
            </a:r>
          </a:p>
          <a:p>
            <a:pPr marL="72000" lvl="0"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Лишние передвижения при уборке игрушек.</a:t>
            </a:r>
          </a:p>
          <a:p>
            <a:pPr marL="72000" lvl="0"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Ошибки при укладывании игрушек в места хранения.</a:t>
            </a:r>
          </a:p>
          <a:p>
            <a:pPr marL="72000" lvl="0" algn="just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 Нерациональное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мест хранения игрушек.</a:t>
            </a:r>
          </a:p>
          <a:p>
            <a:pPr marL="72000" lvl="0" algn="just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 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затраты времени на уборку игрушек.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1520" y="342961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0,5 мин.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87729" y="342900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мин.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28184" y="3426323"/>
            <a:ext cx="1107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0,5 мин.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83808" y="380630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мин.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ятно 1 31"/>
          <p:cNvSpPr/>
          <p:nvPr/>
        </p:nvSpPr>
        <p:spPr>
          <a:xfrm>
            <a:off x="6156176" y="1322922"/>
            <a:ext cx="720080" cy="648000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ятно 1 32"/>
          <p:cNvSpPr/>
          <p:nvPr/>
        </p:nvSpPr>
        <p:spPr>
          <a:xfrm>
            <a:off x="2367980" y="1344434"/>
            <a:ext cx="720080" cy="648072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251520" y="3795166"/>
            <a:ext cx="1368000" cy="316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084168" y="3774794"/>
            <a:ext cx="1370093" cy="834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3107682" y="3790322"/>
            <a:ext cx="1345351" cy="995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1596495" y="3789040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596495" y="4206403"/>
            <a:ext cx="1503617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3100112" y="3797863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445704" y="3774794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6080157" y="3778966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4453033" y="3783138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4453033" y="4190203"/>
            <a:ext cx="1627124" cy="417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7439813" y="4175639"/>
            <a:ext cx="1496102" cy="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773462" y="3839768"/>
            <a:ext cx="1081489" cy="366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мин.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808657" y="3840961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мин.</a:t>
            </a:r>
          </a:p>
        </p:txBody>
      </p:sp>
      <p:sp>
        <p:nvSpPr>
          <p:cNvPr id="47" name="Пятно 1 46"/>
          <p:cNvSpPr/>
          <p:nvPr/>
        </p:nvSpPr>
        <p:spPr>
          <a:xfrm>
            <a:off x="3121648" y="1314027"/>
            <a:ext cx="720080" cy="648072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ятно 1 48"/>
          <p:cNvSpPr/>
          <p:nvPr/>
        </p:nvSpPr>
        <p:spPr>
          <a:xfrm>
            <a:off x="3702808" y="1334209"/>
            <a:ext cx="720080" cy="648072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ятно 1 49"/>
          <p:cNvSpPr/>
          <p:nvPr/>
        </p:nvSpPr>
        <p:spPr>
          <a:xfrm>
            <a:off x="8017314" y="1315677"/>
            <a:ext cx="720080" cy="648072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grpSp>
        <p:nvGrpSpPr>
          <p:cNvPr id="53" name="Группа 52"/>
          <p:cNvGrpSpPr/>
          <p:nvPr/>
        </p:nvGrpSpPr>
        <p:grpSpPr>
          <a:xfrm>
            <a:off x="7678713" y="4555841"/>
            <a:ext cx="1141759" cy="673359"/>
            <a:chOff x="6022711" y="849020"/>
            <a:chExt cx="1141759" cy="1346718"/>
          </a:xfrm>
          <a:solidFill>
            <a:schemeClr val="accent6">
              <a:lumMod val="75000"/>
            </a:schemeClr>
          </a:solidFill>
        </p:grpSpPr>
        <p:sp>
          <p:nvSpPr>
            <p:cNvPr id="54" name="Скругленный прямоугольник 53"/>
            <p:cNvSpPr/>
            <p:nvPr/>
          </p:nvSpPr>
          <p:spPr>
            <a:xfrm>
              <a:off x="6022711" y="849020"/>
              <a:ext cx="1141759" cy="134671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Скругленный прямоугольник 4"/>
            <p:cNvSpPr/>
            <p:nvPr/>
          </p:nvSpPr>
          <p:spPr>
            <a:xfrm>
              <a:off x="6056152" y="882461"/>
              <a:ext cx="1074877" cy="127983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latin typeface="Times New Roman" pitchFamily="18" charset="0"/>
                  <a:cs typeface="Times New Roman" pitchFamily="18" charset="0"/>
                </a:rPr>
                <a:t>ВПП = 15</a:t>
              </a:r>
              <a:endParaRPr lang="ru-RU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Пятно 1 55"/>
          <p:cNvSpPr/>
          <p:nvPr/>
        </p:nvSpPr>
        <p:spPr>
          <a:xfrm>
            <a:off x="6817623" y="1279120"/>
            <a:ext cx="720080" cy="648072"/>
          </a:xfrm>
          <a:prstGeom prst="irregularSeal1">
            <a:avLst/>
          </a:prstGeom>
          <a:solidFill>
            <a:srgbClr val="FF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68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640960" cy="648072"/>
          </a:xfrm>
          <a:noFill/>
          <a:ln>
            <a:noFill/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КОМПЛЕКСА МЕРОПРИЯТИЙ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УСТРАНЕНИЮ ПРОБЛЕМ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226395"/>
              </p:ext>
            </p:extLst>
          </p:nvPr>
        </p:nvGraphicFramePr>
        <p:xfrm>
          <a:off x="251520" y="1021401"/>
          <a:ext cx="8557591" cy="5503943"/>
        </p:xfrm>
        <a:graphic>
          <a:graphicData uri="http://schemas.openxmlformats.org/drawingml/2006/table">
            <a:tbl>
              <a:tblPr firstRow="1" firstCol="1" bandRow="1"/>
              <a:tblGrid>
                <a:gridCol w="553003"/>
                <a:gridCol w="2714942"/>
                <a:gridCol w="2965164"/>
                <a:gridCol w="2324482"/>
              </a:tblGrid>
              <a:tr h="6282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40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Проблема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Коренная причина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 решения проблемы (устранения коренной причины)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280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Длительный поиск места хранения  игрушек.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 стандарта хранения игрушек.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Внедрить систему 5С. Визуализировать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расположение игрушек в групповой комнате. 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2564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Лишние передвижения при уборке игрушек.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Неудобное хранение игрушек.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Отсутствие контейнеров для хранения игрушек.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Закупить средства для хранения игрушек.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8376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Ошибки при укладывании игрушек в места хранения.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 карточек обозначающих место хранения игрушек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Создать картинки подсказывающие место размещения и хранения игрушек в игровых зонах.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047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Нерациональное использование мест хранения игрушек.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 стандарта хранения игрушек.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Разделение игровых зон по цветам. 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8133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Большие затраты времени на уборку игрушек.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 стандарта хранения игрушек. </a:t>
                      </a:r>
                      <a:endParaRPr lang="en-US" sz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Создать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стандарты хранения игрушек. </a:t>
                      </a:r>
                      <a:r>
                        <a:rPr lang="ru-RU" sz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Создать стандарт расстановки мебели.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688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108012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ЦЕЛЕВОГО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СОСТОЯНИЯ ПРОЦЕССА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«Оптимизация процесса уборки игрушек в групповой комнате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завершения игровой деятельности»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20217853"/>
              </p:ext>
            </p:extLst>
          </p:nvPr>
        </p:nvGraphicFramePr>
        <p:xfrm>
          <a:off x="251520" y="1484784"/>
          <a:ext cx="8640960" cy="3044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9" name="Группа 38"/>
          <p:cNvGrpSpPr/>
          <p:nvPr/>
        </p:nvGrpSpPr>
        <p:grpSpPr>
          <a:xfrm>
            <a:off x="611560" y="4894610"/>
            <a:ext cx="7920880" cy="1630734"/>
            <a:chOff x="3797" y="769667"/>
            <a:chExt cx="1660262" cy="1505423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904030" y="5013176"/>
            <a:ext cx="69665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1. Составления стандарта хранения игрушек и расстановки </a:t>
            </a:r>
            <a:r>
              <a:rPr lang="ru-RU" sz="1400" dirty="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мебели</a:t>
            </a: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lvl="0">
              <a:defRPr/>
            </a:pP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2.  </a:t>
            </a: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Внедрение </a:t>
            </a:r>
            <a:r>
              <a: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системы 5С в </a:t>
            </a: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игровых зонах (сортировка, соблюдение порядка, стандартизация, содержание в чистоте, совершенствование) .</a:t>
            </a:r>
          </a:p>
          <a:p>
            <a:pPr lvl="0">
              <a:defRPr/>
            </a:pP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3. Создание картинок </a:t>
            </a:r>
            <a:r>
              <a:rPr lang="ru-RU" sz="1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подсказывающие место размещения и хранения игрушек в игровых зонах.</a:t>
            </a:r>
            <a:endParaRPr lang="en-US" sz="1400" dirty="0">
              <a:solidFill>
                <a:prstClr val="white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4. Приобретение средств для хранения игрушек. </a:t>
            </a:r>
            <a:endParaRPr lang="en-US" sz="1400" dirty="0">
              <a:solidFill>
                <a:prstClr val="white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2915816" y="1520606"/>
            <a:ext cx="720080" cy="648072"/>
          </a:xfrm>
          <a:prstGeom prst="cloudCallout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5508104" y="1526383"/>
            <a:ext cx="720080" cy="648000"/>
          </a:xfrm>
          <a:prstGeom prst="cloudCallout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6084168" y="1556792"/>
            <a:ext cx="720080" cy="648072"/>
          </a:xfrm>
          <a:prstGeom prst="cloudCallout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23315"/>
            <a:ext cx="7381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57193" y="387202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0,5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21885" y="4219927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68572" y="3859177"/>
            <a:ext cx="1431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2,5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7750721" y="4699857"/>
            <a:ext cx="1141759" cy="673359"/>
            <a:chOff x="6022711" y="849020"/>
            <a:chExt cx="1141759" cy="1346718"/>
          </a:xfrm>
          <a:solidFill>
            <a:schemeClr val="accent6">
              <a:lumMod val="75000"/>
            </a:schemeClr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22711" y="849020"/>
              <a:ext cx="1141759" cy="134671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056152" y="882461"/>
              <a:ext cx="1074877" cy="127983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latin typeface="Times New Roman" pitchFamily="18" charset="0"/>
                  <a:cs typeface="Times New Roman" pitchFamily="18" charset="0"/>
                </a:rPr>
                <a:t>ВПП = 5</a:t>
              </a:r>
              <a:endParaRPr lang="ru-RU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9" name="Прямая соединительная линия 18"/>
          <p:cNvCxnSpPr/>
          <p:nvPr/>
        </p:nvCxnSpPr>
        <p:spPr>
          <a:xfrm flipV="1">
            <a:off x="251520" y="4240706"/>
            <a:ext cx="2710604" cy="46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6164686" y="4228509"/>
            <a:ext cx="2646805" cy="1284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6158734" y="4240706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960072" y="4639746"/>
            <a:ext cx="3196104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2956172" y="4228509"/>
            <a:ext cx="5952" cy="4112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6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475591"/>
          </a:xfr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МЕРОПРИЯТИЙ ПО ДОСТИЖЕНИЮ ЦЕЛЕВЫХ ПОКАЗАТЕЛЕЙ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461200"/>
              </p:ext>
            </p:extLst>
          </p:nvPr>
        </p:nvGraphicFramePr>
        <p:xfrm>
          <a:off x="0" y="404664"/>
          <a:ext cx="9143999" cy="642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7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58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46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072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0458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969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en-US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МЕРОПРИЯТИЙ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РЕАЛИЗАЦИИ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ОЖИДАЕМЫЙ РЕЗУЛЬТАТ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ИСПОЛНИТЕЛЬ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75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рабочей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группы.</a:t>
                      </a:r>
                      <a:endParaRPr lang="en-US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проблем в деятельности образовательной организации.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12.09.2022 по 30.09.2022</a:t>
                      </a:r>
                      <a:endParaRPr lang="ru-RU" sz="12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Определены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проблемы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</a:t>
                      </a:r>
                      <a:r>
                        <a:rPr lang="ru-RU" sz="110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О.К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Короткова И.А.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091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групповой комнаты.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13.09.2022 по 16.09.2022</a:t>
                      </a:r>
                      <a:endParaRPr lang="ru-RU" sz="12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выявленных проблем процесса.</a:t>
                      </a: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Короткова И.А.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630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целевого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состояния процесса и определение мероприятий, направленных на решение проблем.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19.09.2022 по 23.09.2022</a:t>
                      </a:r>
                      <a:endParaRPr lang="ru-RU" sz="12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целевого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состояния.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мероприятий.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Короткова И.А.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4681">
                <a:tc rowSpan="4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освобождение рабочей зоны от ненужных предметов</a:t>
                      </a: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26.09.2022 по  07.10.2022</a:t>
                      </a:r>
                      <a:endParaRPr lang="ru-RU" sz="1200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Внедрена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система 5С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baseline="0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Короткова И.А.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349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стандартов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хранения материалов;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карточек в игровых зонах.</a:t>
                      </a: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10.10.2022 по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21.10.2022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Короткова И.А.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91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органайзеров, контейнеров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для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транспортировки учебного материала, столов.</a:t>
                      </a: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24.10.2022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04.11.2022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по </a:t>
                      </a:r>
                      <a:r>
                        <a:rPr lang="ru-RU" sz="110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части </a:t>
                      </a:r>
                      <a:r>
                        <a:rPr lang="ru-RU" sz="1100" baseline="0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Поливцева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Н.В.</a:t>
                      </a:r>
                      <a:endParaRPr lang="ru-RU" sz="11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8449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Сортировка и  формирование атрибутов, игрового материала и дидактических пособий самостоятельной деятельности по зонам.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Размещение карточек-подсказок в игровых зонах.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Размещение карты центра по самостоятельной деятельности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07.11.2022</a:t>
                      </a:r>
                      <a:r>
                        <a:rPr lang="ru-RU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 </a:t>
                      </a:r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25.11.2022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Короткова И.А.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1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5567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Совещание по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защите.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30.11.2022 </a:t>
                      </a:r>
                      <a:endParaRPr lang="ru-RU" sz="12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Принятие результатов и внесение поправок.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МорозоваО.К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Короткова И.А.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Закрепление результатов и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закрытие проекта.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05.12.2022 по 20.12.2022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пространства игровых зон.</a:t>
                      </a:r>
                    </a:p>
                  </a:txBody>
                  <a:tcPr marL="29908" marR="29908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МорозоваО.К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Короткова И.А.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61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72008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ФОТООТЧЕТ «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ОПТИМИЗАЦИИ»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«Оптимизация процесса уборки игрушек в групповой комнате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завершения игровой деятельности»</a:t>
            </a:r>
          </a:p>
        </p:txBody>
      </p:sp>
      <p:pic>
        <p:nvPicPr>
          <p:cNvPr id="2050" name="Picture 2" descr="E:\13.02.2023\IMG_20230213_1436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52" y="1412776"/>
            <a:ext cx="4464096" cy="2232048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E:\13.02.2023\IMG_20230213_14471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8" b="13954"/>
          <a:stretch/>
        </p:blipFill>
        <p:spPr bwMode="auto">
          <a:xfrm>
            <a:off x="5436256" y="3945900"/>
            <a:ext cx="1440000" cy="2700001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E:\13.02.2023\IMG_20230213_14480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38" b="7712"/>
          <a:stretch/>
        </p:blipFill>
        <p:spPr bwMode="auto">
          <a:xfrm>
            <a:off x="7164448" y="3945901"/>
            <a:ext cx="1440000" cy="270000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E:\13.02.2023\IMG_20230213_14491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5" r="10341" b="7467"/>
          <a:stretch/>
        </p:blipFill>
        <p:spPr bwMode="auto">
          <a:xfrm>
            <a:off x="5436256" y="1082437"/>
            <a:ext cx="1440000" cy="270000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2" name="Picture 4" descr="E:\13.02.2023\IMG_20230213_1449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448" y="1063611"/>
            <a:ext cx="1440000" cy="2718826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E:\13.02.2023\IMG_20230213_145247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" r="5122"/>
          <a:stretch/>
        </p:blipFill>
        <p:spPr bwMode="auto">
          <a:xfrm>
            <a:off x="539552" y="3782438"/>
            <a:ext cx="4464496" cy="264744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6941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72008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ДИАГРАММА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«Спагетти» текущих перемещений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755576" y="1265225"/>
            <a:ext cx="1660262" cy="1505423"/>
            <a:chOff x="3797" y="769667"/>
            <a:chExt cx="1660262" cy="1505423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физического развития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401208" y="5157189"/>
            <a:ext cx="1660262" cy="1505423"/>
            <a:chOff x="3797" y="769667"/>
            <a:chExt cx="1660262" cy="1505423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речевого развития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39680" y="3212976"/>
            <a:ext cx="1660262" cy="1505423"/>
            <a:chOff x="3797" y="769667"/>
            <a:chExt cx="1660262" cy="150542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конструирования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729130" y="1265225"/>
            <a:ext cx="1660262" cy="1505423"/>
            <a:chOff x="3797" y="769667"/>
            <a:chExt cx="1660262" cy="1505423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сюжетно-ролевых игр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7232452" y="3184068"/>
            <a:ext cx="1660262" cy="1505423"/>
            <a:chOff x="3797" y="769667"/>
            <a:chExt cx="1660262" cy="1505423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математического развития и дидактических игр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5071978" y="5157190"/>
            <a:ext cx="1660262" cy="1505423"/>
            <a:chOff x="3797" y="769667"/>
            <a:chExt cx="1660262" cy="1505423"/>
          </a:xfrm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Центр природы</a:t>
              </a:r>
              <a:endParaRPr lang="ru-RU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652" y="3170617"/>
            <a:ext cx="380135" cy="703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345" y="3964276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092" y="3964277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131" y="3972738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612" y="3964278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345" y="3162938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092" y="3162937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4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980" y="3170617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Блок-схема: узел 1"/>
          <p:cNvSpPr/>
          <p:nvPr/>
        </p:nvSpPr>
        <p:spPr>
          <a:xfrm>
            <a:off x="2991902" y="3257068"/>
            <a:ext cx="324000" cy="3240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3041754" y="3587862"/>
            <a:ext cx="252000" cy="68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Дуга 34"/>
          <p:cNvSpPr/>
          <p:nvPr/>
        </p:nvSpPr>
        <p:spPr>
          <a:xfrm rot="197550">
            <a:off x="2953921" y="3609673"/>
            <a:ext cx="409986" cy="712028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3095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8618" y="3587862"/>
            <a:ext cx="24447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Полилиния 35"/>
          <p:cNvSpPr/>
          <p:nvPr/>
        </p:nvSpPr>
        <p:spPr>
          <a:xfrm>
            <a:off x="2947427" y="4263460"/>
            <a:ext cx="188655" cy="368851"/>
          </a:xfrm>
          <a:custGeom>
            <a:avLst/>
            <a:gdLst>
              <a:gd name="connsiteX0" fmla="*/ 188655 w 188655"/>
              <a:gd name="connsiteY0" fmla="*/ 0 h 368851"/>
              <a:gd name="connsiteX1" fmla="*/ 132557 w 188655"/>
              <a:gd name="connsiteY1" fmla="*/ 330979 h 368851"/>
              <a:gd name="connsiteX2" fmla="*/ 9141 w 188655"/>
              <a:gd name="connsiteY2" fmla="*/ 364638 h 368851"/>
              <a:gd name="connsiteX3" fmla="*/ 9141 w 188655"/>
              <a:gd name="connsiteY3" fmla="*/ 359028 h 36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655" h="368851">
                <a:moveTo>
                  <a:pt x="188655" y="0"/>
                </a:moveTo>
                <a:cubicBezTo>
                  <a:pt x="175565" y="135103"/>
                  <a:pt x="162476" y="270206"/>
                  <a:pt x="132557" y="330979"/>
                </a:cubicBezTo>
                <a:cubicBezTo>
                  <a:pt x="102638" y="391752"/>
                  <a:pt x="29710" y="359963"/>
                  <a:pt x="9141" y="364638"/>
                </a:cubicBezTo>
                <a:cubicBezTo>
                  <a:pt x="-11428" y="369313"/>
                  <a:pt x="9141" y="359028"/>
                  <a:pt x="9141" y="359028"/>
                </a:cubicBezTo>
              </a:path>
            </a:pathLst>
          </a:cu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3097" name="Picture 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70526" y="4261824"/>
            <a:ext cx="219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Блок-схема: узел 36"/>
          <p:cNvSpPr/>
          <p:nvPr/>
        </p:nvSpPr>
        <p:spPr>
          <a:xfrm>
            <a:off x="3095840" y="3356992"/>
            <a:ext cx="36000" cy="36000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098" name="Picture 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56992"/>
            <a:ext cx="60325" cy="6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Полилиния 37"/>
          <p:cNvSpPr/>
          <p:nvPr/>
        </p:nvSpPr>
        <p:spPr>
          <a:xfrm rot="482490">
            <a:off x="3073691" y="3486604"/>
            <a:ext cx="157402" cy="52775"/>
          </a:xfrm>
          <a:custGeom>
            <a:avLst/>
            <a:gdLst>
              <a:gd name="connsiteX0" fmla="*/ 0 w 157402"/>
              <a:gd name="connsiteY0" fmla="*/ 7869 h 52775"/>
              <a:gd name="connsiteX1" fmla="*/ 89757 w 157402"/>
              <a:gd name="connsiteY1" fmla="*/ 52748 h 52775"/>
              <a:gd name="connsiteX2" fmla="*/ 151465 w 157402"/>
              <a:gd name="connsiteY2" fmla="*/ 2259 h 52775"/>
              <a:gd name="connsiteX3" fmla="*/ 151465 w 157402"/>
              <a:gd name="connsiteY3" fmla="*/ 13479 h 5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402" h="52775">
                <a:moveTo>
                  <a:pt x="0" y="7869"/>
                </a:moveTo>
                <a:cubicBezTo>
                  <a:pt x="32256" y="30776"/>
                  <a:pt x="64513" y="53683"/>
                  <a:pt x="89757" y="52748"/>
                </a:cubicBezTo>
                <a:cubicBezTo>
                  <a:pt x="115001" y="51813"/>
                  <a:pt x="141180" y="8804"/>
                  <a:pt x="151465" y="2259"/>
                </a:cubicBezTo>
                <a:cubicBezTo>
                  <a:pt x="161750" y="-4286"/>
                  <a:pt x="156607" y="4596"/>
                  <a:pt x="151465" y="13479"/>
                </a:cubicBezTo>
              </a:path>
            </a:pathLst>
          </a:cu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9" name="Куб 38"/>
          <p:cNvSpPr/>
          <p:nvPr/>
        </p:nvSpPr>
        <p:spPr>
          <a:xfrm>
            <a:off x="3152392" y="3873990"/>
            <a:ext cx="199981" cy="183393"/>
          </a:xfrm>
          <a:prstGeom prst="cub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45" name="Скругленная соединительная линия 44"/>
          <p:cNvCxnSpPr/>
          <p:nvPr/>
        </p:nvCxnSpPr>
        <p:spPr>
          <a:xfrm rot="16200000" flipH="1">
            <a:off x="3029006" y="4731652"/>
            <a:ext cx="579375" cy="380694"/>
          </a:xfrm>
          <a:prstGeom prst="curvedConnector3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Скругленная соединительная линия 48"/>
          <p:cNvCxnSpPr/>
          <p:nvPr/>
        </p:nvCxnSpPr>
        <p:spPr>
          <a:xfrm flipV="1">
            <a:off x="3389601" y="3923004"/>
            <a:ext cx="3486655" cy="658124"/>
          </a:xfrm>
          <a:prstGeom prst="curvedConnector3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Скругленная соединительная линия 50"/>
          <p:cNvCxnSpPr/>
          <p:nvPr/>
        </p:nvCxnSpPr>
        <p:spPr>
          <a:xfrm rot="16200000" flipV="1">
            <a:off x="1788118" y="3404571"/>
            <a:ext cx="1607325" cy="504056"/>
          </a:xfrm>
          <a:prstGeom prst="curvedConnector3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Скругленная соединительная линия 59"/>
          <p:cNvCxnSpPr/>
          <p:nvPr/>
        </p:nvCxnSpPr>
        <p:spPr>
          <a:xfrm flipV="1">
            <a:off x="3417084" y="2636912"/>
            <a:ext cx="3099132" cy="1622681"/>
          </a:xfrm>
          <a:prstGeom prst="curvedConnector3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кругленная соединительная линия 61"/>
          <p:cNvCxnSpPr/>
          <p:nvPr/>
        </p:nvCxnSpPr>
        <p:spPr>
          <a:xfrm rot="10800000">
            <a:off x="2135160" y="4202957"/>
            <a:ext cx="786039" cy="489856"/>
          </a:xfrm>
          <a:prstGeom prst="curvedConnector3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2" name="Скругленная соединительная линия 3071"/>
          <p:cNvCxnSpPr/>
          <p:nvPr/>
        </p:nvCxnSpPr>
        <p:spPr>
          <a:xfrm>
            <a:off x="3203848" y="4718399"/>
            <a:ext cx="1823331" cy="482883"/>
          </a:xfrm>
          <a:prstGeom prst="curvedConnector3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3" name="TextBox 3102"/>
          <p:cNvSpPr txBox="1"/>
          <p:nvPr/>
        </p:nvSpPr>
        <p:spPr>
          <a:xfrm>
            <a:off x="2987518" y="2780928"/>
            <a:ext cx="360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3843283" y="1261794"/>
            <a:ext cx="1660262" cy="1505423"/>
            <a:chOff x="3797" y="769667"/>
            <a:chExt cx="1660262" cy="1505423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Times New Roman" pitchFamily="18" charset="0"/>
                  <a:cs typeface="Times New Roman" pitchFamily="18" charset="0"/>
                </a:rPr>
                <a:t>Центр изобразительного искусства</a:t>
              </a:r>
              <a:endParaRPr lang="ru-RU" sz="1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" name="Скругленная соединительная линия 10"/>
          <p:cNvCxnSpPr/>
          <p:nvPr/>
        </p:nvCxnSpPr>
        <p:spPr>
          <a:xfrm rot="5400000" flipH="1" flipV="1">
            <a:off x="3284797" y="3060020"/>
            <a:ext cx="1278263" cy="864096"/>
          </a:xfrm>
          <a:prstGeom prst="curvedConnector3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675432" y="3684708"/>
            <a:ext cx="121228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43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72008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ДИАГРАММА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«Спагетти»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целевого состояния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55576" y="1265225"/>
            <a:ext cx="1660262" cy="1505423"/>
            <a:chOff x="3797" y="769667"/>
            <a:chExt cx="1660262" cy="1505423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  <a:solidFill>
              <a:srgbClr val="FFFF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Центр физического развития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337623" y="5137189"/>
            <a:ext cx="1660262" cy="1505423"/>
            <a:chOff x="3797" y="769667"/>
            <a:chExt cx="1660262" cy="1505423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  <a:solidFill>
              <a:srgbClr val="FF00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Центр речевого развития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39680" y="3212976"/>
            <a:ext cx="1660262" cy="1505423"/>
            <a:chOff x="3797" y="769667"/>
            <a:chExt cx="1660262" cy="150542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Центр конструирования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729130" y="1265225"/>
            <a:ext cx="1660262" cy="1505423"/>
            <a:chOff x="3797" y="769667"/>
            <a:chExt cx="1660262" cy="1505423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Центр сюжетно-ролевых игр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7092280" y="3257068"/>
            <a:ext cx="1660262" cy="1505423"/>
            <a:chOff x="3797" y="769667"/>
            <a:chExt cx="1660262" cy="1505423"/>
          </a:xfrm>
          <a:solidFill>
            <a:srgbClr val="00B050"/>
          </a:solidFill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Центр математического развития и дидактических игр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4927962" y="5085184"/>
            <a:ext cx="1660262" cy="1505423"/>
            <a:chOff x="3797" y="769667"/>
            <a:chExt cx="1660262" cy="1505423"/>
          </a:xfrm>
          <a:solidFill>
            <a:srgbClr val="00B050"/>
          </a:solidFill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Центр природы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347" y="3198443"/>
            <a:ext cx="380135" cy="703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40" y="3992102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787" y="3992103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826" y="4000564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307" y="3992104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40" y="3190764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787" y="3190763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4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675" y="3198443"/>
            <a:ext cx="3841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Блок-схема: узел 1"/>
          <p:cNvSpPr/>
          <p:nvPr/>
        </p:nvSpPr>
        <p:spPr>
          <a:xfrm>
            <a:off x="2991902" y="3257068"/>
            <a:ext cx="324000" cy="3240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3041754" y="3587862"/>
            <a:ext cx="252000" cy="68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Дуга 34"/>
          <p:cNvSpPr/>
          <p:nvPr/>
        </p:nvSpPr>
        <p:spPr>
          <a:xfrm rot="197550">
            <a:off x="2953921" y="3609673"/>
            <a:ext cx="409986" cy="712028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3095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8618" y="3587862"/>
            <a:ext cx="24447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Полилиния 35"/>
          <p:cNvSpPr/>
          <p:nvPr/>
        </p:nvSpPr>
        <p:spPr>
          <a:xfrm>
            <a:off x="2947427" y="4263460"/>
            <a:ext cx="188655" cy="368851"/>
          </a:xfrm>
          <a:custGeom>
            <a:avLst/>
            <a:gdLst>
              <a:gd name="connsiteX0" fmla="*/ 188655 w 188655"/>
              <a:gd name="connsiteY0" fmla="*/ 0 h 368851"/>
              <a:gd name="connsiteX1" fmla="*/ 132557 w 188655"/>
              <a:gd name="connsiteY1" fmla="*/ 330979 h 368851"/>
              <a:gd name="connsiteX2" fmla="*/ 9141 w 188655"/>
              <a:gd name="connsiteY2" fmla="*/ 364638 h 368851"/>
              <a:gd name="connsiteX3" fmla="*/ 9141 w 188655"/>
              <a:gd name="connsiteY3" fmla="*/ 359028 h 36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655" h="368851">
                <a:moveTo>
                  <a:pt x="188655" y="0"/>
                </a:moveTo>
                <a:cubicBezTo>
                  <a:pt x="175565" y="135103"/>
                  <a:pt x="162476" y="270206"/>
                  <a:pt x="132557" y="330979"/>
                </a:cubicBezTo>
                <a:cubicBezTo>
                  <a:pt x="102638" y="391752"/>
                  <a:pt x="29710" y="359963"/>
                  <a:pt x="9141" y="364638"/>
                </a:cubicBezTo>
                <a:cubicBezTo>
                  <a:pt x="-11428" y="369313"/>
                  <a:pt x="9141" y="359028"/>
                  <a:pt x="9141" y="359028"/>
                </a:cubicBezTo>
              </a:path>
            </a:pathLst>
          </a:cu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3097" name="Picture 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70526" y="4261824"/>
            <a:ext cx="219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Блок-схема: узел 36"/>
          <p:cNvSpPr/>
          <p:nvPr/>
        </p:nvSpPr>
        <p:spPr>
          <a:xfrm>
            <a:off x="3095840" y="3356992"/>
            <a:ext cx="36000" cy="36000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098" name="Picture 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56992"/>
            <a:ext cx="60325" cy="6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Полилиния 37"/>
          <p:cNvSpPr/>
          <p:nvPr/>
        </p:nvSpPr>
        <p:spPr>
          <a:xfrm rot="482490">
            <a:off x="3073691" y="3486604"/>
            <a:ext cx="157402" cy="52775"/>
          </a:xfrm>
          <a:custGeom>
            <a:avLst/>
            <a:gdLst>
              <a:gd name="connsiteX0" fmla="*/ 0 w 157402"/>
              <a:gd name="connsiteY0" fmla="*/ 7869 h 52775"/>
              <a:gd name="connsiteX1" fmla="*/ 89757 w 157402"/>
              <a:gd name="connsiteY1" fmla="*/ 52748 h 52775"/>
              <a:gd name="connsiteX2" fmla="*/ 151465 w 157402"/>
              <a:gd name="connsiteY2" fmla="*/ 2259 h 52775"/>
              <a:gd name="connsiteX3" fmla="*/ 151465 w 157402"/>
              <a:gd name="connsiteY3" fmla="*/ 13479 h 5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402" h="52775">
                <a:moveTo>
                  <a:pt x="0" y="7869"/>
                </a:moveTo>
                <a:cubicBezTo>
                  <a:pt x="32256" y="30776"/>
                  <a:pt x="64513" y="53683"/>
                  <a:pt x="89757" y="52748"/>
                </a:cubicBezTo>
                <a:cubicBezTo>
                  <a:pt x="115001" y="51813"/>
                  <a:pt x="141180" y="8804"/>
                  <a:pt x="151465" y="2259"/>
                </a:cubicBezTo>
                <a:cubicBezTo>
                  <a:pt x="161750" y="-4286"/>
                  <a:pt x="156607" y="4596"/>
                  <a:pt x="151465" y="13479"/>
                </a:cubicBezTo>
              </a:path>
            </a:pathLst>
          </a:cu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9" name="Куб 38"/>
          <p:cNvSpPr/>
          <p:nvPr/>
        </p:nvSpPr>
        <p:spPr>
          <a:xfrm>
            <a:off x="3152392" y="3873990"/>
            <a:ext cx="199981" cy="183393"/>
          </a:xfrm>
          <a:prstGeom prst="cub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1" name="Скругленная соединительная линия 10"/>
          <p:cNvCxnSpPr/>
          <p:nvPr/>
        </p:nvCxnSpPr>
        <p:spPr>
          <a:xfrm rot="10800000">
            <a:off x="2161772" y="4460261"/>
            <a:ext cx="772041" cy="12700"/>
          </a:xfrm>
          <a:prstGeom prst="curvedConnector3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Группа 55"/>
          <p:cNvGrpSpPr/>
          <p:nvPr/>
        </p:nvGrpSpPr>
        <p:grpSpPr>
          <a:xfrm>
            <a:off x="3726381" y="1265225"/>
            <a:ext cx="1660262" cy="1505423"/>
            <a:chOff x="3797" y="769667"/>
            <a:chExt cx="1660262" cy="1505423"/>
          </a:xfrm>
          <a:solidFill>
            <a:schemeClr val="bg1"/>
          </a:solidFill>
        </p:grpSpPr>
        <p:sp>
          <p:nvSpPr>
            <p:cNvPr id="57" name="Скругленный прямоугольник 56"/>
            <p:cNvSpPr/>
            <p:nvPr/>
          </p:nvSpPr>
          <p:spPr>
            <a:xfrm>
              <a:off x="3797" y="769667"/>
              <a:ext cx="1660262" cy="150542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9" name="Скругленный прямоугольник 4"/>
            <p:cNvSpPr/>
            <p:nvPr/>
          </p:nvSpPr>
          <p:spPr>
            <a:xfrm>
              <a:off x="47889" y="813759"/>
              <a:ext cx="1572078" cy="14172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Центр изобразительного искусства</a:t>
              </a:r>
              <a:endParaRPr lang="ru-RU" sz="1400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808718" y="3745196"/>
            <a:ext cx="121228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3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1973</TotalTime>
  <Words>1320</Words>
  <Application>Microsoft Office PowerPoint</Application>
  <PresentationFormat>Экран (4:3)</PresentationFormat>
  <Paragraphs>292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Symbol</vt:lpstr>
      <vt:lpstr>Times New Roman</vt:lpstr>
      <vt:lpstr>Тема Office</vt:lpstr>
      <vt:lpstr>ОПТИМИЗАЦИЯ ПРОЦЕССА  УБОРКИ ИГРУШЕК В ГРУППОВОЙ КОМНАТЕ  ПОСЛЕ ЗАВЕРШЕНИЯ ИГРОВОЙ ДЕЯТЕЛЬНОСТИ</vt:lpstr>
      <vt:lpstr>Презентация PowerPoint</vt:lpstr>
      <vt:lpstr>КАРТА ТЕКУЩЕГО СОСТОЯНИЯ ПРОЦЕССА  «Оптимизация процесса уборки игрушек в групповой комнате  после завершения игровой деятельности»</vt:lpstr>
      <vt:lpstr>РАЗРАБОТКА КОМПЛЕКСА МЕРОПРИЯТИЙ  ПО УСТРАНЕНИЮ ПРОБЛЕМ</vt:lpstr>
      <vt:lpstr>КАРТА ЦЕЛЕВОГО СОСТОЯНИЯ ПРОЦЕССА  «Оптимизация процесса уборки игрушек в групповой комнате  после завершения игровой деятельности»</vt:lpstr>
      <vt:lpstr>ПЛАН  МЕРОПРИЯТИЙ ПО ДОСТИЖЕНИЮ ЦЕЛЕВЫХ ПОКАЗАТЕЛЕЙ</vt:lpstr>
      <vt:lpstr>ФОТООТЧЕТ «ДО ОПТИМИЗАЦИИ» «Оптимизация процесса уборки игрушек в групповой комнате  после завершения игровой деятельности»</vt:lpstr>
      <vt:lpstr>ДИАГРАММА  «Спагетти» текущих перемещений</vt:lpstr>
      <vt:lpstr>ДИАГРАММА  «Спагетти» целевого состояния</vt:lpstr>
      <vt:lpstr>Презентация PowerPoint</vt:lpstr>
      <vt:lpstr>Презентация PowerPoint</vt:lpstr>
      <vt:lpstr>Презентация PowerPoint</vt:lpstr>
      <vt:lpstr>ВНЕДРЕНИЕ «5С»  «Оптимизация процесса уборки игрушек в групповой комнате  после завершения игровой деятельности»</vt:lpstr>
      <vt:lpstr>ИГРОВАЯ МОТИВАЦИЯ «Хлопушки»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Оптимизация процесса уборки игрушек в групповой комнате после завершения игровой деятельности</dc:title>
  <dc:creator>SVETA</dc:creator>
  <cp:lastModifiedBy>доу№8</cp:lastModifiedBy>
  <cp:revision>143</cp:revision>
  <dcterms:created xsi:type="dcterms:W3CDTF">2023-02-07T11:39:53Z</dcterms:created>
  <dcterms:modified xsi:type="dcterms:W3CDTF">2023-04-10T10:32:35Z</dcterms:modified>
</cp:coreProperties>
</file>