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72" r:id="rId9"/>
    <p:sldId id="273" r:id="rId10"/>
    <p:sldId id="265" r:id="rId11"/>
    <p:sldId id="266" r:id="rId12"/>
    <p:sldId id="267" r:id="rId13"/>
    <p:sldId id="268" r:id="rId14"/>
    <p:sldId id="27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24" autoAdjust="0"/>
    <p:restoredTop sz="99097" autoAdjust="0"/>
  </p:normalViewPr>
  <p:slideViewPr>
    <p:cSldViewPr>
      <p:cViewPr varScale="1">
        <p:scale>
          <a:sx n="74" d="100"/>
          <a:sy n="74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C693A-3831-4C21-AA0A-637D5D8D4952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DF7E473-5C50-443B-8039-D68B4872F977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Сигнал            о завершении игровой деятельности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6EDC98-71A1-49BD-A803-0547544C7490}" type="parTrans" cxnId="{D3D7AD5F-339A-4CEF-AA5C-4362127590DF}">
      <dgm:prSet/>
      <dgm:spPr/>
      <dgm:t>
        <a:bodyPr/>
        <a:lstStyle/>
        <a:p>
          <a:endParaRPr lang="ru-RU"/>
        </a:p>
      </dgm:t>
    </dgm:pt>
    <dgm:pt modelId="{1A194867-A28F-45A2-8E87-C54638B975AC}" type="sibTrans" cxnId="{D3D7AD5F-339A-4CEF-AA5C-4362127590DF}">
      <dgm:prSet/>
      <dgm:spPr/>
      <dgm:t>
        <a:bodyPr/>
        <a:lstStyle/>
        <a:p>
          <a:endParaRPr lang="ru-RU"/>
        </a:p>
      </dgm:t>
    </dgm:pt>
    <dgm:pt modelId="{556B0F87-1183-4C00-B62E-30481DD988E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Долгий поиск места хранения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567779D-7299-42E2-8027-B2BD30701ACA}" type="parTrans" cxnId="{BAF93038-1FB6-4731-928A-6A85DF1E4793}">
      <dgm:prSet/>
      <dgm:spPr/>
      <dgm:t>
        <a:bodyPr/>
        <a:lstStyle/>
        <a:p>
          <a:endParaRPr lang="ru-RU"/>
        </a:p>
      </dgm:t>
    </dgm:pt>
    <dgm:pt modelId="{5B680C3A-48D7-486F-9FB3-E80A87466BFB}" type="sibTrans" cxnId="{BAF93038-1FB6-4731-928A-6A85DF1E4793}">
      <dgm:prSet/>
      <dgm:spPr/>
      <dgm:t>
        <a:bodyPr/>
        <a:lstStyle/>
        <a:p>
          <a:endParaRPr lang="ru-RU"/>
        </a:p>
      </dgm:t>
    </dgm:pt>
    <dgm:pt modelId="{E41B0D48-0E9E-43B9-8C27-F13EEF749BB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Возвращает игрушку не  на её место хранения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E4BE09C-2703-4E18-94C3-0CE691F2E6E0}" type="parTrans" cxnId="{E80C1517-CFB5-45D9-93F8-35A37BC730A0}">
      <dgm:prSet/>
      <dgm:spPr/>
      <dgm:t>
        <a:bodyPr/>
        <a:lstStyle/>
        <a:p>
          <a:endParaRPr lang="ru-RU"/>
        </a:p>
      </dgm:t>
    </dgm:pt>
    <dgm:pt modelId="{F9E0402A-E53C-4A41-9B66-299CD3253C6D}" type="sibTrans" cxnId="{E80C1517-CFB5-45D9-93F8-35A37BC730A0}">
      <dgm:prSet/>
      <dgm:spPr/>
      <dgm:t>
        <a:bodyPr/>
        <a:lstStyle/>
        <a:p>
          <a:endParaRPr lang="ru-RU"/>
        </a:p>
      </dgm:t>
    </dgm:pt>
    <dgm:pt modelId="{2C946F67-6E53-4DAF-9AE6-F36589C6924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Получает сигнал о возврате игрушки на место её хранения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1F2E7F5-6BB2-4A78-B9C7-04F6BBEE43D5}" type="parTrans" cxnId="{48F36425-9FAE-4236-B7CD-554F8E301ADB}">
      <dgm:prSet/>
      <dgm:spPr/>
      <dgm:t>
        <a:bodyPr/>
        <a:lstStyle/>
        <a:p>
          <a:endParaRPr lang="ru-RU"/>
        </a:p>
      </dgm:t>
    </dgm:pt>
    <dgm:pt modelId="{36D9DF5D-CD91-4436-A007-F61E7BD9EEF3}" type="sibTrans" cxnId="{48F36425-9FAE-4236-B7CD-554F8E301ADB}">
      <dgm:prSet/>
      <dgm:spPr/>
      <dgm:t>
        <a:bodyPr/>
        <a:lstStyle/>
        <a:p>
          <a:endParaRPr lang="ru-RU"/>
        </a:p>
      </dgm:t>
    </dgm:pt>
    <dgm:pt modelId="{98B43258-618D-44B0-8F4E-28219EC16C45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Ребёнок берёт игрушку, ищет место хранения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6A75A-4192-4113-8063-00F2E690ED51}" type="parTrans" cxnId="{325E5486-6388-45A6-9E43-4CF114175EE6}">
      <dgm:prSet/>
      <dgm:spPr/>
      <dgm:t>
        <a:bodyPr/>
        <a:lstStyle/>
        <a:p>
          <a:endParaRPr lang="ru-RU"/>
        </a:p>
      </dgm:t>
    </dgm:pt>
    <dgm:pt modelId="{E3253D1E-9D4A-431D-8CE0-D1BB141E6839}" type="sibTrans" cxnId="{325E5486-6388-45A6-9E43-4CF114175EE6}">
      <dgm:prSet/>
      <dgm:spPr/>
      <dgm:t>
        <a:bodyPr/>
        <a:lstStyle/>
        <a:p>
          <a:endParaRPr lang="ru-RU"/>
        </a:p>
      </dgm:t>
    </dgm:pt>
    <dgm:pt modelId="{F132A2E0-77C3-4B4D-8409-8D7FBD20BF83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Убирает игрушку на место её хранения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DA1BC-E2FA-4F8A-9334-F89A4E74D0F7}" type="parTrans" cxnId="{1DE650E9-E9CA-40C4-8E63-B9AF7DA117C4}">
      <dgm:prSet/>
      <dgm:spPr/>
      <dgm:t>
        <a:bodyPr/>
        <a:lstStyle/>
        <a:p>
          <a:endParaRPr lang="ru-RU"/>
        </a:p>
      </dgm:t>
    </dgm:pt>
    <dgm:pt modelId="{0F683370-31F2-4A41-B53B-3FCD64EC5F12}" type="sibTrans" cxnId="{1DE650E9-E9CA-40C4-8E63-B9AF7DA117C4}">
      <dgm:prSet/>
      <dgm:spPr/>
      <dgm:t>
        <a:bodyPr/>
        <a:lstStyle/>
        <a:p>
          <a:endParaRPr lang="ru-RU"/>
        </a:p>
      </dgm:t>
    </dgm:pt>
    <dgm:pt modelId="{330964D2-9716-4644-80D0-599CBF9F22CC}" type="pres">
      <dgm:prSet presAssocID="{FDAC693A-3831-4C21-AA0A-637D5D8D49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697BC8-CFF4-4421-BFF1-5ED8826D537D}" type="pres">
      <dgm:prSet presAssocID="{DDF7E473-5C50-443B-8039-D68B4872F977}" presName="node" presStyleLbl="node1" presStyleIdx="0" presStyleCnt="6" custScaleX="95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1E0D2-D2EC-4782-B96F-D59D5B027B7D}" type="pres">
      <dgm:prSet presAssocID="{1A194867-A28F-45A2-8E87-C54638B975A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5408CCE-2DAE-4974-87A5-8A13354873F8}" type="pres">
      <dgm:prSet presAssocID="{1A194867-A28F-45A2-8E87-C54638B975A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F30EEBE-26F1-4BC3-9F83-75187C5106D3}" type="pres">
      <dgm:prSet presAssocID="{98B43258-618D-44B0-8F4E-28219EC16C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99E57-C8B1-4D30-A5F3-CED86386903E}" type="pres">
      <dgm:prSet presAssocID="{E3253D1E-9D4A-431D-8CE0-D1BB141E6839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1185CF1-A921-44C0-BEAB-218B32D5D7C6}" type="pres">
      <dgm:prSet presAssocID="{E3253D1E-9D4A-431D-8CE0-D1BB141E683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5DA4B0E-CBE2-4138-BD06-DA90B20A2FC7}" type="pres">
      <dgm:prSet presAssocID="{556B0F87-1183-4C00-B62E-30481DD988E2}" presName="node" presStyleLbl="node1" presStyleIdx="2" presStyleCnt="6" custScaleX="96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2EF2A-D106-40CD-8AC6-DA604B7CABFA}" type="pres">
      <dgm:prSet presAssocID="{5B680C3A-48D7-486F-9FB3-E80A87466BF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98EE08E-B5E0-411E-B442-BF3D518590B3}" type="pres">
      <dgm:prSet presAssocID="{5B680C3A-48D7-486F-9FB3-E80A87466BF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8C61827-91C4-4596-B77C-0BA24AB467D1}" type="pres">
      <dgm:prSet presAssocID="{E41B0D48-0E9E-43B9-8C27-F13EEF749BBA}" presName="node" presStyleLbl="node1" presStyleIdx="3" presStyleCnt="6" custScaleX="95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18184-A9EF-4FE2-A05F-9B2E575F21BE}" type="pres">
      <dgm:prSet presAssocID="{F9E0402A-E53C-4A41-9B66-299CD3253C6D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EF46AC5-7F14-4D39-99AC-45C410615CB1}" type="pres">
      <dgm:prSet presAssocID="{F9E0402A-E53C-4A41-9B66-299CD3253C6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DB75412-DFE7-4480-9945-7BFC160C6661}" type="pres">
      <dgm:prSet presAssocID="{2C946F67-6E53-4DAF-9AE6-F36589C6924A}" presName="node" presStyleLbl="node1" presStyleIdx="4" presStyleCnt="6" custScaleX="103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49D1A-08E5-4367-B4D6-4D790DF3F77F}" type="pres">
      <dgm:prSet presAssocID="{36D9DF5D-CD91-4436-A007-F61E7BD9EEF3}" presName="sibTrans" presStyleLbl="sibTrans2D1" presStyleIdx="4" presStyleCnt="5"/>
      <dgm:spPr/>
      <dgm:t>
        <a:bodyPr/>
        <a:lstStyle/>
        <a:p>
          <a:endParaRPr lang="ru-RU"/>
        </a:p>
      </dgm:t>
    </dgm:pt>
    <dgm:pt modelId="{43BBD2D3-4CA2-4FB7-8330-C24B749616EE}" type="pres">
      <dgm:prSet presAssocID="{36D9DF5D-CD91-4436-A007-F61E7BD9EEF3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64FBCF1-0827-49A5-BF92-FDB13A815567}" type="pres">
      <dgm:prSet presAssocID="{F132A2E0-77C3-4B4D-8409-8D7FBD20BF83}" presName="node" presStyleLbl="node1" presStyleIdx="5" presStyleCnt="6" custScaleX="93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30680-5634-4B18-87ED-D043B589F792}" type="presOf" srcId="{1A194867-A28F-45A2-8E87-C54638B975AC}" destId="{3BC1E0D2-D2EC-4782-B96F-D59D5B027B7D}" srcOrd="0" destOrd="0" presId="urn:microsoft.com/office/officeart/2005/8/layout/process1"/>
    <dgm:cxn modelId="{A41AF257-0B33-4EA6-864F-1DA5CA141081}" type="presOf" srcId="{F9E0402A-E53C-4A41-9B66-299CD3253C6D}" destId="{AEF46AC5-7F14-4D39-99AC-45C410615CB1}" srcOrd="1" destOrd="0" presId="urn:microsoft.com/office/officeart/2005/8/layout/process1"/>
    <dgm:cxn modelId="{E80C1517-CFB5-45D9-93F8-35A37BC730A0}" srcId="{FDAC693A-3831-4C21-AA0A-637D5D8D4952}" destId="{E41B0D48-0E9E-43B9-8C27-F13EEF749BBA}" srcOrd="3" destOrd="0" parTransId="{CE4BE09C-2703-4E18-94C3-0CE691F2E6E0}" sibTransId="{F9E0402A-E53C-4A41-9B66-299CD3253C6D}"/>
    <dgm:cxn modelId="{1DE650E9-E9CA-40C4-8E63-B9AF7DA117C4}" srcId="{FDAC693A-3831-4C21-AA0A-637D5D8D4952}" destId="{F132A2E0-77C3-4B4D-8409-8D7FBD20BF83}" srcOrd="5" destOrd="0" parTransId="{F4FDA1BC-E2FA-4F8A-9334-F89A4E74D0F7}" sibTransId="{0F683370-31F2-4A41-B53B-3FCD64EC5F12}"/>
    <dgm:cxn modelId="{3FA9AD6C-74B6-42F6-AA4D-A151C2AD864B}" type="presOf" srcId="{F132A2E0-77C3-4B4D-8409-8D7FBD20BF83}" destId="{164FBCF1-0827-49A5-BF92-FDB13A815567}" srcOrd="0" destOrd="0" presId="urn:microsoft.com/office/officeart/2005/8/layout/process1"/>
    <dgm:cxn modelId="{99F13A9D-1E91-4B2A-A1C4-5A3F86168294}" type="presOf" srcId="{2C946F67-6E53-4DAF-9AE6-F36589C6924A}" destId="{DDB75412-DFE7-4480-9945-7BFC160C6661}" srcOrd="0" destOrd="0" presId="urn:microsoft.com/office/officeart/2005/8/layout/process1"/>
    <dgm:cxn modelId="{BAF93038-1FB6-4731-928A-6A85DF1E4793}" srcId="{FDAC693A-3831-4C21-AA0A-637D5D8D4952}" destId="{556B0F87-1183-4C00-B62E-30481DD988E2}" srcOrd="2" destOrd="0" parTransId="{C567779D-7299-42E2-8027-B2BD30701ACA}" sibTransId="{5B680C3A-48D7-486F-9FB3-E80A87466BFB}"/>
    <dgm:cxn modelId="{48F36425-9FAE-4236-B7CD-554F8E301ADB}" srcId="{FDAC693A-3831-4C21-AA0A-637D5D8D4952}" destId="{2C946F67-6E53-4DAF-9AE6-F36589C6924A}" srcOrd="4" destOrd="0" parTransId="{11F2E7F5-6BB2-4A78-B9C7-04F6BBEE43D5}" sibTransId="{36D9DF5D-CD91-4436-A007-F61E7BD9EEF3}"/>
    <dgm:cxn modelId="{42F27AD9-00DA-47F8-AAFA-4C682A9A5A05}" type="presOf" srcId="{98B43258-618D-44B0-8F4E-28219EC16C45}" destId="{AF30EEBE-26F1-4BC3-9F83-75187C5106D3}" srcOrd="0" destOrd="0" presId="urn:microsoft.com/office/officeart/2005/8/layout/process1"/>
    <dgm:cxn modelId="{C5527169-0FB9-43CB-9F1C-F189FB5CECA2}" type="presOf" srcId="{F9E0402A-E53C-4A41-9B66-299CD3253C6D}" destId="{B3818184-A9EF-4FE2-A05F-9B2E575F21BE}" srcOrd="0" destOrd="0" presId="urn:microsoft.com/office/officeart/2005/8/layout/process1"/>
    <dgm:cxn modelId="{AA4963F1-F0DC-42DA-B159-300C4E2513CE}" type="presOf" srcId="{E3253D1E-9D4A-431D-8CE0-D1BB141E6839}" destId="{63099E57-C8B1-4D30-A5F3-CED86386903E}" srcOrd="0" destOrd="0" presId="urn:microsoft.com/office/officeart/2005/8/layout/process1"/>
    <dgm:cxn modelId="{CC16A6F4-553F-4454-BE61-7FA1EFE6322F}" type="presOf" srcId="{DDF7E473-5C50-443B-8039-D68B4872F977}" destId="{9C697BC8-CFF4-4421-BFF1-5ED8826D537D}" srcOrd="0" destOrd="0" presId="urn:microsoft.com/office/officeart/2005/8/layout/process1"/>
    <dgm:cxn modelId="{4965FA89-C875-4811-9C5A-5F8673AC4288}" type="presOf" srcId="{FDAC693A-3831-4C21-AA0A-637D5D8D4952}" destId="{330964D2-9716-4644-80D0-599CBF9F22CC}" srcOrd="0" destOrd="0" presId="urn:microsoft.com/office/officeart/2005/8/layout/process1"/>
    <dgm:cxn modelId="{325E5486-6388-45A6-9E43-4CF114175EE6}" srcId="{FDAC693A-3831-4C21-AA0A-637D5D8D4952}" destId="{98B43258-618D-44B0-8F4E-28219EC16C45}" srcOrd="1" destOrd="0" parTransId="{CDD6A75A-4192-4113-8063-00F2E690ED51}" sibTransId="{E3253D1E-9D4A-431D-8CE0-D1BB141E6839}"/>
    <dgm:cxn modelId="{14408227-026D-49BF-A8D0-4636C1526B15}" type="presOf" srcId="{5B680C3A-48D7-486F-9FB3-E80A87466BFB}" destId="{798EE08E-B5E0-411E-B442-BF3D518590B3}" srcOrd="1" destOrd="0" presId="urn:microsoft.com/office/officeart/2005/8/layout/process1"/>
    <dgm:cxn modelId="{5EA1D5BE-C54D-4B31-B743-74B243978EDE}" type="presOf" srcId="{E41B0D48-0E9E-43B9-8C27-F13EEF749BBA}" destId="{08C61827-91C4-4596-B77C-0BA24AB467D1}" srcOrd="0" destOrd="0" presId="urn:microsoft.com/office/officeart/2005/8/layout/process1"/>
    <dgm:cxn modelId="{C20ED0F5-99CB-4365-A854-17D9FE50D7AE}" type="presOf" srcId="{1A194867-A28F-45A2-8E87-C54638B975AC}" destId="{75408CCE-2DAE-4974-87A5-8A13354873F8}" srcOrd="1" destOrd="0" presId="urn:microsoft.com/office/officeart/2005/8/layout/process1"/>
    <dgm:cxn modelId="{A7696A5D-090C-4C3B-A1BC-C1C85BAC825B}" type="presOf" srcId="{E3253D1E-9D4A-431D-8CE0-D1BB141E6839}" destId="{E1185CF1-A921-44C0-BEAB-218B32D5D7C6}" srcOrd="1" destOrd="0" presId="urn:microsoft.com/office/officeart/2005/8/layout/process1"/>
    <dgm:cxn modelId="{D3D7AD5F-339A-4CEF-AA5C-4362127590DF}" srcId="{FDAC693A-3831-4C21-AA0A-637D5D8D4952}" destId="{DDF7E473-5C50-443B-8039-D68B4872F977}" srcOrd="0" destOrd="0" parTransId="{536EDC98-71A1-49BD-A803-0547544C7490}" sibTransId="{1A194867-A28F-45A2-8E87-C54638B975AC}"/>
    <dgm:cxn modelId="{AC2C9124-9167-48E6-A29F-6ED5D0579C4D}" type="presOf" srcId="{36D9DF5D-CD91-4436-A007-F61E7BD9EEF3}" destId="{3FB49D1A-08E5-4367-B4D6-4D790DF3F77F}" srcOrd="0" destOrd="0" presId="urn:microsoft.com/office/officeart/2005/8/layout/process1"/>
    <dgm:cxn modelId="{784497F9-C507-424F-AAC6-050043562C56}" type="presOf" srcId="{36D9DF5D-CD91-4436-A007-F61E7BD9EEF3}" destId="{43BBD2D3-4CA2-4FB7-8330-C24B749616EE}" srcOrd="1" destOrd="0" presId="urn:microsoft.com/office/officeart/2005/8/layout/process1"/>
    <dgm:cxn modelId="{A653351C-C0A5-4226-BD3E-30AA1E695BEE}" type="presOf" srcId="{5B680C3A-48D7-486F-9FB3-E80A87466BFB}" destId="{71C2EF2A-D106-40CD-8AC6-DA604B7CABFA}" srcOrd="0" destOrd="0" presId="urn:microsoft.com/office/officeart/2005/8/layout/process1"/>
    <dgm:cxn modelId="{2BD3A4EA-2FB6-4560-B7CB-D5C14053E22F}" type="presOf" srcId="{556B0F87-1183-4C00-B62E-30481DD988E2}" destId="{75DA4B0E-CBE2-4138-BD06-DA90B20A2FC7}" srcOrd="0" destOrd="0" presId="urn:microsoft.com/office/officeart/2005/8/layout/process1"/>
    <dgm:cxn modelId="{40D1D834-C35C-4ED4-9DA4-23116BA5D4DF}" type="presParOf" srcId="{330964D2-9716-4644-80D0-599CBF9F22CC}" destId="{9C697BC8-CFF4-4421-BFF1-5ED8826D537D}" srcOrd="0" destOrd="0" presId="urn:microsoft.com/office/officeart/2005/8/layout/process1"/>
    <dgm:cxn modelId="{572323B7-698C-41CA-B8BB-70EBED459D15}" type="presParOf" srcId="{330964D2-9716-4644-80D0-599CBF9F22CC}" destId="{3BC1E0D2-D2EC-4782-B96F-D59D5B027B7D}" srcOrd="1" destOrd="0" presId="urn:microsoft.com/office/officeart/2005/8/layout/process1"/>
    <dgm:cxn modelId="{DEF1FFD9-808C-44B3-A16F-924E23660E0F}" type="presParOf" srcId="{3BC1E0D2-D2EC-4782-B96F-D59D5B027B7D}" destId="{75408CCE-2DAE-4974-87A5-8A13354873F8}" srcOrd="0" destOrd="0" presId="urn:microsoft.com/office/officeart/2005/8/layout/process1"/>
    <dgm:cxn modelId="{B1345B02-A675-4F0E-B023-4768E5C40033}" type="presParOf" srcId="{330964D2-9716-4644-80D0-599CBF9F22CC}" destId="{AF30EEBE-26F1-4BC3-9F83-75187C5106D3}" srcOrd="2" destOrd="0" presId="urn:microsoft.com/office/officeart/2005/8/layout/process1"/>
    <dgm:cxn modelId="{BB1CC2EE-82B8-4EB0-9E10-93F089027E14}" type="presParOf" srcId="{330964D2-9716-4644-80D0-599CBF9F22CC}" destId="{63099E57-C8B1-4D30-A5F3-CED86386903E}" srcOrd="3" destOrd="0" presId="urn:microsoft.com/office/officeart/2005/8/layout/process1"/>
    <dgm:cxn modelId="{B913FF4D-37EC-42D4-8043-CEEEF60B69D7}" type="presParOf" srcId="{63099E57-C8B1-4D30-A5F3-CED86386903E}" destId="{E1185CF1-A921-44C0-BEAB-218B32D5D7C6}" srcOrd="0" destOrd="0" presId="urn:microsoft.com/office/officeart/2005/8/layout/process1"/>
    <dgm:cxn modelId="{88FEBFD7-14A1-490D-85EB-B5F6DDDC42A7}" type="presParOf" srcId="{330964D2-9716-4644-80D0-599CBF9F22CC}" destId="{75DA4B0E-CBE2-4138-BD06-DA90B20A2FC7}" srcOrd="4" destOrd="0" presId="urn:microsoft.com/office/officeart/2005/8/layout/process1"/>
    <dgm:cxn modelId="{AFD83A7A-BFA2-4B73-97D5-189BBA5420C2}" type="presParOf" srcId="{330964D2-9716-4644-80D0-599CBF9F22CC}" destId="{71C2EF2A-D106-40CD-8AC6-DA604B7CABFA}" srcOrd="5" destOrd="0" presId="urn:microsoft.com/office/officeart/2005/8/layout/process1"/>
    <dgm:cxn modelId="{08EDBB49-427D-4033-AEE7-B64E8D3ECDA2}" type="presParOf" srcId="{71C2EF2A-D106-40CD-8AC6-DA604B7CABFA}" destId="{798EE08E-B5E0-411E-B442-BF3D518590B3}" srcOrd="0" destOrd="0" presId="urn:microsoft.com/office/officeart/2005/8/layout/process1"/>
    <dgm:cxn modelId="{DD1C26D9-4496-4A4B-BACB-74D5B1B53317}" type="presParOf" srcId="{330964D2-9716-4644-80D0-599CBF9F22CC}" destId="{08C61827-91C4-4596-B77C-0BA24AB467D1}" srcOrd="6" destOrd="0" presId="urn:microsoft.com/office/officeart/2005/8/layout/process1"/>
    <dgm:cxn modelId="{DC6D2BB9-C6FA-41FC-B6C1-A574365DECB1}" type="presParOf" srcId="{330964D2-9716-4644-80D0-599CBF9F22CC}" destId="{B3818184-A9EF-4FE2-A05F-9B2E575F21BE}" srcOrd="7" destOrd="0" presId="urn:microsoft.com/office/officeart/2005/8/layout/process1"/>
    <dgm:cxn modelId="{57316FFC-40EB-42B9-98EB-22FC0C149B47}" type="presParOf" srcId="{B3818184-A9EF-4FE2-A05F-9B2E575F21BE}" destId="{AEF46AC5-7F14-4D39-99AC-45C410615CB1}" srcOrd="0" destOrd="0" presId="urn:microsoft.com/office/officeart/2005/8/layout/process1"/>
    <dgm:cxn modelId="{3511108F-A365-4ED3-8123-9B379E4FB37F}" type="presParOf" srcId="{330964D2-9716-4644-80D0-599CBF9F22CC}" destId="{DDB75412-DFE7-4480-9945-7BFC160C6661}" srcOrd="8" destOrd="0" presId="urn:microsoft.com/office/officeart/2005/8/layout/process1"/>
    <dgm:cxn modelId="{2CAA38DC-F5F9-426D-A26E-CF488BCA0E52}" type="presParOf" srcId="{330964D2-9716-4644-80D0-599CBF9F22CC}" destId="{3FB49D1A-08E5-4367-B4D6-4D790DF3F77F}" srcOrd="9" destOrd="0" presId="urn:microsoft.com/office/officeart/2005/8/layout/process1"/>
    <dgm:cxn modelId="{5132D404-7BD0-4F56-ACC3-6BD7B4168337}" type="presParOf" srcId="{3FB49D1A-08E5-4367-B4D6-4D790DF3F77F}" destId="{43BBD2D3-4CA2-4FB7-8330-C24B749616EE}" srcOrd="0" destOrd="0" presId="urn:microsoft.com/office/officeart/2005/8/layout/process1"/>
    <dgm:cxn modelId="{F58BBB20-93D5-4C5D-8BD9-1D7E8F6DD0EF}" type="presParOf" srcId="{330964D2-9716-4644-80D0-599CBF9F22CC}" destId="{164FBCF1-0827-49A5-BF92-FDB13A815567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C693A-3831-4C21-AA0A-637D5D8D4952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DF7E473-5C50-443B-8039-D68B4872F977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Сигнал о завершении игровой деятельности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6EDC98-71A1-49BD-A803-0547544C7490}" type="parTrans" cxnId="{D3D7AD5F-339A-4CEF-AA5C-4362127590DF}">
      <dgm:prSet/>
      <dgm:spPr/>
      <dgm:t>
        <a:bodyPr/>
        <a:lstStyle/>
        <a:p>
          <a:endParaRPr lang="ru-RU"/>
        </a:p>
      </dgm:t>
    </dgm:pt>
    <dgm:pt modelId="{1A194867-A28F-45A2-8E87-C54638B975AC}" type="sibTrans" cxnId="{D3D7AD5F-339A-4CEF-AA5C-4362127590DF}">
      <dgm:prSet/>
      <dgm:spPr/>
      <dgm:t>
        <a:bodyPr/>
        <a:lstStyle/>
        <a:p>
          <a:endParaRPr lang="ru-RU"/>
        </a:p>
      </dgm:t>
    </dgm:pt>
    <dgm:pt modelId="{556B0F87-1183-4C00-B62E-30481DD988E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Ребёнок берёт игрушку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567779D-7299-42E2-8027-B2BD30701ACA}" type="parTrans" cxnId="{BAF93038-1FB6-4731-928A-6A85DF1E4793}">
      <dgm:prSet/>
      <dgm:spPr/>
      <dgm:t>
        <a:bodyPr/>
        <a:lstStyle/>
        <a:p>
          <a:endParaRPr lang="ru-RU"/>
        </a:p>
      </dgm:t>
    </dgm:pt>
    <dgm:pt modelId="{5B680C3A-48D7-486F-9FB3-E80A87466BFB}" type="sibTrans" cxnId="{BAF93038-1FB6-4731-928A-6A85DF1E4793}">
      <dgm:prSet/>
      <dgm:spPr/>
      <dgm:t>
        <a:bodyPr/>
        <a:lstStyle/>
        <a:p>
          <a:endParaRPr lang="ru-RU"/>
        </a:p>
      </dgm:t>
    </dgm:pt>
    <dgm:pt modelId="{E41B0D48-0E9E-43B9-8C27-F13EEF749BB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Возвращает её на место хранения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E4BE09C-2703-4E18-94C3-0CE691F2E6E0}" type="parTrans" cxnId="{E80C1517-CFB5-45D9-93F8-35A37BC730A0}">
      <dgm:prSet/>
      <dgm:spPr/>
      <dgm:t>
        <a:bodyPr/>
        <a:lstStyle/>
        <a:p>
          <a:endParaRPr lang="ru-RU"/>
        </a:p>
      </dgm:t>
    </dgm:pt>
    <dgm:pt modelId="{F9E0402A-E53C-4A41-9B66-299CD3253C6D}" type="sibTrans" cxnId="{E80C1517-CFB5-45D9-93F8-35A37BC730A0}">
      <dgm:prSet/>
      <dgm:spPr/>
      <dgm:t>
        <a:bodyPr/>
        <a:lstStyle/>
        <a:p>
          <a:endParaRPr lang="ru-RU"/>
        </a:p>
      </dgm:t>
    </dgm:pt>
    <dgm:pt modelId="{330964D2-9716-4644-80D0-599CBF9F22CC}" type="pres">
      <dgm:prSet presAssocID="{FDAC693A-3831-4C21-AA0A-637D5D8D49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697BC8-CFF4-4421-BFF1-5ED8826D537D}" type="pres">
      <dgm:prSet presAssocID="{DDF7E473-5C50-443B-8039-D68B4872F9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1E0D2-D2EC-4782-B96F-D59D5B027B7D}" type="pres">
      <dgm:prSet presAssocID="{1A194867-A28F-45A2-8E87-C54638B975A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5408CCE-2DAE-4974-87A5-8A13354873F8}" type="pres">
      <dgm:prSet presAssocID="{1A194867-A28F-45A2-8E87-C54638B975A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5DA4B0E-CBE2-4138-BD06-DA90B20A2FC7}" type="pres">
      <dgm:prSet presAssocID="{556B0F87-1183-4C00-B62E-30481DD988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2EF2A-D106-40CD-8AC6-DA604B7CABFA}" type="pres">
      <dgm:prSet presAssocID="{5B680C3A-48D7-486F-9FB3-E80A87466BF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98EE08E-B5E0-411E-B442-BF3D518590B3}" type="pres">
      <dgm:prSet presAssocID="{5B680C3A-48D7-486F-9FB3-E80A87466BF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8C61827-91C4-4596-B77C-0BA24AB467D1}" type="pres">
      <dgm:prSet presAssocID="{E41B0D48-0E9E-43B9-8C27-F13EEF749BB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C4AA10-5A97-4928-9854-CB5A2104BBE1}" type="presOf" srcId="{DDF7E473-5C50-443B-8039-D68B4872F977}" destId="{9C697BC8-CFF4-4421-BFF1-5ED8826D537D}" srcOrd="0" destOrd="0" presId="urn:microsoft.com/office/officeart/2005/8/layout/process1"/>
    <dgm:cxn modelId="{3A0421B8-D303-454C-B62F-C69F3A47C3A0}" type="presOf" srcId="{5B680C3A-48D7-486F-9FB3-E80A87466BFB}" destId="{71C2EF2A-D106-40CD-8AC6-DA604B7CABFA}" srcOrd="0" destOrd="0" presId="urn:microsoft.com/office/officeart/2005/8/layout/process1"/>
    <dgm:cxn modelId="{6DC4B55D-3EA3-4F40-A28A-3407D7E36BF5}" type="presOf" srcId="{5B680C3A-48D7-486F-9FB3-E80A87466BFB}" destId="{798EE08E-B5E0-411E-B442-BF3D518590B3}" srcOrd="1" destOrd="0" presId="urn:microsoft.com/office/officeart/2005/8/layout/process1"/>
    <dgm:cxn modelId="{E21D179B-C592-4C95-8D65-2CCD4FF38D62}" type="presOf" srcId="{1A194867-A28F-45A2-8E87-C54638B975AC}" destId="{3BC1E0D2-D2EC-4782-B96F-D59D5B027B7D}" srcOrd="0" destOrd="0" presId="urn:microsoft.com/office/officeart/2005/8/layout/process1"/>
    <dgm:cxn modelId="{D3D7AD5F-339A-4CEF-AA5C-4362127590DF}" srcId="{FDAC693A-3831-4C21-AA0A-637D5D8D4952}" destId="{DDF7E473-5C50-443B-8039-D68B4872F977}" srcOrd="0" destOrd="0" parTransId="{536EDC98-71A1-49BD-A803-0547544C7490}" sibTransId="{1A194867-A28F-45A2-8E87-C54638B975AC}"/>
    <dgm:cxn modelId="{5057B93B-A7ED-4744-8B05-2464CDF05CB7}" type="presOf" srcId="{E41B0D48-0E9E-43B9-8C27-F13EEF749BBA}" destId="{08C61827-91C4-4596-B77C-0BA24AB467D1}" srcOrd="0" destOrd="0" presId="urn:microsoft.com/office/officeart/2005/8/layout/process1"/>
    <dgm:cxn modelId="{6913620D-55F0-4034-9E20-0B7F10236D39}" type="presOf" srcId="{FDAC693A-3831-4C21-AA0A-637D5D8D4952}" destId="{330964D2-9716-4644-80D0-599CBF9F22CC}" srcOrd="0" destOrd="0" presId="urn:microsoft.com/office/officeart/2005/8/layout/process1"/>
    <dgm:cxn modelId="{CF4EA552-2988-4F49-930F-E773EC300053}" type="presOf" srcId="{556B0F87-1183-4C00-B62E-30481DD988E2}" destId="{75DA4B0E-CBE2-4138-BD06-DA90B20A2FC7}" srcOrd="0" destOrd="0" presId="urn:microsoft.com/office/officeart/2005/8/layout/process1"/>
    <dgm:cxn modelId="{173357C1-DB37-44CC-B920-840EA7D15F28}" type="presOf" srcId="{1A194867-A28F-45A2-8E87-C54638B975AC}" destId="{75408CCE-2DAE-4974-87A5-8A13354873F8}" srcOrd="1" destOrd="0" presId="urn:microsoft.com/office/officeart/2005/8/layout/process1"/>
    <dgm:cxn modelId="{E80C1517-CFB5-45D9-93F8-35A37BC730A0}" srcId="{FDAC693A-3831-4C21-AA0A-637D5D8D4952}" destId="{E41B0D48-0E9E-43B9-8C27-F13EEF749BBA}" srcOrd="2" destOrd="0" parTransId="{CE4BE09C-2703-4E18-94C3-0CE691F2E6E0}" sibTransId="{F9E0402A-E53C-4A41-9B66-299CD3253C6D}"/>
    <dgm:cxn modelId="{BAF93038-1FB6-4731-928A-6A85DF1E4793}" srcId="{FDAC693A-3831-4C21-AA0A-637D5D8D4952}" destId="{556B0F87-1183-4C00-B62E-30481DD988E2}" srcOrd="1" destOrd="0" parTransId="{C567779D-7299-42E2-8027-B2BD30701ACA}" sibTransId="{5B680C3A-48D7-486F-9FB3-E80A87466BFB}"/>
    <dgm:cxn modelId="{6B5CA305-2369-4242-A30D-1DB7F1F1A3FA}" type="presParOf" srcId="{330964D2-9716-4644-80D0-599CBF9F22CC}" destId="{9C697BC8-CFF4-4421-BFF1-5ED8826D537D}" srcOrd="0" destOrd="0" presId="urn:microsoft.com/office/officeart/2005/8/layout/process1"/>
    <dgm:cxn modelId="{D10FE9E3-0FC2-4181-A634-C40FA5474FE0}" type="presParOf" srcId="{330964D2-9716-4644-80D0-599CBF9F22CC}" destId="{3BC1E0D2-D2EC-4782-B96F-D59D5B027B7D}" srcOrd="1" destOrd="0" presId="urn:microsoft.com/office/officeart/2005/8/layout/process1"/>
    <dgm:cxn modelId="{D83D1CBE-5CF5-4548-ADA1-829EDF842B89}" type="presParOf" srcId="{3BC1E0D2-D2EC-4782-B96F-D59D5B027B7D}" destId="{75408CCE-2DAE-4974-87A5-8A13354873F8}" srcOrd="0" destOrd="0" presId="urn:microsoft.com/office/officeart/2005/8/layout/process1"/>
    <dgm:cxn modelId="{8F587836-8B35-46B7-B6D7-2C16E0A97068}" type="presParOf" srcId="{330964D2-9716-4644-80D0-599CBF9F22CC}" destId="{75DA4B0E-CBE2-4138-BD06-DA90B20A2FC7}" srcOrd="2" destOrd="0" presId="urn:microsoft.com/office/officeart/2005/8/layout/process1"/>
    <dgm:cxn modelId="{B3C9406A-88E5-4089-AB45-55E451B297F3}" type="presParOf" srcId="{330964D2-9716-4644-80D0-599CBF9F22CC}" destId="{71C2EF2A-D106-40CD-8AC6-DA604B7CABFA}" srcOrd="3" destOrd="0" presId="urn:microsoft.com/office/officeart/2005/8/layout/process1"/>
    <dgm:cxn modelId="{2A81C0F7-0657-425B-AEB7-AC8259A4F631}" type="presParOf" srcId="{71C2EF2A-D106-40CD-8AC6-DA604B7CABFA}" destId="{798EE08E-B5E0-411E-B442-BF3D518590B3}" srcOrd="0" destOrd="0" presId="urn:microsoft.com/office/officeart/2005/8/layout/process1"/>
    <dgm:cxn modelId="{77BD1D80-AB9A-4D0B-8A47-1A9B37EDE7E0}" type="presParOf" srcId="{330964D2-9716-4644-80D0-599CBF9F22CC}" destId="{08C61827-91C4-4596-B77C-0BA24AB467D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97BC8-CFF4-4421-BFF1-5ED8826D537D}">
      <dsp:nvSpPr>
        <dsp:cNvPr id="0" name=""/>
        <dsp:cNvSpPr/>
      </dsp:nvSpPr>
      <dsp:spPr>
        <a:xfrm>
          <a:off x="8462" y="848113"/>
          <a:ext cx="1045782" cy="134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Сигнал            о завершении игровой деятельности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92" y="878743"/>
        <a:ext cx="984522" cy="1287271"/>
      </dsp:txXfrm>
    </dsp:sp>
    <dsp:sp modelId="{3BC1E0D2-D2EC-4782-B96F-D59D5B027B7D}">
      <dsp:nvSpPr>
        <dsp:cNvPr id="0" name=""/>
        <dsp:cNvSpPr/>
      </dsp:nvSpPr>
      <dsp:spPr>
        <a:xfrm>
          <a:off x="1164258" y="1385962"/>
          <a:ext cx="233229" cy="2728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164258" y="1440529"/>
        <a:ext cx="163260" cy="163700"/>
      </dsp:txXfrm>
    </dsp:sp>
    <dsp:sp modelId="{AF30EEBE-26F1-4BC3-9F83-75187C5106D3}">
      <dsp:nvSpPr>
        <dsp:cNvPr id="0" name=""/>
        <dsp:cNvSpPr/>
      </dsp:nvSpPr>
      <dsp:spPr>
        <a:xfrm>
          <a:off x="1494301" y="848113"/>
          <a:ext cx="1100140" cy="134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Ребёнок берёт игрушку, ищет место хранения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6523" y="880335"/>
        <a:ext cx="1035696" cy="1284087"/>
      </dsp:txXfrm>
    </dsp:sp>
    <dsp:sp modelId="{63099E57-C8B1-4D30-A5F3-CED86386903E}">
      <dsp:nvSpPr>
        <dsp:cNvPr id="0" name=""/>
        <dsp:cNvSpPr/>
      </dsp:nvSpPr>
      <dsp:spPr>
        <a:xfrm>
          <a:off x="2704455" y="1385962"/>
          <a:ext cx="233229" cy="2728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704455" y="1440529"/>
        <a:ext cx="163260" cy="163700"/>
      </dsp:txXfrm>
    </dsp:sp>
    <dsp:sp modelId="{75DA4B0E-CBE2-4138-BD06-DA90B20A2FC7}">
      <dsp:nvSpPr>
        <dsp:cNvPr id="0" name=""/>
        <dsp:cNvSpPr/>
      </dsp:nvSpPr>
      <dsp:spPr>
        <a:xfrm>
          <a:off x="3034498" y="848113"/>
          <a:ext cx="1056751" cy="134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Долгий поиск места хранения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5449" y="879064"/>
        <a:ext cx="994849" cy="1286629"/>
      </dsp:txXfrm>
    </dsp:sp>
    <dsp:sp modelId="{71C2EF2A-D106-40CD-8AC6-DA604B7CABFA}">
      <dsp:nvSpPr>
        <dsp:cNvPr id="0" name=""/>
        <dsp:cNvSpPr/>
      </dsp:nvSpPr>
      <dsp:spPr>
        <a:xfrm>
          <a:off x="4201263" y="1385962"/>
          <a:ext cx="233229" cy="2728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201263" y="1440529"/>
        <a:ext cx="163260" cy="163700"/>
      </dsp:txXfrm>
    </dsp:sp>
    <dsp:sp modelId="{08C61827-91C4-4596-B77C-0BA24AB467D1}">
      <dsp:nvSpPr>
        <dsp:cNvPr id="0" name=""/>
        <dsp:cNvSpPr/>
      </dsp:nvSpPr>
      <dsp:spPr>
        <a:xfrm>
          <a:off x="4531305" y="848113"/>
          <a:ext cx="1051349" cy="134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Возвращает игрушку не  на её место хранения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62098" y="878906"/>
        <a:ext cx="989763" cy="1286945"/>
      </dsp:txXfrm>
    </dsp:sp>
    <dsp:sp modelId="{B3818184-A9EF-4FE2-A05F-9B2E575F21BE}">
      <dsp:nvSpPr>
        <dsp:cNvPr id="0" name=""/>
        <dsp:cNvSpPr/>
      </dsp:nvSpPr>
      <dsp:spPr>
        <a:xfrm>
          <a:off x="5692668" y="1385962"/>
          <a:ext cx="233229" cy="2728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692668" y="1440529"/>
        <a:ext cx="163260" cy="163700"/>
      </dsp:txXfrm>
    </dsp:sp>
    <dsp:sp modelId="{DDB75412-DFE7-4480-9945-7BFC160C6661}">
      <dsp:nvSpPr>
        <dsp:cNvPr id="0" name=""/>
        <dsp:cNvSpPr/>
      </dsp:nvSpPr>
      <dsp:spPr>
        <a:xfrm>
          <a:off x="6022711" y="848113"/>
          <a:ext cx="1141759" cy="134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Получает сигнал о возврате игрушки на место её хранения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56152" y="881554"/>
        <a:ext cx="1074877" cy="1281649"/>
      </dsp:txXfrm>
    </dsp:sp>
    <dsp:sp modelId="{3FB49D1A-08E5-4367-B4D6-4D790DF3F77F}">
      <dsp:nvSpPr>
        <dsp:cNvPr id="0" name=""/>
        <dsp:cNvSpPr/>
      </dsp:nvSpPr>
      <dsp:spPr>
        <a:xfrm>
          <a:off x="7274484" y="1385962"/>
          <a:ext cx="233229" cy="2728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7274484" y="1440529"/>
        <a:ext cx="163260" cy="163700"/>
      </dsp:txXfrm>
    </dsp:sp>
    <dsp:sp modelId="{164FBCF1-0827-49A5-BF92-FDB13A815567}">
      <dsp:nvSpPr>
        <dsp:cNvPr id="0" name=""/>
        <dsp:cNvSpPr/>
      </dsp:nvSpPr>
      <dsp:spPr>
        <a:xfrm>
          <a:off x="7604526" y="848113"/>
          <a:ext cx="1027971" cy="134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Убирает игрушку на место её хранения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4634" y="878221"/>
        <a:ext cx="967755" cy="1288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97BC8-CFF4-4421-BFF1-5ED8826D537D}">
      <dsp:nvSpPr>
        <dsp:cNvPr id="0" name=""/>
        <dsp:cNvSpPr/>
      </dsp:nvSpPr>
      <dsp:spPr>
        <a:xfrm>
          <a:off x="7594" y="841397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Сигнал о завершении игровой деятельности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85" y="881288"/>
        <a:ext cx="2190157" cy="1282181"/>
      </dsp:txXfrm>
    </dsp:sp>
    <dsp:sp modelId="{3BC1E0D2-D2EC-4782-B96F-D59D5B027B7D}">
      <dsp:nvSpPr>
        <dsp:cNvPr id="0" name=""/>
        <dsp:cNvSpPr/>
      </dsp:nvSpPr>
      <dsp:spPr>
        <a:xfrm>
          <a:off x="2504528" y="1240906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504528" y="1353495"/>
        <a:ext cx="336859" cy="337767"/>
      </dsp:txXfrm>
    </dsp:sp>
    <dsp:sp modelId="{75DA4B0E-CBE2-4138-BD06-DA90B20A2FC7}">
      <dsp:nvSpPr>
        <dsp:cNvPr id="0" name=""/>
        <dsp:cNvSpPr/>
      </dsp:nvSpPr>
      <dsp:spPr>
        <a:xfrm>
          <a:off x="3185510" y="841397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Ребёнок берёт игрушку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5401" y="881288"/>
        <a:ext cx="2190157" cy="1282181"/>
      </dsp:txXfrm>
    </dsp:sp>
    <dsp:sp modelId="{71C2EF2A-D106-40CD-8AC6-DA604B7CABFA}">
      <dsp:nvSpPr>
        <dsp:cNvPr id="0" name=""/>
        <dsp:cNvSpPr/>
      </dsp:nvSpPr>
      <dsp:spPr>
        <a:xfrm>
          <a:off x="5682443" y="1240906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682443" y="1353495"/>
        <a:ext cx="336859" cy="337767"/>
      </dsp:txXfrm>
    </dsp:sp>
    <dsp:sp modelId="{08C61827-91C4-4596-B77C-0BA24AB467D1}">
      <dsp:nvSpPr>
        <dsp:cNvPr id="0" name=""/>
        <dsp:cNvSpPr/>
      </dsp:nvSpPr>
      <dsp:spPr>
        <a:xfrm>
          <a:off x="6363425" y="841397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Возвращает её на место хранения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03316" y="881288"/>
        <a:ext cx="2190157" cy="1282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7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4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3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5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0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8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3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1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6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5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3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9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8964488" cy="25435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УБОРКИ ИГРУШЕК В ГРУППОВОЙ КОМНАТЕ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ПОСЛЕ ЗАВЕРШЕНИЯ ИГРОВОЙ ДЕЯТЕЛЬНОСТИ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661248"/>
            <a:ext cx="6400800" cy="4490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Короткова И.А.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192910"/>
            <a:ext cx="7200800" cy="449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 8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4624"/>
            <a:ext cx="784887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ФОТООТЧЕТ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«ПОСЛЕ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ОПТИМИЗАЦИИ»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«Оптимизация процесса уборки игрушек в групповой комнате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после завершения игровой деятельности»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13.02.2023\IMG_20230213_1323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7"/>
          <a:stretch/>
        </p:blipFill>
        <p:spPr bwMode="auto">
          <a:xfrm>
            <a:off x="664068" y="1052736"/>
            <a:ext cx="3691908" cy="180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13.02.2023\IMG_20230213_13343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8" b="11078"/>
          <a:stretch/>
        </p:blipFill>
        <p:spPr bwMode="auto">
          <a:xfrm>
            <a:off x="6876416" y="1060287"/>
            <a:ext cx="1440000" cy="270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965"/>
          <a:stretch/>
        </p:blipFill>
        <p:spPr>
          <a:xfrm>
            <a:off x="683567" y="2996952"/>
            <a:ext cx="3672409" cy="1800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 descr="C:\Users\доу№8\Desktop\Средняя группа\Бережливые технологии\IMG_20230214_09520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r="3714"/>
          <a:stretch/>
        </p:blipFill>
        <p:spPr bwMode="auto">
          <a:xfrm>
            <a:off x="680981" y="4941168"/>
            <a:ext cx="3674995" cy="180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доу№8\Desktop\Средняя группа\Бережливые технологии\IMG_20230214_09553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b="23207"/>
          <a:stretch/>
        </p:blipFill>
        <p:spPr bwMode="auto">
          <a:xfrm>
            <a:off x="5076216" y="4041168"/>
            <a:ext cx="1440000" cy="270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доу№8\Desktop\Средняя группа\Бережливые технологии\IMG_20230214_10042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8"/>
          <a:stretch/>
        </p:blipFill>
        <p:spPr bwMode="auto">
          <a:xfrm>
            <a:off x="6876416" y="4041168"/>
            <a:ext cx="1440000" cy="270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доу№8\Desktop\Средняя группа\Бережливые технологии\IMG_20230214_10215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2"/>
          <a:stretch/>
        </p:blipFill>
        <p:spPr bwMode="auto">
          <a:xfrm>
            <a:off x="5076216" y="1052736"/>
            <a:ext cx="1440000" cy="270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06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94792" y="44624"/>
            <a:ext cx="7177608" cy="89073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«Размещения мебели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оборудования»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634" y="1295008"/>
            <a:ext cx="2016224" cy="1512168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2" idx="1"/>
            <a:endCxn id="2" idx="3"/>
          </p:cNvCxnSpPr>
          <p:nvPr/>
        </p:nvCxnSpPr>
        <p:spPr>
          <a:xfrm>
            <a:off x="536634" y="2051092"/>
            <a:ext cx="20162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832778" y="1295008"/>
            <a:ext cx="0" cy="15121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Куб 8"/>
          <p:cNvSpPr/>
          <p:nvPr/>
        </p:nvSpPr>
        <p:spPr>
          <a:xfrm>
            <a:off x="680650" y="1583040"/>
            <a:ext cx="432048" cy="396044"/>
          </a:xfrm>
          <a:prstGeom prst="cube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14" y="1577447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13" y="2285434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7" y="2303120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94" y="1568638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93" y="2303119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8278" y="3210892"/>
            <a:ext cx="3096344" cy="1512000"/>
          </a:xfrm>
          <a:prstGeom prst="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10" idx="1"/>
            <a:endCxn id="10" idx="3"/>
          </p:cNvCxnSpPr>
          <p:nvPr/>
        </p:nvCxnSpPr>
        <p:spPr>
          <a:xfrm>
            <a:off x="148278" y="3966892"/>
            <a:ext cx="30963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344480" y="3210892"/>
            <a:ext cx="0" cy="1512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4" y="3498924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1" y="3494092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87" y="3498924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95" y="3492460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3" y="4219004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1" y="4215870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0" y="4220279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95" y="4215872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020486" y="3210892"/>
            <a:ext cx="0" cy="1512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07" y="3501683"/>
            <a:ext cx="4397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33" y="4207842"/>
            <a:ext cx="4397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25979" y="5089771"/>
            <a:ext cx="1203512" cy="1512000"/>
          </a:xfrm>
          <a:prstGeom prst="rect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stCxn id="20" idx="1"/>
            <a:endCxn id="20" idx="3"/>
          </p:cNvCxnSpPr>
          <p:nvPr/>
        </p:nvCxnSpPr>
        <p:spPr>
          <a:xfrm>
            <a:off x="225979" y="5845771"/>
            <a:ext cx="120351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4" y="5377803"/>
            <a:ext cx="4397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8" y="6097883"/>
            <a:ext cx="4397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462907" y="5095784"/>
            <a:ext cx="1224000" cy="15120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5" idx="1"/>
            <a:endCxn id="25" idx="3"/>
          </p:cNvCxnSpPr>
          <p:nvPr/>
        </p:nvCxnSpPr>
        <p:spPr>
          <a:xfrm>
            <a:off x="3462907" y="5851784"/>
            <a:ext cx="122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79" y="5365238"/>
            <a:ext cx="439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79" y="6103896"/>
            <a:ext cx="439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978061" y="5081783"/>
            <a:ext cx="2016000" cy="15120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stCxn id="28" idx="1"/>
            <a:endCxn id="28" idx="3"/>
          </p:cNvCxnSpPr>
          <p:nvPr/>
        </p:nvCxnSpPr>
        <p:spPr>
          <a:xfrm>
            <a:off x="6978061" y="5837783"/>
            <a:ext cx="2016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" name="Прямая соединительная линия 5119"/>
          <p:cNvCxnSpPr/>
          <p:nvPr/>
        </p:nvCxnSpPr>
        <p:spPr>
          <a:xfrm>
            <a:off x="8215061" y="5107056"/>
            <a:ext cx="0" cy="1512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41" y="5358214"/>
            <a:ext cx="439738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97" y="5358213"/>
            <a:ext cx="439738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77" y="5349234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56" y="6094522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98" y="6090547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77" y="6094522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55" name="Прямоугольник 5154"/>
          <p:cNvSpPr/>
          <p:nvPr/>
        </p:nvSpPr>
        <p:spPr>
          <a:xfrm>
            <a:off x="7664386" y="3235573"/>
            <a:ext cx="1224000" cy="1512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57" name="Прямая соединительная линия 5156"/>
          <p:cNvCxnSpPr>
            <a:stCxn id="5155" idx="1"/>
            <a:endCxn id="5155" idx="3"/>
          </p:cNvCxnSpPr>
          <p:nvPr/>
        </p:nvCxnSpPr>
        <p:spPr>
          <a:xfrm>
            <a:off x="7664386" y="3991573"/>
            <a:ext cx="122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8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16" y="3460684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9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116" y="4243685"/>
            <a:ext cx="4397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60" name="Прямоугольник 5159"/>
          <p:cNvSpPr/>
          <p:nvPr/>
        </p:nvSpPr>
        <p:spPr>
          <a:xfrm>
            <a:off x="7272256" y="1280371"/>
            <a:ext cx="1224000" cy="1512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62" name="Прямая соединительная линия 5161"/>
          <p:cNvCxnSpPr>
            <a:stCxn id="5160" idx="1"/>
            <a:endCxn id="5160" idx="3"/>
          </p:cNvCxnSpPr>
          <p:nvPr/>
        </p:nvCxnSpPr>
        <p:spPr>
          <a:xfrm>
            <a:off x="7272256" y="2036371"/>
            <a:ext cx="122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63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87" y="1549898"/>
            <a:ext cx="4397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4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86" y="2303686"/>
            <a:ext cx="4397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9" name="Группа 78"/>
          <p:cNvGrpSpPr/>
          <p:nvPr/>
        </p:nvGrpSpPr>
        <p:grpSpPr>
          <a:xfrm>
            <a:off x="3055754" y="2093631"/>
            <a:ext cx="1660262" cy="719822"/>
            <a:chOff x="3797" y="769667"/>
            <a:chExt cx="1660262" cy="1505423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физического развития</a:t>
              </a: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3703826" y="4048661"/>
            <a:ext cx="1660262" cy="720000"/>
            <a:chOff x="3797" y="769667"/>
            <a:chExt cx="1660262" cy="1505423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конструирования</a:t>
              </a: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5018737" y="2086190"/>
            <a:ext cx="1660262" cy="720000"/>
            <a:chOff x="3797" y="769667"/>
            <a:chExt cx="1660262" cy="1505423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Центр изобразительного искусства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5589010" y="4061097"/>
            <a:ext cx="1660262" cy="720000"/>
            <a:chOff x="3797" y="769667"/>
            <a:chExt cx="1660262" cy="1505423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сюжетно-ролевых игр</a:t>
              </a: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1677501" y="5873783"/>
            <a:ext cx="1660262" cy="720000"/>
            <a:chOff x="3797" y="769667"/>
            <a:chExt cx="1660262" cy="1505423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речевого развития</a:t>
              </a: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5215994" y="5895230"/>
            <a:ext cx="1660262" cy="720000"/>
            <a:chOff x="3797" y="769667"/>
            <a:chExt cx="1660262" cy="1505423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природы</a:t>
              </a: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4802971" y="5059441"/>
            <a:ext cx="1660262" cy="720000"/>
            <a:chOff x="3797" y="769667"/>
            <a:chExt cx="1660262" cy="1505423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математического развития и дидактических игр</a:t>
              </a:r>
              <a:endParaRPr lang="ru-RU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6772781" y="2276872"/>
            <a:ext cx="351975" cy="411745"/>
            <a:chOff x="1830086" y="1316506"/>
            <a:chExt cx="351975" cy="411745"/>
          </a:xfrm>
        </p:grpSpPr>
        <p:sp>
          <p:nvSpPr>
            <p:cNvPr id="102" name="Стрелка вправо 101"/>
            <p:cNvSpPr/>
            <p:nvPr/>
          </p:nvSpPr>
          <p:spPr>
            <a:xfrm>
              <a:off x="1830086" y="1316506"/>
              <a:ext cx="351975" cy="4117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Стрелка вправо 4"/>
            <p:cNvSpPr/>
            <p:nvPr/>
          </p:nvSpPr>
          <p:spPr>
            <a:xfrm>
              <a:off x="1830086" y="1398855"/>
              <a:ext cx="246383" cy="247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104" name="Группа 103"/>
          <p:cNvGrpSpPr/>
          <p:nvPr/>
        </p:nvGrpSpPr>
        <p:grpSpPr>
          <a:xfrm flipH="1">
            <a:off x="2625777" y="2275326"/>
            <a:ext cx="351975" cy="411745"/>
            <a:chOff x="1830086" y="1316506"/>
            <a:chExt cx="351975" cy="411745"/>
          </a:xfrm>
        </p:grpSpPr>
        <p:sp>
          <p:nvSpPr>
            <p:cNvPr id="105" name="Стрелка вправо 104"/>
            <p:cNvSpPr/>
            <p:nvPr/>
          </p:nvSpPr>
          <p:spPr>
            <a:xfrm>
              <a:off x="1830086" y="1316506"/>
              <a:ext cx="351975" cy="4117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Стрелка вправо 4"/>
            <p:cNvSpPr/>
            <p:nvPr/>
          </p:nvSpPr>
          <p:spPr>
            <a:xfrm>
              <a:off x="1830086" y="1398855"/>
              <a:ext cx="246383" cy="247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107" name="Группа 106"/>
          <p:cNvGrpSpPr/>
          <p:nvPr/>
        </p:nvGrpSpPr>
        <p:grpSpPr>
          <a:xfrm flipH="1">
            <a:off x="1410568" y="6027910"/>
            <a:ext cx="351975" cy="411745"/>
            <a:chOff x="1830086" y="1316506"/>
            <a:chExt cx="351975" cy="411745"/>
          </a:xfrm>
        </p:grpSpPr>
        <p:sp>
          <p:nvSpPr>
            <p:cNvPr id="108" name="Стрелка вправо 107"/>
            <p:cNvSpPr/>
            <p:nvPr/>
          </p:nvSpPr>
          <p:spPr>
            <a:xfrm>
              <a:off x="1830086" y="1316506"/>
              <a:ext cx="351975" cy="4117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Стрелка вправо 4"/>
            <p:cNvSpPr/>
            <p:nvPr/>
          </p:nvSpPr>
          <p:spPr>
            <a:xfrm>
              <a:off x="1830086" y="1398855"/>
              <a:ext cx="246383" cy="247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110" name="Группа 109"/>
          <p:cNvGrpSpPr/>
          <p:nvPr/>
        </p:nvGrpSpPr>
        <p:grpSpPr>
          <a:xfrm flipH="1">
            <a:off x="3283921" y="4202788"/>
            <a:ext cx="351975" cy="411745"/>
            <a:chOff x="1830086" y="1316506"/>
            <a:chExt cx="351975" cy="411745"/>
          </a:xfrm>
        </p:grpSpPr>
        <p:sp>
          <p:nvSpPr>
            <p:cNvPr id="111" name="Стрелка вправо 110"/>
            <p:cNvSpPr/>
            <p:nvPr/>
          </p:nvSpPr>
          <p:spPr>
            <a:xfrm>
              <a:off x="1830086" y="1316506"/>
              <a:ext cx="351975" cy="4117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Стрелка вправо 4"/>
            <p:cNvSpPr/>
            <p:nvPr/>
          </p:nvSpPr>
          <p:spPr>
            <a:xfrm>
              <a:off x="1830086" y="1398855"/>
              <a:ext cx="246383" cy="247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6543997" y="5213568"/>
            <a:ext cx="351975" cy="411745"/>
            <a:chOff x="1830086" y="1316506"/>
            <a:chExt cx="351975" cy="411745"/>
          </a:xfrm>
        </p:grpSpPr>
        <p:sp>
          <p:nvSpPr>
            <p:cNvPr id="114" name="Стрелка вправо 113"/>
            <p:cNvSpPr/>
            <p:nvPr/>
          </p:nvSpPr>
          <p:spPr>
            <a:xfrm>
              <a:off x="1830086" y="1316506"/>
              <a:ext cx="351975" cy="4117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Стрелка вправо 4"/>
            <p:cNvSpPr/>
            <p:nvPr/>
          </p:nvSpPr>
          <p:spPr>
            <a:xfrm>
              <a:off x="1830086" y="1398855"/>
              <a:ext cx="246383" cy="247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7292680" y="4219004"/>
            <a:ext cx="351975" cy="411745"/>
            <a:chOff x="1830086" y="1316506"/>
            <a:chExt cx="351975" cy="411745"/>
          </a:xfrm>
        </p:grpSpPr>
        <p:sp>
          <p:nvSpPr>
            <p:cNvPr id="117" name="Стрелка вправо 116"/>
            <p:cNvSpPr/>
            <p:nvPr/>
          </p:nvSpPr>
          <p:spPr>
            <a:xfrm>
              <a:off x="1830086" y="1316506"/>
              <a:ext cx="351975" cy="4117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Стрелка вправо 4"/>
            <p:cNvSpPr/>
            <p:nvPr/>
          </p:nvSpPr>
          <p:spPr>
            <a:xfrm>
              <a:off x="1830086" y="1398855"/>
              <a:ext cx="246383" cy="247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grpSp>
        <p:nvGrpSpPr>
          <p:cNvPr id="119" name="Группа 118"/>
          <p:cNvGrpSpPr/>
          <p:nvPr/>
        </p:nvGrpSpPr>
        <p:grpSpPr>
          <a:xfrm flipH="1">
            <a:off x="4747987" y="6092829"/>
            <a:ext cx="351975" cy="411745"/>
            <a:chOff x="1830086" y="1316506"/>
            <a:chExt cx="351975" cy="411745"/>
          </a:xfrm>
        </p:grpSpPr>
        <p:sp>
          <p:nvSpPr>
            <p:cNvPr id="120" name="Стрелка вправо 119"/>
            <p:cNvSpPr/>
            <p:nvPr/>
          </p:nvSpPr>
          <p:spPr>
            <a:xfrm>
              <a:off x="1830086" y="1316506"/>
              <a:ext cx="351975" cy="4117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1" name="Стрелка вправо 4"/>
            <p:cNvSpPr/>
            <p:nvPr/>
          </p:nvSpPr>
          <p:spPr>
            <a:xfrm>
              <a:off x="1830086" y="1398855"/>
              <a:ext cx="246383" cy="247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4827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76200"/>
            <a:ext cx="815057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«Размещение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контейнеров в местах их хранения»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36" y="896021"/>
            <a:ext cx="1978360" cy="152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53" y="896021"/>
            <a:ext cx="3087269" cy="152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30" y="2494889"/>
            <a:ext cx="1036800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99" y="5208805"/>
            <a:ext cx="1262063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21" y="5187192"/>
            <a:ext cx="2047875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90" y="3848550"/>
            <a:ext cx="1056738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92" y="3852929"/>
            <a:ext cx="1056738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179512" y="1643484"/>
            <a:ext cx="1660262" cy="3513708"/>
            <a:chOff x="16446" y="769667"/>
            <a:chExt cx="1660262" cy="1505423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6446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60538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1контейнер: конструктор пластмассовый (средний);</a:t>
              </a:r>
            </a:p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 контейнер: конструктор пластмассовый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средний);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контейнер: конструктор пластмассовый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(мелкий);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4 контейнер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машинки (средний);</a:t>
              </a:r>
              <a:endPara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контейнер: машинки (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средние);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контейнер: конструктор пластмассовый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(крупный);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контейнер: конструктор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деревянный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средний);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8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контейнер: машинки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(мелкие);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9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контейнер: машинки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(большие);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контейнер: машинки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(большие).</a:t>
              </a:r>
              <a:endPara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68442" y="867479"/>
            <a:ext cx="1660262" cy="720000"/>
            <a:chOff x="3797" y="769667"/>
            <a:chExt cx="1660262" cy="1505423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конструирования</a:t>
              </a: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304226" y="846569"/>
            <a:ext cx="1660262" cy="719822"/>
            <a:chOff x="3797" y="769667"/>
            <a:chExt cx="1660262" cy="1505423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физического развития</a:t>
              </a: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313095" y="1630581"/>
            <a:ext cx="1660262" cy="2302475"/>
            <a:chOff x="16446" y="769667"/>
            <a:chExt cx="1660262" cy="1505423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6446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60538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 контейнер: гантели;</a:t>
              </a:r>
            </a:p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 контейнер: мешочки для метания;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контейнер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: кубики, скакалки;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4 контейнер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массажные мячики;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контейнер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: мячи большие;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контейнер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: кегли.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348318" y="4047575"/>
            <a:ext cx="1660262" cy="720000"/>
            <a:chOff x="3797" y="769667"/>
            <a:chExt cx="1660262" cy="1505423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математического развития и дидактических игр</a:t>
              </a:r>
              <a:endParaRPr lang="ru-RU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328771" y="4797152"/>
            <a:ext cx="1660262" cy="2018587"/>
            <a:chOff x="16446" y="769667"/>
            <a:chExt cx="1660262" cy="1505423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6446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60538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 контейнер: </a:t>
              </a:r>
              <a:r>
                <a:rPr lang="ru-RU" sz="1000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пазлы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(мелкие);</a:t>
              </a:r>
            </a:p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 контейнер: </a:t>
              </a:r>
              <a:r>
                <a:rPr lang="ru-RU" sz="1000" dirty="0" err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пазлы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(крупные);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контейнер: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настольно-печатные игры на логическое мышление;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4 контейнер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картинки складывающиеся из кубиков;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контейнер: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домино;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контейнер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: лото.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89237" y="5208805"/>
            <a:ext cx="1660262" cy="720000"/>
            <a:chOff x="3797" y="769667"/>
            <a:chExt cx="1660262" cy="1505423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природы</a:t>
              </a: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79512" y="5982712"/>
            <a:ext cx="1660262" cy="833028"/>
            <a:chOff x="16446" y="769667"/>
            <a:chExt cx="1660262" cy="1505423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16446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60538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 контейнер: лото (животный мир);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 контейнер: лото (природный мир).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922099" y="2479073"/>
            <a:ext cx="1660262" cy="540000"/>
            <a:chOff x="3797" y="769667"/>
            <a:chExt cx="1660262" cy="1505423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речевого развития</a:t>
              </a: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768485" y="3251436"/>
            <a:ext cx="1660262" cy="540000"/>
            <a:chOff x="3797" y="769667"/>
            <a:chExt cx="1660262" cy="1505423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сюжетно-ролевых игр</a:t>
              </a: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945260" y="3840670"/>
            <a:ext cx="1660262" cy="540000"/>
            <a:chOff x="3797" y="769667"/>
            <a:chExt cx="1660262" cy="1505423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Times New Roman" pitchFamily="18" charset="0"/>
                  <a:cs typeface="Times New Roman" pitchFamily="18" charset="0"/>
                </a:rPr>
                <a:t>Центр изобразительного искусства</a:t>
              </a:r>
              <a:endParaRPr lang="ru-RU" sz="1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922099" y="3059082"/>
            <a:ext cx="1660262" cy="731807"/>
            <a:chOff x="16446" y="769667"/>
            <a:chExt cx="1660262" cy="1505423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16446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Скругленный прямоугольник 4"/>
            <p:cNvSpPr/>
            <p:nvPr/>
          </p:nvSpPr>
          <p:spPr>
            <a:xfrm>
              <a:off x="60538" y="813758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 контейнер: речевое лото;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 контейнер: лото–сказки.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931794" y="4426277"/>
            <a:ext cx="1673728" cy="760915"/>
            <a:chOff x="16446" y="769667"/>
            <a:chExt cx="1673728" cy="1505423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16446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Скругленный прямоугольник 4"/>
            <p:cNvSpPr/>
            <p:nvPr/>
          </p:nvSpPr>
          <p:spPr>
            <a:xfrm>
              <a:off x="60538" y="813758"/>
              <a:ext cx="1629636" cy="1417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 контейнер: принадлежности для рисования;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 контейнер: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принадлежности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для лепки.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795102" y="3820108"/>
            <a:ext cx="1377702" cy="833028"/>
            <a:chOff x="16446" y="769667"/>
            <a:chExt cx="1660262" cy="1505423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16446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Скругленный прямоугольник 4"/>
            <p:cNvSpPr/>
            <p:nvPr/>
          </p:nvSpPr>
          <p:spPr>
            <a:xfrm>
              <a:off x="60538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 контейнер: фрукты;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 контейнер: овощи.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04810" y="1276822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784" y="1268760"/>
            <a:ext cx="162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1276822"/>
            <a:ext cx="262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1166" y="1268760"/>
            <a:ext cx="230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984" y="1268760"/>
            <a:ext cx="340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4810" y="1988840"/>
            <a:ext cx="23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1897" y="1988840"/>
            <a:ext cx="43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5855" y="1987077"/>
            <a:ext cx="218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50146" y="1988840"/>
            <a:ext cx="292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63054" y="198884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09" y="1252963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09" y="1263891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46707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09" y="1941423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08" y="1919090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51244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66" y="2749073"/>
            <a:ext cx="3540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65" y="3366020"/>
            <a:ext cx="3540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41" y="4728783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74" y="4721257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30" y="5534060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82" y="6308492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07" y="4094419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01" y="4072758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43249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81" y="5534060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52" y="5543249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66" y="6237312"/>
            <a:ext cx="3540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68" y="6237312"/>
            <a:ext cx="3540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37312"/>
            <a:ext cx="3540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3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144016"/>
            <a:ext cx="7344816" cy="76470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«5С»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уборки игрушек в групповой комнате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завершения игровой деятельности»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3" y="1447044"/>
            <a:ext cx="4775007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5933443" y="2636912"/>
            <a:ext cx="2702339" cy="720000"/>
            <a:chOff x="3797" y="769667"/>
            <a:chExt cx="1660262" cy="150542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Сортировка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933443" y="3594144"/>
            <a:ext cx="2702339" cy="720000"/>
            <a:chOff x="3797" y="769667"/>
            <a:chExt cx="1660262" cy="150542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Содержание в чистоте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937903" y="4509200"/>
            <a:ext cx="2702339" cy="720000"/>
            <a:chOff x="-84832" y="772184"/>
            <a:chExt cx="1660262" cy="150542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-84832" y="772184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-39210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Стандартизация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943640" y="5431940"/>
            <a:ext cx="2702339" cy="720000"/>
            <a:chOff x="3797" y="769667"/>
            <a:chExt cx="1660262" cy="150542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Совершенствование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933443" y="1628800"/>
            <a:ext cx="2702339" cy="720000"/>
            <a:chOff x="3797" y="769667"/>
            <a:chExt cx="1660262" cy="150542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Соблюдение порядка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73" y="4149080"/>
            <a:ext cx="4775007" cy="209872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957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МОТИВАЦИЯ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«Хлопушки»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6137"/>
            <a:ext cx="4923807" cy="396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641897" y="1520908"/>
            <a:ext cx="3096344" cy="4176464"/>
            <a:chOff x="3797" y="769667"/>
            <a:chExt cx="1660262" cy="150542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ru-RU" sz="2800" kern="1200" dirty="0" smtClean="0">
                  <a:latin typeface="Times New Roman" pitchFamily="18" charset="0"/>
                  <a:cs typeface="Times New Roman" pitchFamily="18" charset="0"/>
                </a:rPr>
                <a:t>За качественное </a:t>
              </a:r>
            </a:p>
            <a:p>
              <a:pPr lvl="0" algn="ctr"/>
              <a:r>
                <a:rPr lang="ru-RU" sz="2800" kern="1200" dirty="0" smtClean="0">
                  <a:latin typeface="Times New Roman" pitchFamily="18" charset="0"/>
                  <a:cs typeface="Times New Roman" pitchFamily="18" charset="0"/>
                </a:rPr>
                <a:t>и быстрое выполнение задания ребёнок может первым получить «минуту славы» хлопнув </a:t>
              </a:r>
            </a:p>
            <a:p>
              <a:pPr lvl="0" algn="ctr"/>
              <a:r>
                <a:rPr lang="ru-RU" sz="2800" kern="1200" dirty="0" smtClean="0">
                  <a:latin typeface="Times New Roman" pitchFamily="18" charset="0"/>
                  <a:cs typeface="Times New Roman" pitchFamily="18" charset="0"/>
                </a:rPr>
                <a:t>в ладошки «Хлопушки».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3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109329"/>
            <a:ext cx="4320480" cy="908730"/>
          </a:xfrm>
          <a:prstGeom prst="rect">
            <a:avLst/>
          </a:prstGeom>
          <a:noFill/>
          <a:ln w="2540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ВИЗУАЛИЗАЦИЯ СИСТЕМЫ </a:t>
            </a:r>
          </a:p>
          <a:p>
            <a:pPr fontAlgn="base"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помощью фотографий по зонам</a:t>
            </a:r>
          </a:p>
        </p:txBody>
      </p:sp>
      <p:pic>
        <p:nvPicPr>
          <p:cNvPr id="3" name="Рисунок 2" descr="C:\Users\доу№8\Desktop\Средняя группа\Бережливые технологии\IMG_20230214_10301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5"/>
          <a:stretch/>
        </p:blipFill>
        <p:spPr bwMode="auto">
          <a:xfrm>
            <a:off x="739592" y="4005063"/>
            <a:ext cx="3816424" cy="252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доу№8\Desktop\Средняя группа\Бережливые технологии\IMG_20230214_1030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29" y="4328958"/>
            <a:ext cx="3582422" cy="187220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000" y="1251561"/>
            <a:ext cx="5040000" cy="2520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913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983258"/>
              </p:ext>
            </p:extLst>
          </p:nvPr>
        </p:nvGraphicFramePr>
        <p:xfrm>
          <a:off x="107504" y="116632"/>
          <a:ext cx="8928992" cy="6552729"/>
        </p:xfrm>
        <a:graphic>
          <a:graphicData uri="http://schemas.openxmlformats.org/drawingml/2006/table">
            <a:tbl>
              <a:tblPr firstRow="1" firstCol="1" bandRow="1"/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31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4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5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701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ПРОЕКТА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«Оптимизация процесса уборки игрушек в групповой комнате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завершения игровой деятельности»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УТВЕРЖДАЮ</a:t>
                      </a:r>
                    </a:p>
                    <a:p>
                      <a:pPr marL="26828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____             </a:t>
                      </a:r>
                      <a:r>
                        <a:rPr lang="en-US" sz="14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ru-RU" sz="14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С.В.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4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«_______» ___________20___г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63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ВОВЛЕЧЕННЫЕ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И РАМКИ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ОБОСНОВАНИЕ ВЫБОРА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2641">
                <a:tc gridSpan="3"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процесса: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педагоги,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проекта: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групповая комната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 детского сада № 8 (средняя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Владелец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процесса: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С.В..</a:t>
                      </a:r>
                      <a:endParaRPr lang="ru-RU" sz="13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проекта: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воспитатель Короткова И.А.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проекта: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Морозова О.К.,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воспитатель Короткова И.А.,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Миронова Ю.А., 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по хозяйственной части </a:t>
                      </a:r>
                      <a:r>
                        <a:rPr lang="ru-RU" sz="13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Поливцева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8731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Ключевой риск: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нарушение затрата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 на уборку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игрушек, затягивание времени начала следующего вида деятельности детей и воспитателя. 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8731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Проблемы: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Длительный поиск места хранения  игрушек.</a:t>
                      </a:r>
                    </a:p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Лишние передвижения при уборке игрушек.</a:t>
                      </a:r>
                    </a:p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при укладывании игрушек в места хранения.</a:t>
                      </a:r>
                    </a:p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Нерациональное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использование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 хранения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игрушек.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 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затраты времени на уборку игрушек.</a:t>
                      </a: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63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ЦЕЛИ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ПЛАНОВЫЙ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КЛЮЧЕВЫЕ СОБЫТИЯ ПРОЕКТА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9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257175" indent="-169863" algn="just">
                        <a:spcAft>
                          <a:spcPts val="0"/>
                        </a:spcAft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300" b="1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 проекта: 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12.09.2022 г.</a:t>
                      </a:r>
                    </a:p>
                    <a:p>
                      <a:pPr marL="257175" lvl="0" indent="-169863" algn="just">
                        <a:spcAft>
                          <a:spcPts val="0"/>
                        </a:spcAft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300" b="1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и определение целевого состояния: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12.09.2022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30.09.2022.</a:t>
                      </a:r>
                    </a:p>
                    <a:p>
                      <a:pPr marL="258762" lvl="0" indent="-1714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карты текущего состояния: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13.09.2022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16.09.2022.</a:t>
                      </a:r>
                    </a:p>
                    <a:p>
                      <a:pPr marL="258762" lvl="0" indent="-1714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разработка карты  целевого состояния: с 19.09.2022 по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23.09.2022.</a:t>
                      </a:r>
                    </a:p>
                    <a:p>
                      <a:pPr marL="257175" lvl="0" indent="-169863" algn="just">
                        <a:spcAft>
                          <a:spcPts val="0"/>
                        </a:spcAft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улучшений:</a:t>
                      </a:r>
                      <a:r>
                        <a:rPr lang="ru-RU" sz="1300" b="1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26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.09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.2022 по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21.11.2022.</a:t>
                      </a:r>
                    </a:p>
                    <a:p>
                      <a:pPr marL="257175" lvl="0" indent="-169863" algn="just">
                        <a:spcAft>
                          <a:spcPts val="0"/>
                        </a:spcAft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 подходов внедрения: 30.11.2022 г.</a:t>
                      </a:r>
                    </a:p>
                    <a:p>
                      <a:pPr marL="257175" lvl="0" indent="-169863" algn="just">
                        <a:spcAft>
                          <a:spcPts val="0"/>
                        </a:spcAft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результата</a:t>
                      </a:r>
                      <a:r>
                        <a:rPr lang="ru-RU" sz="1300" b="1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закрытие проекта</a:t>
                      </a:r>
                      <a:r>
                        <a:rPr lang="ru-RU" sz="1300" b="1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05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.12.2022 по 16.12.2022.</a:t>
                      </a:r>
                    </a:p>
                    <a:p>
                      <a:pPr marL="257175" indent="-169863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завершающее совещание: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.12.2022 г.</a:t>
                      </a:r>
                      <a:endParaRPr lang="ru-RU" sz="13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18268">
                <a:tc>
                  <a:txBody>
                    <a:bodyPr/>
                    <a:lstStyle/>
                    <a:p>
                      <a:pPr marL="8731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Сокращение времени на поиск места хранения игрушек.</a:t>
                      </a:r>
                    </a:p>
                    <a:p>
                      <a:pPr marL="8731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Сокращение количества времени на передвижения при уборке игрушек.</a:t>
                      </a:r>
                    </a:p>
                    <a:p>
                      <a:pPr marL="8731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Сокращения времени на возврат игрушек на места хранения.</a:t>
                      </a:r>
                    </a:p>
                    <a:p>
                      <a:pPr marL="87313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Сокращение количества времени на уборку игрушек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8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08012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ТЕКУЩЕГО СОСТОЯНИЯ ПРОЦЕССА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уборки игрушек в групповой комнате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завершения игровой деятельности»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82190783"/>
              </p:ext>
            </p:extLst>
          </p:nvPr>
        </p:nvGraphicFramePr>
        <p:xfrm>
          <a:off x="251520" y="1124744"/>
          <a:ext cx="8640960" cy="304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Пятно 1 17"/>
          <p:cNvSpPr/>
          <p:nvPr/>
        </p:nvSpPr>
        <p:spPr>
          <a:xfrm>
            <a:off x="1711108" y="1344434"/>
            <a:ext cx="720080" cy="648072"/>
          </a:xfrm>
          <a:prstGeom prst="irregularSeal1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4824294" y="1314099"/>
            <a:ext cx="720080" cy="648000"/>
          </a:xfrm>
          <a:prstGeom prst="irregularSeal1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611560" y="4509120"/>
            <a:ext cx="7920880" cy="2097524"/>
            <a:chOff x="3797" y="769667"/>
            <a:chExt cx="1660262" cy="1505423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043608" y="4924325"/>
            <a:ext cx="6966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lvl="0" algn="just"/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поиск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хранения  игрушек.</a:t>
            </a:r>
          </a:p>
          <a:p>
            <a:pPr marL="72000" lvl="0"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Лишние передвижения при уборке игрушек.</a:t>
            </a:r>
          </a:p>
          <a:p>
            <a:pPr marL="72000" lvl="0"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Ошибки при укладывании игрушек в места хранения.</a:t>
            </a:r>
          </a:p>
          <a:p>
            <a:pPr marL="72000" lvl="0"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Нерациональное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мест хранения игрушек.</a:t>
            </a:r>
          </a:p>
          <a:p>
            <a:pPr marL="72000" lvl="0"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затраты времени на уборку игрушек.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520" y="34296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0,5 мин.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7729" y="34290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мин.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8184" y="3426323"/>
            <a:ext cx="110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0,5 мин.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83808" y="380630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мин.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ятно 1 31"/>
          <p:cNvSpPr/>
          <p:nvPr/>
        </p:nvSpPr>
        <p:spPr>
          <a:xfrm>
            <a:off x="6156176" y="1322922"/>
            <a:ext cx="720080" cy="648000"/>
          </a:xfrm>
          <a:prstGeom prst="irregularSeal1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ятно 1 32"/>
          <p:cNvSpPr/>
          <p:nvPr/>
        </p:nvSpPr>
        <p:spPr>
          <a:xfrm>
            <a:off x="2367980" y="1344434"/>
            <a:ext cx="720080" cy="648072"/>
          </a:xfrm>
          <a:prstGeom prst="irregularSeal1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51520" y="3795166"/>
            <a:ext cx="1368000" cy="31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084168" y="3774794"/>
            <a:ext cx="1370093" cy="83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107682" y="3790322"/>
            <a:ext cx="1345351" cy="99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596495" y="3789040"/>
            <a:ext cx="5952" cy="411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96495" y="4206403"/>
            <a:ext cx="150361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100112" y="3797863"/>
            <a:ext cx="5952" cy="411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445704" y="3774794"/>
            <a:ext cx="5952" cy="411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080157" y="3778966"/>
            <a:ext cx="5952" cy="411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453033" y="3783138"/>
            <a:ext cx="5952" cy="411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453033" y="4190203"/>
            <a:ext cx="1627124" cy="417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7439813" y="4175639"/>
            <a:ext cx="1496102" cy="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73462" y="3839768"/>
            <a:ext cx="1081489" cy="36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808657" y="3840961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</a:p>
        </p:txBody>
      </p:sp>
      <p:sp>
        <p:nvSpPr>
          <p:cNvPr id="47" name="Пятно 1 46"/>
          <p:cNvSpPr/>
          <p:nvPr/>
        </p:nvSpPr>
        <p:spPr>
          <a:xfrm>
            <a:off x="3121648" y="1314027"/>
            <a:ext cx="720080" cy="648072"/>
          </a:xfrm>
          <a:prstGeom prst="irregularSeal1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ятно 1 48"/>
          <p:cNvSpPr/>
          <p:nvPr/>
        </p:nvSpPr>
        <p:spPr>
          <a:xfrm>
            <a:off x="3702808" y="1334209"/>
            <a:ext cx="720080" cy="648072"/>
          </a:xfrm>
          <a:prstGeom prst="irregularSeal1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ятно 1 49"/>
          <p:cNvSpPr/>
          <p:nvPr/>
        </p:nvSpPr>
        <p:spPr>
          <a:xfrm>
            <a:off x="8017314" y="1315677"/>
            <a:ext cx="720080" cy="648072"/>
          </a:xfrm>
          <a:prstGeom prst="irregularSeal1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7678713" y="4555841"/>
            <a:ext cx="1141759" cy="673359"/>
            <a:chOff x="6022711" y="849020"/>
            <a:chExt cx="1141759" cy="1346718"/>
          </a:xfrm>
          <a:solidFill>
            <a:schemeClr val="accent6">
              <a:lumMod val="75000"/>
            </a:schemeClr>
          </a:solidFill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6022711" y="849020"/>
              <a:ext cx="1141759" cy="13467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6056152" y="882461"/>
              <a:ext cx="1074877" cy="12798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Times New Roman" pitchFamily="18" charset="0"/>
                  <a:cs typeface="Times New Roman" pitchFamily="18" charset="0"/>
                </a:rPr>
                <a:t>ВПП = 15</a:t>
              </a:r>
              <a:endParaRPr lang="ru-RU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Пятно 1 55"/>
          <p:cNvSpPr/>
          <p:nvPr/>
        </p:nvSpPr>
        <p:spPr>
          <a:xfrm>
            <a:off x="6817623" y="1279120"/>
            <a:ext cx="720080" cy="648072"/>
          </a:xfrm>
          <a:prstGeom prst="irregularSeal1">
            <a:avLst/>
          </a:prstGeom>
          <a:solidFill>
            <a:srgbClr val="FF00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648072"/>
          </a:xfrm>
          <a:noFill/>
          <a:ln>
            <a:noFill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КОМПЛЕКСА МЕРОПРИЯТИЙ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УСТРАНЕНИЮ ПРОБЛЕМ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226395"/>
              </p:ext>
            </p:extLst>
          </p:nvPr>
        </p:nvGraphicFramePr>
        <p:xfrm>
          <a:off x="251520" y="1021401"/>
          <a:ext cx="8557591" cy="5503943"/>
        </p:xfrm>
        <a:graphic>
          <a:graphicData uri="http://schemas.openxmlformats.org/drawingml/2006/table">
            <a:tbl>
              <a:tblPr firstRow="1" firstCol="1" bandRow="1"/>
              <a:tblGrid>
                <a:gridCol w="553003"/>
                <a:gridCol w="2714942"/>
                <a:gridCol w="2965164"/>
                <a:gridCol w="2324482"/>
              </a:tblGrid>
              <a:tr h="628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Коренная причина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решения проблемы (устранения коренной причины)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280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 поиск места хранения  игрушек.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стандарта хранения игрушек.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Внедрить систему 5С. Визуализировать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расположение игрушек в групповой комнате. </a:t>
                      </a: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564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Лишние передвижения при уборке игрушек.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Неудобное хранение игрушек.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Отсутствие контейнеров для хранения игрушек.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Закупить средства для хранения игрушек.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37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при укладывании игрушек в места хранения.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карточек обозначающих место хранения игрушек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Создать картинки подсказывающие место размещения и хранения игрушек в игровых зонах.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470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Нерациональное использование мест хранения игрушек.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стандарта хранения игрушек.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Разделение игровых зон по цветам.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13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затраты времени на уборку игрушек.</a:t>
                      </a: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стандарта хранения игрушек. 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стандарты хранения игрушек. 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Создать стандарт расстановки мебели.</a:t>
                      </a:r>
                    </a:p>
                  </a:txBody>
                  <a:tcPr marL="48533" marR="48533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8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08012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ЦЕЛЕВОГО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СОСТОЯНИЯ ПРОЦЕССА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уборки игрушек в групповой комнате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завершения игровой деятельности»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20217853"/>
              </p:ext>
            </p:extLst>
          </p:nvPr>
        </p:nvGraphicFramePr>
        <p:xfrm>
          <a:off x="251520" y="1484784"/>
          <a:ext cx="8640960" cy="304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611560" y="4894610"/>
            <a:ext cx="7920880" cy="1630734"/>
            <a:chOff x="3797" y="769667"/>
            <a:chExt cx="1660262" cy="1505423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904030" y="5013176"/>
            <a:ext cx="6966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Составления стандарта хранения игрушек и расстановки </a:t>
            </a:r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мебели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 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системы 5С в 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игровых зонах (сортировка, соблюдение порядка, стандартизация, содержание в чистоте, совершенствование) .</a:t>
            </a:r>
          </a:p>
          <a:p>
            <a:pPr lvl="0">
              <a:defRPr/>
            </a:pP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3. Создание картинок 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подсказывающие место размещения и хранения игрушек в игровых зонах.</a:t>
            </a:r>
            <a:endParaRPr lang="en-US" sz="1400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Приобретение средств для хранения игрушек. </a:t>
            </a:r>
            <a:endParaRPr lang="en-US" sz="1400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915816" y="1520606"/>
            <a:ext cx="720080" cy="648072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508104" y="1526383"/>
            <a:ext cx="720080" cy="64800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084168" y="1556792"/>
            <a:ext cx="720080" cy="648072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3315"/>
            <a:ext cx="7381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7193" y="387202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1885" y="421992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68572" y="3859177"/>
            <a:ext cx="143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2,5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750721" y="4699857"/>
            <a:ext cx="1141759" cy="673359"/>
            <a:chOff x="6022711" y="849020"/>
            <a:chExt cx="1141759" cy="1346718"/>
          </a:xfrm>
          <a:solidFill>
            <a:schemeClr val="accent6">
              <a:lumMod val="75000"/>
            </a:schemeClr>
          </a:soli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022711" y="849020"/>
              <a:ext cx="1141759" cy="13467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056152" y="882461"/>
              <a:ext cx="1074877" cy="12798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Times New Roman" pitchFamily="18" charset="0"/>
                  <a:cs typeface="Times New Roman" pitchFamily="18" charset="0"/>
                </a:rPr>
                <a:t>ВПП = 5</a:t>
              </a:r>
              <a:endParaRPr lang="ru-RU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 flipV="1">
            <a:off x="251520" y="4240706"/>
            <a:ext cx="2710604" cy="46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164686" y="4228509"/>
            <a:ext cx="2646805" cy="1284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158734" y="4240706"/>
            <a:ext cx="5952" cy="411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960072" y="4639746"/>
            <a:ext cx="319610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956172" y="4228509"/>
            <a:ext cx="5952" cy="41123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475591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МЕРОПРИЯТИЙ ПО ДОСТИЖЕНИЮ ЦЕЛЕВЫХ ПОКАЗАТЕЛЕЙ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461200"/>
              </p:ext>
            </p:extLst>
          </p:nvPr>
        </p:nvGraphicFramePr>
        <p:xfrm>
          <a:off x="0" y="404664"/>
          <a:ext cx="9143999" cy="642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5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4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7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45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697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93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ИСПОЛНИТЕЛЬ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7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рабочей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группы.</a:t>
                      </a:r>
                      <a:endParaRPr lang="en-US" sz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проблем в деятельности образовательной организации.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12.09.2022 по 30.09.2022</a:t>
                      </a:r>
                      <a:endParaRPr lang="ru-RU" sz="1200" b="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Сформирована команда проекта.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Определены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проблемы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Морозова</a:t>
                      </a:r>
                      <a:r>
                        <a:rPr lang="ru-RU" sz="11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О.К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Короткова И.А.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91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текущего состояния пространства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групповой комнаты.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13.09.2022 по 16.09.2022</a:t>
                      </a:r>
                      <a:endParaRPr lang="ru-RU" sz="1200" b="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текущего состояния процесса с отражением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выявленных проблем процесса.</a:t>
                      </a: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Короткова И.А.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6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состояния процесса и определение мероприятий, направленных на решение проблем.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19.09.2022 по 23.09.2022</a:t>
                      </a:r>
                      <a:endParaRPr lang="ru-RU" sz="1200" b="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целевого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состояния.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мероприятий.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Короткова И.А.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681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улучшений: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освобождение рабочей зоны от ненужных предметов</a:t>
                      </a: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26.09.2022 по  07.10.2022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система 5С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aseline="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Короткова И.А.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4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стандартов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хранения материалов;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карточек в игровых зонах.</a:t>
                      </a: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10.10.2022 по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21.10.2022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Короткова И.А.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1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органайзеров, контейнеров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транспортировки учебного материала, столов.</a:t>
                      </a:r>
                      <a:endParaRPr lang="ru-RU" sz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24.10.2022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04.11.2022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по </a:t>
                      </a:r>
                      <a:r>
                        <a:rPr lang="ru-RU" sz="11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части </a:t>
                      </a:r>
                      <a:r>
                        <a:rPr lang="ru-RU" sz="11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Поливцева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44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Сортировка и  формирование атрибутов, игрового материала и дидактических пособий самостоятельной деятельности по зонам.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Размещение карточек-подсказок в игровых зонах.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Размещение карты центра по самостоятельной деятельности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07.11.2022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25.11.2022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Короткова И.А.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567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Совещание по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защите.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30.11.2022 </a:t>
                      </a:r>
                      <a:endParaRPr lang="ru-RU" sz="1200" b="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 результатов и внесение поправок.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МорозоваО.К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Короткова И.А.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0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результатов и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закрытие проекта.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05.12.2022 по 20.12.2022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пространства игровых зон.</a:t>
                      </a:r>
                    </a:p>
                  </a:txBody>
                  <a:tcPr marL="29908" marR="29908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Заведующий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МорозоваО.К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Короткова И.А.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Воспитатель Миронова Ю.А.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7200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ФОТООТЧЕТ «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ОПТИМИЗАЦИИ»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уборки игрушек в групповой комнате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завершения игровой деятельности»</a:t>
            </a:r>
          </a:p>
        </p:txBody>
      </p:sp>
      <p:pic>
        <p:nvPicPr>
          <p:cNvPr id="2050" name="Picture 2" descr="E:\13.02.2023\IMG_20230213_143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2" y="1412776"/>
            <a:ext cx="4464096" cy="223204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E:\13.02.2023\IMG_20230213_14471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" b="13954"/>
          <a:stretch/>
        </p:blipFill>
        <p:spPr bwMode="auto">
          <a:xfrm>
            <a:off x="5436256" y="3945900"/>
            <a:ext cx="1440000" cy="270000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13.02.2023\IMG_20230213_14480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7712"/>
          <a:stretch/>
        </p:blipFill>
        <p:spPr bwMode="auto">
          <a:xfrm>
            <a:off x="7164448" y="3945901"/>
            <a:ext cx="1440000" cy="270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E:\13.02.2023\IMG_20230213_14491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r="10341" b="7467"/>
          <a:stretch/>
        </p:blipFill>
        <p:spPr bwMode="auto">
          <a:xfrm>
            <a:off x="5436256" y="1082437"/>
            <a:ext cx="1440000" cy="270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 descr="E:\13.02.2023\IMG_20230213_1449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448" y="1063611"/>
            <a:ext cx="1440000" cy="271882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E:\13.02.2023\IMG_20230213_14524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r="5122"/>
          <a:stretch/>
        </p:blipFill>
        <p:spPr bwMode="auto">
          <a:xfrm>
            <a:off x="539552" y="3782438"/>
            <a:ext cx="4464496" cy="264744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94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7200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ДИАГРАММА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«Спагетти» текущих перемещений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55576" y="1265225"/>
            <a:ext cx="1660262" cy="1505423"/>
            <a:chOff x="3797" y="769667"/>
            <a:chExt cx="1660262" cy="150542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физического развития</a:t>
              </a: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401208" y="5157189"/>
            <a:ext cx="1660262" cy="1505423"/>
            <a:chOff x="3797" y="769667"/>
            <a:chExt cx="1660262" cy="150542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речевого развития</a:t>
              </a: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39680" y="3212976"/>
            <a:ext cx="1660262" cy="1505423"/>
            <a:chOff x="3797" y="769667"/>
            <a:chExt cx="1660262" cy="150542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конструирования</a:t>
              </a: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29130" y="1265225"/>
            <a:ext cx="1660262" cy="1505423"/>
            <a:chOff x="3797" y="769667"/>
            <a:chExt cx="1660262" cy="150542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сюжетно-ролевых игр</a:t>
              </a: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232452" y="3184068"/>
            <a:ext cx="1660262" cy="1505423"/>
            <a:chOff x="3797" y="769667"/>
            <a:chExt cx="1660262" cy="150542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математического развития и дидактических игр</a:t>
              </a: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071978" y="5157190"/>
            <a:ext cx="1660262" cy="1505423"/>
            <a:chOff x="3797" y="769667"/>
            <a:chExt cx="1660262" cy="1505423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Центр природы</a:t>
              </a:r>
              <a:endPara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52" y="3170617"/>
            <a:ext cx="380135" cy="70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45" y="3964276"/>
            <a:ext cx="384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92" y="3964277"/>
            <a:ext cx="384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31" y="3972738"/>
            <a:ext cx="384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12" y="3964278"/>
            <a:ext cx="384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45" y="3162938"/>
            <a:ext cx="384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92" y="3162937"/>
            <a:ext cx="384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80" y="3170617"/>
            <a:ext cx="384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узел 1"/>
          <p:cNvSpPr/>
          <p:nvPr/>
        </p:nvSpPr>
        <p:spPr>
          <a:xfrm>
            <a:off x="2991902" y="3257068"/>
            <a:ext cx="324000" cy="324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041754" y="3587862"/>
            <a:ext cx="252000" cy="68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Дуга 34"/>
          <p:cNvSpPr/>
          <p:nvPr/>
        </p:nvSpPr>
        <p:spPr>
          <a:xfrm rot="197550">
            <a:off x="2953921" y="3609673"/>
            <a:ext cx="409986" cy="712028"/>
          </a:xfrm>
          <a:prstGeom prst="arc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8618" y="3587862"/>
            <a:ext cx="244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олилиния 35"/>
          <p:cNvSpPr/>
          <p:nvPr/>
        </p:nvSpPr>
        <p:spPr>
          <a:xfrm>
            <a:off x="2947427" y="4263460"/>
            <a:ext cx="188655" cy="368851"/>
          </a:xfrm>
          <a:custGeom>
            <a:avLst/>
            <a:gdLst>
              <a:gd name="connsiteX0" fmla="*/ 188655 w 188655"/>
              <a:gd name="connsiteY0" fmla="*/ 0 h 368851"/>
              <a:gd name="connsiteX1" fmla="*/ 132557 w 188655"/>
              <a:gd name="connsiteY1" fmla="*/ 330979 h 368851"/>
              <a:gd name="connsiteX2" fmla="*/ 9141 w 188655"/>
              <a:gd name="connsiteY2" fmla="*/ 364638 h 368851"/>
              <a:gd name="connsiteX3" fmla="*/ 9141 w 188655"/>
              <a:gd name="connsiteY3" fmla="*/ 359028 h 36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55" h="368851">
                <a:moveTo>
                  <a:pt x="188655" y="0"/>
                </a:moveTo>
                <a:cubicBezTo>
                  <a:pt x="175565" y="135103"/>
                  <a:pt x="162476" y="270206"/>
                  <a:pt x="132557" y="330979"/>
                </a:cubicBezTo>
                <a:cubicBezTo>
                  <a:pt x="102638" y="391752"/>
                  <a:pt x="29710" y="359963"/>
                  <a:pt x="9141" y="364638"/>
                </a:cubicBezTo>
                <a:cubicBezTo>
                  <a:pt x="-11428" y="369313"/>
                  <a:pt x="9141" y="359028"/>
                  <a:pt x="9141" y="35902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0526" y="4261824"/>
            <a:ext cx="219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Блок-схема: узел 36"/>
          <p:cNvSpPr/>
          <p:nvPr/>
        </p:nvSpPr>
        <p:spPr>
          <a:xfrm>
            <a:off x="3095840" y="3356992"/>
            <a:ext cx="36000" cy="36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60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олилиния 37"/>
          <p:cNvSpPr/>
          <p:nvPr/>
        </p:nvSpPr>
        <p:spPr>
          <a:xfrm rot="482490">
            <a:off x="3073691" y="3486604"/>
            <a:ext cx="157402" cy="52775"/>
          </a:xfrm>
          <a:custGeom>
            <a:avLst/>
            <a:gdLst>
              <a:gd name="connsiteX0" fmla="*/ 0 w 157402"/>
              <a:gd name="connsiteY0" fmla="*/ 7869 h 52775"/>
              <a:gd name="connsiteX1" fmla="*/ 89757 w 157402"/>
              <a:gd name="connsiteY1" fmla="*/ 52748 h 52775"/>
              <a:gd name="connsiteX2" fmla="*/ 151465 w 157402"/>
              <a:gd name="connsiteY2" fmla="*/ 2259 h 52775"/>
              <a:gd name="connsiteX3" fmla="*/ 151465 w 157402"/>
              <a:gd name="connsiteY3" fmla="*/ 13479 h 5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02" h="52775">
                <a:moveTo>
                  <a:pt x="0" y="7869"/>
                </a:moveTo>
                <a:cubicBezTo>
                  <a:pt x="32256" y="30776"/>
                  <a:pt x="64513" y="53683"/>
                  <a:pt x="89757" y="52748"/>
                </a:cubicBezTo>
                <a:cubicBezTo>
                  <a:pt x="115001" y="51813"/>
                  <a:pt x="141180" y="8804"/>
                  <a:pt x="151465" y="2259"/>
                </a:cubicBezTo>
                <a:cubicBezTo>
                  <a:pt x="161750" y="-4286"/>
                  <a:pt x="156607" y="4596"/>
                  <a:pt x="151465" y="13479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Куб 38"/>
          <p:cNvSpPr/>
          <p:nvPr/>
        </p:nvSpPr>
        <p:spPr>
          <a:xfrm>
            <a:off x="3152392" y="3873990"/>
            <a:ext cx="199981" cy="183393"/>
          </a:xfrm>
          <a:prstGeom prst="cub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5" name="Скругленная соединительная линия 44"/>
          <p:cNvCxnSpPr/>
          <p:nvPr/>
        </p:nvCxnSpPr>
        <p:spPr>
          <a:xfrm rot="16200000" flipH="1">
            <a:off x="3029006" y="4731652"/>
            <a:ext cx="579375" cy="380694"/>
          </a:xfrm>
          <a:prstGeom prst="curvedConnector3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48"/>
          <p:cNvCxnSpPr/>
          <p:nvPr/>
        </p:nvCxnSpPr>
        <p:spPr>
          <a:xfrm flipV="1">
            <a:off x="3389601" y="3923004"/>
            <a:ext cx="3486655" cy="658124"/>
          </a:xfrm>
          <a:prstGeom prst="curvedConnector3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кругленная соединительная линия 50"/>
          <p:cNvCxnSpPr/>
          <p:nvPr/>
        </p:nvCxnSpPr>
        <p:spPr>
          <a:xfrm rot="16200000" flipV="1">
            <a:off x="1788118" y="3404571"/>
            <a:ext cx="1607325" cy="504056"/>
          </a:xfrm>
          <a:prstGeom prst="curvedConnector3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кругленная соединительная линия 59"/>
          <p:cNvCxnSpPr/>
          <p:nvPr/>
        </p:nvCxnSpPr>
        <p:spPr>
          <a:xfrm flipV="1">
            <a:off x="3417084" y="2636912"/>
            <a:ext cx="3099132" cy="1622681"/>
          </a:xfrm>
          <a:prstGeom prst="curvedConnector3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кругленная соединительная линия 61"/>
          <p:cNvCxnSpPr/>
          <p:nvPr/>
        </p:nvCxnSpPr>
        <p:spPr>
          <a:xfrm rot="10800000">
            <a:off x="2135160" y="4202957"/>
            <a:ext cx="786039" cy="489856"/>
          </a:xfrm>
          <a:prstGeom prst="curvedConnector3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Скругленная соединительная линия 3071"/>
          <p:cNvCxnSpPr/>
          <p:nvPr/>
        </p:nvCxnSpPr>
        <p:spPr>
          <a:xfrm>
            <a:off x="3203848" y="4718399"/>
            <a:ext cx="1823331" cy="482883"/>
          </a:xfrm>
          <a:prstGeom prst="curvedConnector3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3" name="TextBox 3102"/>
          <p:cNvSpPr txBox="1"/>
          <p:nvPr/>
        </p:nvSpPr>
        <p:spPr>
          <a:xfrm>
            <a:off x="2987518" y="2780928"/>
            <a:ext cx="360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843283" y="1261794"/>
            <a:ext cx="1660262" cy="1505423"/>
            <a:chOff x="3797" y="769667"/>
            <a:chExt cx="1660262" cy="1505423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Центр изобразительного искусства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" name="Скругленная соединительная линия 10"/>
          <p:cNvCxnSpPr/>
          <p:nvPr/>
        </p:nvCxnSpPr>
        <p:spPr>
          <a:xfrm rot="5400000" flipH="1" flipV="1">
            <a:off x="3284797" y="3060020"/>
            <a:ext cx="1278263" cy="864096"/>
          </a:xfrm>
          <a:prstGeom prst="curvedConnector3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675432" y="3684708"/>
            <a:ext cx="12122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7200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ДИАГРАММА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«Спагетти»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целевого состояния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55576" y="1265225"/>
            <a:ext cx="1660262" cy="1505423"/>
            <a:chOff x="3797" y="769667"/>
            <a:chExt cx="1660262" cy="150542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Центр физического развития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337623" y="5137189"/>
            <a:ext cx="1660262" cy="1505423"/>
            <a:chOff x="3797" y="769667"/>
            <a:chExt cx="1660262" cy="150542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Центр речевого развития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39680" y="3212976"/>
            <a:ext cx="1660262" cy="1505423"/>
            <a:chOff x="3797" y="769667"/>
            <a:chExt cx="1660262" cy="150542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Центр конструирования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29130" y="1265225"/>
            <a:ext cx="1660262" cy="1505423"/>
            <a:chOff x="3797" y="769667"/>
            <a:chExt cx="1660262" cy="150542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Центр сюжетно-ролевых игр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092280" y="3257068"/>
            <a:ext cx="1660262" cy="1505423"/>
            <a:chOff x="3797" y="769667"/>
            <a:chExt cx="1660262" cy="1505423"/>
          </a:xfrm>
          <a:solidFill>
            <a:srgbClr val="00B050"/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Центр математического развития и дидактических игр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927962" y="5085184"/>
            <a:ext cx="1660262" cy="1505423"/>
            <a:chOff x="3797" y="769667"/>
            <a:chExt cx="1660262" cy="1505423"/>
          </a:xfrm>
          <a:solidFill>
            <a:srgbClr val="00B050"/>
          </a:solidFill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Центр природы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47" y="3198443"/>
            <a:ext cx="380135" cy="70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40" y="3992102"/>
            <a:ext cx="384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87" y="3992103"/>
            <a:ext cx="384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26" y="4000564"/>
            <a:ext cx="384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07" y="3992104"/>
            <a:ext cx="384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40" y="3190764"/>
            <a:ext cx="384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87" y="3190763"/>
            <a:ext cx="384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675" y="3198443"/>
            <a:ext cx="384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узел 1"/>
          <p:cNvSpPr/>
          <p:nvPr/>
        </p:nvSpPr>
        <p:spPr>
          <a:xfrm>
            <a:off x="2991902" y="3257068"/>
            <a:ext cx="324000" cy="324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041754" y="3587862"/>
            <a:ext cx="252000" cy="68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Дуга 34"/>
          <p:cNvSpPr/>
          <p:nvPr/>
        </p:nvSpPr>
        <p:spPr>
          <a:xfrm rot="197550">
            <a:off x="2953921" y="3609673"/>
            <a:ext cx="409986" cy="712028"/>
          </a:xfrm>
          <a:prstGeom prst="arc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8618" y="3587862"/>
            <a:ext cx="244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олилиния 35"/>
          <p:cNvSpPr/>
          <p:nvPr/>
        </p:nvSpPr>
        <p:spPr>
          <a:xfrm>
            <a:off x="2947427" y="4263460"/>
            <a:ext cx="188655" cy="368851"/>
          </a:xfrm>
          <a:custGeom>
            <a:avLst/>
            <a:gdLst>
              <a:gd name="connsiteX0" fmla="*/ 188655 w 188655"/>
              <a:gd name="connsiteY0" fmla="*/ 0 h 368851"/>
              <a:gd name="connsiteX1" fmla="*/ 132557 w 188655"/>
              <a:gd name="connsiteY1" fmla="*/ 330979 h 368851"/>
              <a:gd name="connsiteX2" fmla="*/ 9141 w 188655"/>
              <a:gd name="connsiteY2" fmla="*/ 364638 h 368851"/>
              <a:gd name="connsiteX3" fmla="*/ 9141 w 188655"/>
              <a:gd name="connsiteY3" fmla="*/ 359028 h 36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55" h="368851">
                <a:moveTo>
                  <a:pt x="188655" y="0"/>
                </a:moveTo>
                <a:cubicBezTo>
                  <a:pt x="175565" y="135103"/>
                  <a:pt x="162476" y="270206"/>
                  <a:pt x="132557" y="330979"/>
                </a:cubicBezTo>
                <a:cubicBezTo>
                  <a:pt x="102638" y="391752"/>
                  <a:pt x="29710" y="359963"/>
                  <a:pt x="9141" y="364638"/>
                </a:cubicBezTo>
                <a:cubicBezTo>
                  <a:pt x="-11428" y="369313"/>
                  <a:pt x="9141" y="359028"/>
                  <a:pt x="9141" y="35902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0526" y="4261824"/>
            <a:ext cx="219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Блок-схема: узел 36"/>
          <p:cNvSpPr/>
          <p:nvPr/>
        </p:nvSpPr>
        <p:spPr>
          <a:xfrm>
            <a:off x="3095840" y="3356992"/>
            <a:ext cx="36000" cy="360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60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олилиния 37"/>
          <p:cNvSpPr/>
          <p:nvPr/>
        </p:nvSpPr>
        <p:spPr>
          <a:xfrm rot="482490">
            <a:off x="3073691" y="3486604"/>
            <a:ext cx="157402" cy="52775"/>
          </a:xfrm>
          <a:custGeom>
            <a:avLst/>
            <a:gdLst>
              <a:gd name="connsiteX0" fmla="*/ 0 w 157402"/>
              <a:gd name="connsiteY0" fmla="*/ 7869 h 52775"/>
              <a:gd name="connsiteX1" fmla="*/ 89757 w 157402"/>
              <a:gd name="connsiteY1" fmla="*/ 52748 h 52775"/>
              <a:gd name="connsiteX2" fmla="*/ 151465 w 157402"/>
              <a:gd name="connsiteY2" fmla="*/ 2259 h 52775"/>
              <a:gd name="connsiteX3" fmla="*/ 151465 w 157402"/>
              <a:gd name="connsiteY3" fmla="*/ 13479 h 5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02" h="52775">
                <a:moveTo>
                  <a:pt x="0" y="7869"/>
                </a:moveTo>
                <a:cubicBezTo>
                  <a:pt x="32256" y="30776"/>
                  <a:pt x="64513" y="53683"/>
                  <a:pt x="89757" y="52748"/>
                </a:cubicBezTo>
                <a:cubicBezTo>
                  <a:pt x="115001" y="51813"/>
                  <a:pt x="141180" y="8804"/>
                  <a:pt x="151465" y="2259"/>
                </a:cubicBezTo>
                <a:cubicBezTo>
                  <a:pt x="161750" y="-4286"/>
                  <a:pt x="156607" y="4596"/>
                  <a:pt x="151465" y="13479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Куб 38"/>
          <p:cNvSpPr/>
          <p:nvPr/>
        </p:nvSpPr>
        <p:spPr>
          <a:xfrm>
            <a:off x="3152392" y="3873990"/>
            <a:ext cx="199981" cy="183393"/>
          </a:xfrm>
          <a:prstGeom prst="cub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 rot="10800000">
            <a:off x="2161772" y="4460261"/>
            <a:ext cx="772041" cy="12700"/>
          </a:xfrm>
          <a:prstGeom prst="curvedConnector3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3726381" y="1265225"/>
            <a:ext cx="1660262" cy="1505423"/>
            <a:chOff x="3797" y="769667"/>
            <a:chExt cx="1660262" cy="1505423"/>
          </a:xfrm>
          <a:solidFill>
            <a:schemeClr val="bg1"/>
          </a:solidFill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3797" y="769667"/>
              <a:ext cx="1660262" cy="15054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4"/>
            <p:cNvSpPr/>
            <p:nvPr/>
          </p:nvSpPr>
          <p:spPr>
            <a:xfrm>
              <a:off x="47889" y="813759"/>
              <a:ext cx="1572078" cy="14172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Центр изобразительного искусства</a:t>
              </a:r>
              <a:endParaRPr lang="ru-RU" sz="1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08718" y="3745196"/>
            <a:ext cx="12122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1320</Words>
  <Application>Microsoft Office PowerPoint</Application>
  <PresentationFormat>Экран (4:3)</PresentationFormat>
  <Paragraphs>292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Тема Office</vt:lpstr>
      <vt:lpstr>ОПТИМИЗАЦИЯ ПРОЦЕССА  УБОРКИ ИГРУШЕК В ГРУППОВОЙ КОМНАТЕ  ПОСЛЕ ЗАВЕРШЕНИЯ ИГРОВОЙ ДЕЯТЕЛЬНОСТИ</vt:lpstr>
      <vt:lpstr>Презентация PowerPoint</vt:lpstr>
      <vt:lpstr>КАРТА ТЕКУЩЕГО СОСТОЯНИЯ ПРОЦЕССА  «Оптимизация процесса уборки игрушек в групповой комнате  после завершения игровой деятельности»</vt:lpstr>
      <vt:lpstr>РАЗРАБОТКА КОМПЛЕКСА МЕРОПРИЯТИЙ  ПО УСТРАНЕНИЮ ПРОБЛЕМ</vt:lpstr>
      <vt:lpstr>КАРТА ЦЕЛЕВОГО СОСТОЯНИЯ ПРОЦЕССА  «Оптимизация процесса уборки игрушек в групповой комнате  после завершения игровой деятельности»</vt:lpstr>
      <vt:lpstr>ПЛАН  МЕРОПРИЯТИЙ ПО ДОСТИЖЕНИЮ ЦЕЛЕВЫХ ПОКАЗАТЕЛЕЙ</vt:lpstr>
      <vt:lpstr>ФОТООТЧЕТ «ДО ОПТИМИЗАЦИИ» «Оптимизация процесса уборки игрушек в групповой комнате  после завершения игровой деятельности»</vt:lpstr>
      <vt:lpstr>ДИАГРАММА  «Спагетти» текущих перемещений</vt:lpstr>
      <vt:lpstr>ДИАГРАММА  «Спагетти» целевого состояния</vt:lpstr>
      <vt:lpstr>Презентация PowerPoint</vt:lpstr>
      <vt:lpstr>Презентация PowerPoint</vt:lpstr>
      <vt:lpstr>Презентация PowerPoint</vt:lpstr>
      <vt:lpstr>ВНЕДРЕНИЕ «5С»  «Оптимизация процесса уборки игрушек в групповой комнате  после завершения игровой деятельности»</vt:lpstr>
      <vt:lpstr>ИГРОВАЯ МОТИВАЦИЯ «Хлопушки»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процесса уборки игрушек в групповой комнате после завершения игровой деятельности</dc:title>
  <dc:creator>SVETA</dc:creator>
  <cp:lastModifiedBy>доу№8</cp:lastModifiedBy>
  <cp:revision>143</cp:revision>
  <dcterms:created xsi:type="dcterms:W3CDTF">2023-02-07T11:39:53Z</dcterms:created>
  <dcterms:modified xsi:type="dcterms:W3CDTF">2023-04-10T10:32:35Z</dcterms:modified>
</cp:coreProperties>
</file>