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258" r:id="rId11"/>
    <p:sldId id="259" r:id="rId12"/>
    <p:sldId id="260" r:id="rId13"/>
    <p:sldId id="263" r:id="rId14"/>
    <p:sldId id="278" r:id="rId15"/>
    <p:sldId id="277" r:id="rId16"/>
    <p:sldId id="261" r:id="rId17"/>
    <p:sldId id="262" r:id="rId18"/>
    <p:sldId id="266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338">
          <p15:clr>
            <a:srgbClr val="A4A3A4"/>
          </p15:clr>
        </p15:guide>
        <p15:guide id="16" pos="1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79C2"/>
    <a:srgbClr val="0066CC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554" y="54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5" y="2917514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5" y="1216660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8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0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14193" y="1309688"/>
            <a:ext cx="7615824" cy="4856162"/>
          </a:xfrm>
        </p:spPr>
        <p:txBody>
          <a:bodyPr/>
          <a:lstStyle/>
          <a:p>
            <a:pPr algn="ctr"/>
            <a:r>
              <a:rPr lang="ru-RU" dirty="0" smtClean="0"/>
              <a:t>	ООО «Газпром газораспределение Волгоград»</a:t>
            </a:r>
            <a:r>
              <a:rPr lang="ru-RU" dirty="0"/>
              <a:t> — крупная динамично развивающаяся газораспределительная компания Волгоградской области.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814193" y="6477893"/>
            <a:ext cx="8107557" cy="307777"/>
          </a:xfrm>
        </p:spPr>
        <p:txBody>
          <a:bodyPr/>
          <a:lstStyle/>
          <a:p>
            <a:pPr algn="ctr"/>
            <a:r>
              <a:rPr lang="ru-RU" b="1" dirty="0" smtClean="0"/>
              <a:t>2022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300184"/>
            <a:ext cx="2087475" cy="2969281"/>
          </a:xfrm>
        </p:spPr>
      </p:pic>
      <p:sp>
        <p:nvSpPr>
          <p:cNvPr id="9" name="Объект 8"/>
          <p:cNvSpPr>
            <a:spLocks noGrp="1"/>
          </p:cNvSpPr>
          <p:nvPr>
            <p:ph idx="12"/>
          </p:nvPr>
        </p:nvSpPr>
        <p:spPr>
          <a:xfrm>
            <a:off x="4771504" y="2880986"/>
            <a:ext cx="3823855" cy="3284863"/>
          </a:xfrm>
        </p:spPr>
        <p:txBody>
          <a:bodyPr/>
          <a:lstStyle/>
          <a:p>
            <a:r>
              <a:rPr lang="ru-RU" sz="2200" dirty="0"/>
              <a:t>ООО «Газпром газораспределение Волгоград» имеет награды «Лучшая организация года» в 2012, 2019 и в 2020 гг. в номинации «Энергетика»;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3162648"/>
            <a:ext cx="2182746" cy="3003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72" y="3169085"/>
            <a:ext cx="8707437" cy="826719"/>
          </a:xfrm>
        </p:spPr>
        <p:txBody>
          <a:bodyPr/>
          <a:lstStyle/>
          <a:p>
            <a:pPr algn="ctr"/>
            <a:r>
              <a:rPr lang="ru-RU" sz="4400" b="1" dirty="0" smtClean="0"/>
              <a:t>БЛАГОДАРИМ ЗА ВНИМАНИЕ! </a:t>
            </a:r>
            <a:endParaRPr lang="ru-RU" sz="4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Организации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22795"/>
          <a:stretch/>
        </p:blipFill>
        <p:spPr>
          <a:xfrm>
            <a:off x="1384242" y="1137305"/>
            <a:ext cx="6239926" cy="261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7"/>
          <p:cNvSpPr>
            <a:spLocks noGrp="1"/>
          </p:cNvSpPr>
          <p:nvPr>
            <p:ph idx="12"/>
          </p:nvPr>
        </p:nvSpPr>
        <p:spPr>
          <a:xfrm>
            <a:off x="204789" y="3873730"/>
            <a:ext cx="8716962" cy="2351705"/>
          </a:xfrm>
        </p:spPr>
        <p:txBody>
          <a:bodyPr/>
          <a:lstStyle/>
          <a:p>
            <a:r>
              <a:rPr lang="ru-RU" sz="2000" dirty="0"/>
              <a:t>ООО «Газпром газораспределение Волгоград» </a:t>
            </a:r>
            <a:r>
              <a:rPr lang="ru-RU" sz="2000" dirty="0" smtClean="0"/>
              <a:t>— газораспределительная </a:t>
            </a:r>
            <a:r>
              <a:rPr lang="ru-RU" sz="2000" dirty="0"/>
              <a:t>компания Волгоградской области. В ее структуру входят 3 межрайонных газовых предприятия и 13 филиалов общей численностью более 3500 человек. Компания обеспечивает эксплуатацию газораспределительных сетей Волгоградской области. </a:t>
            </a:r>
          </a:p>
          <a:p>
            <a:r>
              <a:rPr lang="ru-RU" sz="2000" dirty="0"/>
              <a:t>ООО «Газпром газораспределение Волгоград» координирует работу всей газораспределительной системы региона, вносит весомый вклад в обеспечение энергетической безопасности Волгоградской области.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011680" y="6477893"/>
            <a:ext cx="6910070" cy="307777"/>
          </a:xfrm>
        </p:spPr>
        <p:txBody>
          <a:bodyPr/>
          <a:lstStyle/>
          <a:p>
            <a:r>
              <a:rPr lang="ru-RU" dirty="0" smtClean="0"/>
              <a:t>ООО «Газпром газораспределение Волгоград»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4383837" cy="380107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</a:t>
            </a:r>
            <a:r>
              <a:rPr lang="ru-RU" dirty="0" smtClean="0"/>
              <a:t>деятельности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-294" r="39727" b="294"/>
          <a:stretch/>
        </p:blipFill>
        <p:spPr>
          <a:xfrm>
            <a:off x="132978" y="1256246"/>
            <a:ext cx="3118594" cy="467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idx="12"/>
          </p:nvPr>
        </p:nvSpPr>
        <p:spPr>
          <a:xfrm>
            <a:off x="3607724" y="1560568"/>
            <a:ext cx="5314026" cy="41957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транспортировка природного газа </a:t>
            </a:r>
            <a:r>
              <a:rPr lang="ru-RU" dirty="0"/>
              <a:t>от </a:t>
            </a:r>
            <a:r>
              <a:rPr lang="ru-RU" dirty="0" smtClean="0"/>
              <a:t>магистральных газопроводов до</a:t>
            </a:r>
            <a:r>
              <a:rPr lang="ru-RU" dirty="0"/>
              <a:t> </a:t>
            </a:r>
            <a:r>
              <a:rPr lang="ru-RU" dirty="0" smtClean="0"/>
              <a:t>газопотребляющего оборудования населения, промышленных и</a:t>
            </a:r>
            <a:r>
              <a:rPr lang="ru-RU" dirty="0"/>
              <a:t> </a:t>
            </a:r>
            <a:r>
              <a:rPr lang="ru-RU" dirty="0" smtClean="0"/>
              <a:t>коммунально-бытовых </a:t>
            </a:r>
            <a:r>
              <a:rPr lang="ru-RU" dirty="0"/>
              <a:t>предприятий;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строительство газопроводов;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газификация </a:t>
            </a:r>
            <a:r>
              <a:rPr lang="ru-RU" dirty="0"/>
              <a:t>частных </a:t>
            </a:r>
            <a:r>
              <a:rPr lang="ru-RU" dirty="0" smtClean="0"/>
              <a:t>домовладений;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установка </a:t>
            </a:r>
            <a:r>
              <a:rPr lang="ru-RU" dirty="0"/>
              <a:t>и обслуживание газового оборудования.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 smtClean="0"/>
              <a:t>ООО «Газпром газораспределение Волгоград»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работе компании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3" y="1321693"/>
            <a:ext cx="2749550" cy="1833033"/>
          </a:xfrm>
        </p:spPr>
      </p:pic>
      <p:sp>
        <p:nvSpPr>
          <p:cNvPr id="5" name="Объект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ru-RU" sz="2000" dirty="0"/>
              <a:t>Работа компании основывается на постоянном внедрении современных технологий. При строительстве применяются устройства для врезки новых объектов в действующие газопроводы без снижения давления газа. В рамках корпоративной политики снижения производственных издержек и повышения контроля внедрена и активно используется система «Глонасс», проект «IP-телефония», объединивший в единое IP-пространство все филиалы в области.  </a:t>
            </a:r>
          </a:p>
          <a:p>
            <a:r>
              <a:rPr lang="ru-RU" sz="2000" dirty="0"/>
              <a:t>В компании используются автоматизированные системы управления, являющийся незаменимым комплексом современного газового хозяйства. Данное оборудование в режиме онлайн предоставляет на пульт диспетчера информацию о любых изменениях: перепадах давления газа на фильтрах, температурах газа на входе и выходе, контроле доступа «Свой/Чужой».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3880128"/>
            <a:ext cx="2738285" cy="182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сфера деятельности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074142"/>
            <a:ext cx="4366825" cy="291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4734838" y="1222373"/>
            <a:ext cx="4186912" cy="4943477"/>
          </a:xfrm>
        </p:spPr>
        <p:txBody>
          <a:bodyPr/>
          <a:lstStyle/>
          <a:p>
            <a:r>
              <a:rPr lang="ru-RU" sz="2000" dirty="0"/>
              <a:t>Особое внимание руководство предприятия уделяет социальной защищенности сотрудников и членов их семей. Коллективный договор, действующий на предприятии, предусматривает различные социальные гарантии и льготы. Адресная материальная помощь оказывается ветеранам газовой отрасли. </a:t>
            </a:r>
          </a:p>
          <a:p>
            <a:r>
              <a:rPr lang="ru-RU" sz="2000" dirty="0"/>
              <a:t>Для детей работников компании разработаны программы организации отдыха в летних оздоровительных лагерях, лечение в санаториях, праздники и различные творческие выставки. Ежегодно награждаются ребята, успешно заканчивающих учебный год в школе.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Гарантии и компенсации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04789" y="1222373"/>
            <a:ext cx="8822834" cy="5153375"/>
          </a:xfrm>
        </p:spPr>
        <p:txBody>
          <a:bodyPr/>
          <a:lstStyle/>
          <a:p>
            <a:r>
              <a:rPr lang="ru-RU" sz="2000" dirty="0"/>
              <a:t>Коллективным договором ООО «Газпром газораспределение Волгоград»  предусмотрены гарантии и компенсации для работников предприятия, предусматривающие: </a:t>
            </a:r>
          </a:p>
          <a:p>
            <a:pPr marL="342900" indent="342900">
              <a:buFont typeface="Arial" panose="020B0604020202020204" pitchFamily="34" charset="0"/>
              <a:buChar char="•"/>
            </a:pPr>
            <a:r>
              <a:rPr lang="ru-RU" sz="2000" dirty="0" smtClean="0"/>
              <a:t>дополнительные </a:t>
            </a:r>
            <a:r>
              <a:rPr lang="ru-RU" sz="2000" dirty="0"/>
              <a:t>единовременные выплаты к отпуску, к юбилейным </a:t>
            </a:r>
            <a:r>
              <a:rPr lang="ru-RU" sz="2000" dirty="0" smtClean="0"/>
              <a:t>датам;</a:t>
            </a:r>
          </a:p>
          <a:p>
            <a:pPr marL="342900" indent="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работникам</a:t>
            </a:r>
            <a:r>
              <a:rPr lang="ru-RU" sz="2000" dirty="0"/>
              <a:t>, впервые вступившим в брак, а также при рождении детей </a:t>
            </a:r>
            <a:r>
              <a:rPr lang="ru-RU" sz="2000" dirty="0" smtClean="0"/>
              <a:t>           </a:t>
            </a:r>
          </a:p>
          <a:p>
            <a:pPr marL="342900"/>
            <a:r>
              <a:rPr lang="ru-RU" sz="2000" dirty="0" smtClean="0"/>
              <a:t>выплачивается </a:t>
            </a:r>
            <a:r>
              <a:rPr lang="ru-RU" sz="2000" dirty="0"/>
              <a:t>единовременная материальная </a:t>
            </a:r>
            <a:r>
              <a:rPr lang="ru-RU" sz="2000" dirty="0" smtClean="0"/>
              <a:t>помощь</a:t>
            </a:r>
            <a:r>
              <a:rPr lang="ru-RU" sz="2000" dirty="0" smtClean="0"/>
              <a:t>;</a:t>
            </a:r>
          </a:p>
          <a:p>
            <a:pPr marL="3657600" lvl="6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  <a:latin typeface="+mj-lt"/>
              </a:rPr>
              <a:t>молодым </a:t>
            </a:r>
            <a:r>
              <a:rPr lang="ru-RU" dirty="0">
                <a:solidFill>
                  <a:srgbClr val="003366"/>
                </a:solidFill>
                <a:latin typeface="+mj-lt"/>
              </a:rPr>
              <a:t>работникам, впервые поступившим на работу в Общество в течение шести месяцев после окончания образовательного учреждения высшего и среднего профессионального обучения (в случае получения данного образования впервые), выплачивается единовременное пособие на обустройство по новому месту жительства, переезд к которому связан с устройством на работу </a:t>
            </a:r>
            <a:r>
              <a:rPr lang="ru-RU" dirty="0" smtClean="0">
                <a:solidFill>
                  <a:srgbClr val="003366"/>
                </a:solidFill>
                <a:latin typeface="+mj-lt"/>
              </a:rPr>
              <a:t>в Общество</a:t>
            </a:r>
            <a:r>
              <a:rPr lang="ru-RU" dirty="0">
                <a:solidFill>
                  <a:srgbClr val="003366"/>
                </a:solidFill>
                <a:latin typeface="+mj-lt"/>
              </a:rPr>
              <a:t>, при условии переезда на новое место жительства из других местностей Российской Федерации;</a:t>
            </a:r>
          </a:p>
          <a:p>
            <a:pPr marL="342900" indent="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3087666"/>
            <a:ext cx="3288082" cy="328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Гарантии и компенсации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204788" y="1222373"/>
            <a:ext cx="8363015" cy="4943477"/>
          </a:xfrm>
        </p:spPr>
        <p:txBody>
          <a:bodyPr/>
          <a:lstStyle/>
          <a:p>
            <a:pPr marL="342900" indent="342900">
              <a:buFont typeface="Arial" panose="020B0604020202020204" pitchFamily="34" charset="0"/>
              <a:buChar char="•"/>
            </a:pPr>
            <a:r>
              <a:rPr lang="ru-RU" sz="2000" dirty="0"/>
              <a:t>за работниками, работавшими до призыва на военную службу в Обществе, сохраняется право на поступление в Общество в течение трех месяцев после увольнения с военной службы. В этом случае при поступлении на работу им выплачивается единовременное пособие;</a:t>
            </a:r>
          </a:p>
          <a:p>
            <a:pPr marL="342900" indent="342900">
              <a:buFont typeface="Arial" panose="020B0604020202020204" pitchFamily="34" charset="0"/>
              <a:buChar char="•"/>
            </a:pPr>
            <a:r>
              <a:rPr lang="ru-RU" sz="2000" dirty="0"/>
              <a:t>обеспечивается медицинское обслуживание работников и членов их семей на основе добровольного медицинского страхования;</a:t>
            </a:r>
          </a:p>
          <a:p>
            <a:pPr marL="342900" indent="342900">
              <a:buFont typeface="Arial" panose="020B0604020202020204" pitchFamily="34" charset="0"/>
              <a:buChar char="•"/>
            </a:pPr>
            <a:r>
              <a:rPr lang="ru-RU" sz="2000" dirty="0"/>
              <a:t>компенсацию туристических, санаторно-курортных путевок;</a:t>
            </a:r>
          </a:p>
          <a:p>
            <a:pPr marL="4229100" lvl="8" indent="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66"/>
                </a:solidFill>
                <a:latin typeface="+mj-lt"/>
              </a:rPr>
              <a:t>выплаты находящимся в отпуске по уходу за ребенком до достижения им возраста трех лет, многодетным семьям;</a:t>
            </a:r>
          </a:p>
          <a:p>
            <a:pPr marL="4229100" lvl="8" indent="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66"/>
                </a:solidFill>
                <a:latin typeface="+mj-lt"/>
              </a:rPr>
              <a:t>обеспечивается снижение стоимости содержания детей в детских дошкольных учреждениях и оздоровительных лагерях и многое другое.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8" y="3415549"/>
            <a:ext cx="3806037" cy="2537358"/>
          </a:xfrm>
        </p:spPr>
      </p:pic>
    </p:spTree>
    <p:extLst>
      <p:ext uri="{BB962C8B-B14F-4D97-AF65-F5344CB8AC3E}">
        <p14:creationId xmlns:p14="http://schemas.microsoft.com/office/powerpoint/2010/main" val="227070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Молодым – везде у нас дорога!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5" y="1321692"/>
            <a:ext cx="3439469" cy="2292979"/>
          </a:xfrm>
        </p:spPr>
      </p:pic>
      <p:sp>
        <p:nvSpPr>
          <p:cNvPr id="4" name="Объект 3"/>
          <p:cNvSpPr>
            <a:spLocks noGrp="1"/>
          </p:cNvSpPr>
          <p:nvPr>
            <p:ph idx="12"/>
          </p:nvPr>
        </p:nvSpPr>
        <p:spPr>
          <a:xfrm>
            <a:off x="4546948" y="2119745"/>
            <a:ext cx="4056725" cy="3358342"/>
          </a:xfrm>
        </p:spPr>
        <p:txBody>
          <a:bodyPr/>
          <a:lstStyle/>
          <a:p>
            <a:r>
              <a:rPr lang="ru-RU" sz="2200" dirty="0"/>
              <a:t>В организации существует профсоюз, организован молодежный совет.</a:t>
            </a:r>
          </a:p>
          <a:p>
            <a:r>
              <a:rPr lang="ru-RU" sz="2200" dirty="0"/>
              <a:t>Расширяется практика зачисления перспективных молодых работников, обладающих управленческим потенциалом, в кадровый резерв на замещение должностей руководителей структурных подразделений.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5" y="3812589"/>
            <a:ext cx="3439469" cy="22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6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– неотъемлемая часть жизни Общества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1269452"/>
            <a:ext cx="3432132" cy="2337987"/>
          </a:xfrm>
        </p:spPr>
      </p:pic>
      <p:sp>
        <p:nvSpPr>
          <p:cNvPr id="5" name="Объект 4"/>
          <p:cNvSpPr>
            <a:spLocks noGrp="1"/>
          </p:cNvSpPr>
          <p:nvPr>
            <p:ph idx="12"/>
          </p:nvPr>
        </p:nvSpPr>
        <p:spPr>
          <a:xfrm>
            <a:off x="4862944" y="1604356"/>
            <a:ext cx="3848793" cy="4553182"/>
          </a:xfrm>
        </p:spPr>
        <p:txBody>
          <a:bodyPr/>
          <a:lstStyle/>
          <a:p>
            <a:r>
              <a:rPr lang="ru-RU" sz="2000" dirty="0"/>
              <a:t>В перечень первоочередных задач социальной сферы руководство включает популяризацию физической культуры и спорта. Так, хорошей традицией в ООО «Газпром газораспределение Волгоград» стало проведение ежегодных спартакиад, участие в которых принимают сотрудники компании. Сборная компании успешно выступает всероссийских региональных соревнованиях состязаясь с коллегами-газовиками из других регионов страны.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124075" y="6477893"/>
            <a:ext cx="6797675" cy="307777"/>
          </a:xfrm>
        </p:spPr>
        <p:txBody>
          <a:bodyPr/>
          <a:lstStyle/>
          <a:p>
            <a:r>
              <a:rPr lang="ru-RU" dirty="0"/>
              <a:t>ООО «Газпром газораспределение Волгоград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9" y="3607439"/>
            <a:ext cx="4225703" cy="232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604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Информация об Организации</vt:lpstr>
      <vt:lpstr>Основные направления деятельности </vt:lpstr>
      <vt:lpstr>О работе компании</vt:lpstr>
      <vt:lpstr>Социальная сфера деятельности</vt:lpstr>
      <vt:lpstr>Гарантии и компенсации</vt:lpstr>
      <vt:lpstr>Гарантии и компенсации</vt:lpstr>
      <vt:lpstr>Молодым – везде у нас дорога! </vt:lpstr>
      <vt:lpstr>Спорт – неотъемлемая часть жизни Общества</vt:lpstr>
      <vt:lpstr>Награды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Тыняная Ирина Сергеевна</cp:lastModifiedBy>
  <cp:revision>156</cp:revision>
  <dcterms:created xsi:type="dcterms:W3CDTF">2009-07-15T11:37:47Z</dcterms:created>
  <dcterms:modified xsi:type="dcterms:W3CDTF">2022-04-15T08:30:53Z</dcterms:modified>
</cp:coreProperties>
</file>