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56" r:id="rId2"/>
    <p:sldId id="273" r:id="rId3"/>
    <p:sldId id="274" r:id="rId4"/>
    <p:sldId id="267" r:id="rId5"/>
    <p:sldId id="275" r:id="rId6"/>
    <p:sldId id="269" r:id="rId7"/>
    <p:sldId id="270" r:id="rId8"/>
    <p:sldId id="271" r:id="rId9"/>
    <p:sldId id="272" r:id="rId10"/>
  </p:sldIdLst>
  <p:sldSz cx="12192000" cy="6858000"/>
  <p:notesSz cx="9928225" cy="6797675"/>
  <p:defaultTextStyle>
    <a:defPPr>
      <a:defRPr lang="ru-RU"/>
    </a:defPPr>
    <a:lvl1pPr marL="0" algn="l" defTabSz="914400">
      <a:defRPr sz="18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>
      <a:defRPr sz="18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>
      <a:defRPr sz="18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>
      <a:defRPr sz="18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>
      <a:defRPr sz="18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>
      <a:defRPr sz="18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>
      <a:defRPr sz="18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>
      <a:defRPr sz="18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>
      <a:defRPr sz="18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3840">
          <p15:clr>
            <a:srgbClr val="A4A3A4"/>
          </p15:clr>
        </p15:guide>
        <p15:guide id="2" orient="horz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35C46"/>
    <a:srgbClr val="ECECE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5564" autoAdjust="0"/>
  </p:normalViewPr>
  <p:slideViewPr>
    <p:cSldViewPr snapToGrid="0">
      <p:cViewPr varScale="1">
        <p:scale>
          <a:sx n="107" d="100"/>
          <a:sy n="107" d="100"/>
        </p:scale>
        <p:origin x="714" y="96"/>
      </p:cViewPr>
      <p:guideLst>
        <p:guide pos="3840"/>
        <p:guide orient="horz" pos="21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302231" cy="341458"/>
          </a:xfrm>
          <a:prstGeom prst="rect">
            <a:avLst/>
          </a:prstGeom>
        </p:spPr>
        <p:txBody>
          <a:bodyPr vert="horz" lIns="80284" tIns="40142" rIns="80284" bIns="40142" rtlCol="0"/>
          <a:lstStyle>
            <a:lvl1pPr algn="l">
              <a:defRPr sz="11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5623409" y="0"/>
            <a:ext cx="4302231" cy="341458"/>
          </a:xfrm>
          <a:prstGeom prst="rect">
            <a:avLst/>
          </a:prstGeom>
        </p:spPr>
        <p:txBody>
          <a:bodyPr vert="horz" lIns="80284" tIns="40142" rIns="80284" bIns="40142" rtlCol="0"/>
          <a:lstStyle>
            <a:lvl1pPr algn="r">
              <a:defRPr sz="1100"/>
            </a:lvl1pPr>
          </a:lstStyle>
          <a:p>
            <a:fld id="{2033D78A-3A7A-49AE-B156-96B282DBF187}" type="datetimeFigureOut">
              <a:rPr lang="ru-RU" smtClean="0"/>
              <a:t>26.02.2025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2925763" y="849313"/>
            <a:ext cx="4076700" cy="229393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80284" tIns="40142" rIns="80284" bIns="40142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992823" y="3271382"/>
            <a:ext cx="7942580" cy="2676584"/>
          </a:xfrm>
          <a:prstGeom prst="rect">
            <a:avLst/>
          </a:prstGeom>
        </p:spPr>
        <p:txBody>
          <a:bodyPr vert="horz" lIns="80284" tIns="40142" rIns="80284" bIns="40142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6456219"/>
            <a:ext cx="4302231" cy="341457"/>
          </a:xfrm>
          <a:prstGeom prst="rect">
            <a:avLst/>
          </a:prstGeom>
        </p:spPr>
        <p:txBody>
          <a:bodyPr vert="horz" lIns="80284" tIns="40142" rIns="80284" bIns="40142" rtlCol="0" anchor="b"/>
          <a:lstStyle>
            <a:lvl1pPr algn="l">
              <a:defRPr sz="11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5623409" y="6456219"/>
            <a:ext cx="4302231" cy="341457"/>
          </a:xfrm>
          <a:prstGeom prst="rect">
            <a:avLst/>
          </a:prstGeom>
        </p:spPr>
        <p:txBody>
          <a:bodyPr vert="horz" lIns="80284" tIns="40142" rIns="80284" bIns="40142" rtlCol="0" anchor="b"/>
          <a:lstStyle>
            <a:lvl1pPr algn="r">
              <a:defRPr sz="1100"/>
            </a:lvl1pPr>
          </a:lstStyle>
          <a:p>
            <a:fld id="{A55FD40A-C72B-4F2C-AF8A-6AE623F91AE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476074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itle" preserve="1" userDrawn="1">
  <p:cSld name="Титульный слайд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 bwMode="auto"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pPr>
              <a:defRPr/>
            </a:pPr>
            <a:r>
              <a:rPr lang="ru-RU"/>
              <a:t>Образец заголовка</a:t>
            </a:r>
            <a:endParaRPr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 bwMode="auto"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>
              <a:defRPr/>
            </a:pPr>
            <a:r>
              <a:rPr lang="ru-RU"/>
              <a:t>Образец подзаголовка</a:t>
            </a:r>
            <a:endParaRPr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A23FFA83-5A1F-4B49-A78F-42017BF9BBE1}" type="datetimeFigureOut">
              <a:rPr lang="ru-RU"/>
              <a:t>26.02.2025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BCD41789-E794-49B9-AC16-47195A8AFD2B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vertTx" preserve="1" userDrawn="1">
  <p:cSld name="Заголовок и вертикальный текст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ru-RU"/>
              <a:t>Образец заголовка</a:t>
            </a:r>
            <a:endParaRPr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 bwMode="auto"/>
        <p:txBody>
          <a:bodyPr vert="eaVert"/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A23FFA83-5A1F-4B49-A78F-42017BF9BBE1}" type="datetimeFigureOut">
              <a:rPr lang="ru-RU"/>
              <a:t>26.02.2025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BCD41789-E794-49B9-AC16-47195A8AFD2B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vertTitleAndTx" preserve="1" userDrawn="1">
  <p:cSld name="Вертикальный заголовок и текст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 bwMode="auto">
          <a:xfrm>
            <a:off x="8724900" y="365125"/>
            <a:ext cx="2628900" cy="5811838"/>
          </a:xfrm>
        </p:spPr>
        <p:txBody>
          <a:bodyPr vert="eaVert"/>
          <a:lstStyle/>
          <a:p>
            <a:pPr>
              <a:defRPr/>
            </a:pPr>
            <a:r>
              <a:rPr lang="ru-RU"/>
              <a:t>Образец заголовка</a:t>
            </a:r>
            <a:endParaRPr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 bwMode="auto">
          <a:xfrm>
            <a:off x="838200" y="365125"/>
            <a:ext cx="7734300" cy="5811838"/>
          </a:xfrm>
        </p:spPr>
        <p:txBody>
          <a:bodyPr vert="eaVert"/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A23FFA83-5A1F-4B49-A78F-42017BF9BBE1}" type="datetimeFigureOut">
              <a:rPr lang="ru-RU"/>
              <a:t>26.02.2025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BCD41789-E794-49B9-AC16-47195A8AFD2B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obj" preserve="1" userDrawn="1">
  <p:cSld name="Заголовок и объект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ru-RU"/>
              <a:t>Образец заголовка</a:t>
            </a:r>
            <a:endParaRPr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 bwMode="auto"/>
        <p:txBody>
          <a:bodyPr/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A23FFA83-5A1F-4B49-A78F-42017BF9BBE1}" type="datetimeFigureOut">
              <a:rPr lang="ru-RU"/>
              <a:t>26.02.2025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BCD41789-E794-49B9-AC16-47195A8AFD2B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secHead" preserve="1" userDrawn="1">
  <p:cSld name="Заголовок раздела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pPr>
              <a:defRPr/>
            </a:pPr>
            <a:r>
              <a:rPr lang="ru-RU"/>
              <a:t>Образец заголовка</a:t>
            </a:r>
            <a:endParaRPr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 bwMode="auto"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A23FFA83-5A1F-4B49-A78F-42017BF9BBE1}" type="datetimeFigureOut">
              <a:rPr lang="ru-RU"/>
              <a:t>26.02.2025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BCD41789-E794-49B9-AC16-47195A8AFD2B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woObj" preserve="1" userDrawn="1">
  <p:cSld name="Два объекта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ru-RU"/>
              <a:t>Образец заголовка</a:t>
            </a:r>
            <a:endParaRPr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 bwMode="auto">
          <a:xfrm>
            <a:off x="838200" y="1825625"/>
            <a:ext cx="5181600" cy="4351338"/>
          </a:xfrm>
        </p:spPr>
        <p:txBody>
          <a:bodyPr/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 bwMode="auto">
          <a:xfrm>
            <a:off x="6172200" y="1825625"/>
            <a:ext cx="5181600" cy="4351338"/>
          </a:xfrm>
        </p:spPr>
        <p:txBody>
          <a:bodyPr/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A23FFA83-5A1F-4B49-A78F-42017BF9BBE1}" type="datetimeFigureOut">
              <a:rPr lang="ru-RU"/>
              <a:t>26.02.2025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BCD41789-E794-49B9-AC16-47195A8AFD2B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woTxTwoObj" preserve="1" userDrawn="1">
  <p:cSld name="Сравнение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>
          <a:xfrm>
            <a:off x="839788" y="365125"/>
            <a:ext cx="10515600" cy="1325563"/>
          </a:xfrm>
        </p:spPr>
        <p:txBody>
          <a:bodyPr/>
          <a:lstStyle/>
          <a:p>
            <a:pPr>
              <a:defRPr/>
            </a:pPr>
            <a:r>
              <a:rPr lang="ru-RU"/>
              <a:t>Образец заголовка</a:t>
            </a:r>
            <a:endParaRPr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 bwMode="auto"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 bwMode="auto">
          <a:xfrm>
            <a:off x="839788" y="2505074"/>
            <a:ext cx="5157787" cy="3684588"/>
          </a:xfrm>
        </p:spPr>
        <p:txBody>
          <a:bodyPr/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 bwMode="auto"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 bwMode="auto">
          <a:xfrm>
            <a:off x="6172200" y="2505074"/>
            <a:ext cx="5183188" cy="3684588"/>
          </a:xfrm>
        </p:spPr>
        <p:txBody>
          <a:bodyPr/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A23FFA83-5A1F-4B49-A78F-42017BF9BBE1}" type="datetimeFigureOut">
              <a:rPr lang="ru-RU"/>
              <a:t>26.02.2025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BCD41789-E794-49B9-AC16-47195A8AFD2B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itleOnly" preserve="1" userDrawn="1">
  <p:cSld name="Только заголовок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ru-RU"/>
              <a:t>Образец заголовка</a:t>
            </a:r>
            <a:endParaRPr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A23FFA83-5A1F-4B49-A78F-42017BF9BBE1}" type="datetimeFigureOut">
              <a:rPr lang="ru-RU"/>
              <a:t>26.02.2025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BCD41789-E794-49B9-AC16-47195A8AFD2B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blank" preserve="1" userDrawn="1">
  <p:cSld name="Пустой слайд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A23FFA83-5A1F-4B49-A78F-42017BF9BBE1}" type="datetimeFigureOut">
              <a:rPr lang="ru-RU"/>
              <a:t>26.02.2025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BCD41789-E794-49B9-AC16-47195A8AFD2B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objTx" preserve="1" userDrawn="1">
  <p:cSld name="Объект с подписью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pPr>
              <a:defRPr/>
            </a:pPr>
            <a:r>
              <a:rPr lang="ru-RU"/>
              <a:t>Образец заголовка</a:t>
            </a:r>
            <a:endParaRPr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 bwMode="auto"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auto"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A23FFA83-5A1F-4B49-A78F-42017BF9BBE1}" type="datetimeFigureOut">
              <a:rPr lang="ru-RU"/>
              <a:t>26.02.2025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BCD41789-E794-49B9-AC16-47195A8AFD2B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picTx" preserve="1" userDrawn="1">
  <p:cSld name="Рисунок с подписью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pPr>
              <a:defRPr/>
            </a:pPr>
            <a:r>
              <a:rPr lang="ru-RU"/>
              <a:t>Образец заголовка</a:t>
            </a:r>
            <a:endParaRPr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 bwMode="auto"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>
              <a:defRPr/>
            </a:pP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auto"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A23FFA83-5A1F-4B49-A78F-42017BF9BBE1}" type="datetimeFigureOut">
              <a:rPr lang="ru-RU"/>
              <a:t>26.02.2025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BCD41789-E794-49B9-AC16-47195A8AFD2B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defRPr/>
            </a:pPr>
            <a:r>
              <a:rPr lang="ru-RU"/>
              <a:t>Образец заголовка</a:t>
            </a:r>
            <a:endParaRPr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 bwMode="auto"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A23FFA83-5A1F-4B49-A78F-42017BF9BBE1}" type="datetimeFigureOut">
              <a:rPr lang="ru-RU"/>
              <a:t>26.02.2025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 bwMode="auto"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 bwMode="auto"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BCD41789-E794-49B9-AC16-47195A8AFD2B}" type="slidenum">
              <a:rPr lang="ru-RU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>
        <a:lnSpc>
          <a:spcPct val="90000"/>
        </a:lnSpc>
        <a:spcBef>
          <a:spcPts val="0"/>
        </a:spcBef>
        <a:buNone/>
        <a:defRPr sz="44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>
        <a:lnSpc>
          <a:spcPct val="90000"/>
        </a:lnSpc>
        <a:spcBef>
          <a:spcPts val="1000"/>
        </a:spcBef>
        <a:buFont typeface="Arial"/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hyperlink" Target="http://www.za-door.ru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/>
        </p:blipFill>
        <p:spPr bwMode="auto"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Google Shape;54;p13">
            <a:extLst>
              <a:ext uri="{FF2B5EF4-FFF2-40B4-BE49-F238E27FC236}">
                <a16:creationId xmlns:a16="http://schemas.microsoft.com/office/drawing/2014/main" id="{7F7DA7D7-C4D3-ED4D-CA2D-7FCECA2CA4CD}"/>
              </a:ext>
            </a:extLst>
          </p:cNvPr>
          <p:cNvSpPr txBox="1"/>
          <p:nvPr/>
        </p:nvSpPr>
        <p:spPr>
          <a:xfrm>
            <a:off x="4222376" y="2503500"/>
            <a:ext cx="7969624" cy="185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rtl="0"/>
            <a:r>
              <a:rPr lang="ru" sz="4400" b="1" dirty="0">
                <a:solidFill>
                  <a:srgbClr val="C35C46"/>
                </a:solidFill>
                <a:latin typeface=" Segoe UI"/>
                <a:ea typeface="Jost"/>
                <a:cs typeface="Jost"/>
                <a:sym typeface="Jost"/>
              </a:rPr>
              <a:t>ФАБРИКА ДВЕРЕЙ ZADOOR</a:t>
            </a:r>
            <a:endParaRPr sz="4400" b="1" dirty="0">
              <a:solidFill>
                <a:srgbClr val="C35C46"/>
              </a:solidFill>
              <a:latin typeface=" Segoe UI"/>
              <a:ea typeface="Jost"/>
              <a:cs typeface="Jost"/>
              <a:sym typeface="Jost"/>
            </a:endParaRPr>
          </a:p>
          <a:p>
            <a:pPr rtl="0"/>
            <a:endParaRPr sz="933" b="1" dirty="0">
              <a:latin typeface="Jost"/>
              <a:ea typeface="Jost"/>
              <a:cs typeface="Jost"/>
              <a:sym typeface="Jost"/>
            </a:endParaRPr>
          </a:p>
          <a:p>
            <a:pPr rtl="0"/>
            <a:r>
              <a:rPr lang="ru" sz="2800" b="1" dirty="0">
                <a:latin typeface=" Segoe UI"/>
                <a:ea typeface="Jost"/>
                <a:cs typeface="Jost"/>
                <a:sym typeface="Jost"/>
              </a:rPr>
              <a:t>Работа и стажировки </a:t>
            </a:r>
            <a:endParaRPr sz="2800" b="1" dirty="0">
              <a:latin typeface=" Segoe UI"/>
              <a:ea typeface="Jost"/>
              <a:cs typeface="Jost"/>
              <a:sym typeface="Jost"/>
            </a:endParaRPr>
          </a:p>
          <a:p>
            <a:pPr rtl="0"/>
            <a:r>
              <a:rPr lang="ru" sz="2800" b="1" dirty="0">
                <a:latin typeface=" Segoe UI"/>
                <a:ea typeface="Jost"/>
                <a:cs typeface="Jost"/>
                <a:sym typeface="Jost"/>
              </a:rPr>
              <a:t>для выпускников и студентов</a:t>
            </a:r>
            <a:endParaRPr sz="2800" b="1" dirty="0">
              <a:latin typeface=" Segoe UI"/>
              <a:ea typeface="Jost"/>
              <a:cs typeface="Jost"/>
              <a:sym typeface="Jost"/>
            </a:endParaRPr>
          </a:p>
          <a:p>
            <a:pPr rtl="0"/>
            <a:endParaRPr sz="2667" b="1" dirty="0">
              <a:latin typeface="Jost"/>
              <a:ea typeface="Jost"/>
              <a:cs typeface="Jost"/>
              <a:sym typeface="Jost"/>
            </a:endParaRP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B023071B-4F80-1D9C-3F86-DDD87381B6D3}"/>
              </a:ext>
            </a:extLst>
          </p:cNvPr>
          <p:cNvSpPr/>
          <p:nvPr/>
        </p:nvSpPr>
        <p:spPr>
          <a:xfrm>
            <a:off x="8431261" y="125595"/>
            <a:ext cx="3123446" cy="1656785"/>
          </a:xfrm>
          <a:prstGeom prst="rect">
            <a:avLst/>
          </a:prstGeom>
          <a:solidFill>
            <a:srgbClr val="ECECE2"/>
          </a:solidFill>
          <a:ln>
            <a:solidFill>
              <a:srgbClr val="ECECE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7169312B-4E35-0368-CD4E-5F71F2F2620C}"/>
              </a:ext>
            </a:extLst>
          </p:cNvPr>
          <p:cNvSpPr/>
          <p:nvPr/>
        </p:nvSpPr>
        <p:spPr bwMode="auto">
          <a:xfrm>
            <a:off x="8565732" y="5961531"/>
            <a:ext cx="2281563" cy="303204"/>
          </a:xfrm>
          <a:prstGeom prst="rect">
            <a:avLst/>
          </a:prstGeom>
          <a:solidFill>
            <a:srgbClr val="ECECE2"/>
          </a:solidFill>
          <a:ln>
            <a:solidFill>
              <a:srgbClr val="ECECE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>
          <a:extLst>
            <a:ext uri="{FF2B5EF4-FFF2-40B4-BE49-F238E27FC236}">
              <a16:creationId xmlns:a16="http://schemas.microsoft.com/office/drawing/2014/main" id="{3C0B2533-D97B-F1A7-9FBC-747E718B934D}"/>
            </a:ext>
          </a:extLst>
        </p:cNvPr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F7223345-9DAD-BB17-2CAF-3523C848FD0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/>
        </p:blipFill>
        <p:spPr bwMode="auto"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Google Shape;70;p15">
            <a:extLst>
              <a:ext uri="{FF2B5EF4-FFF2-40B4-BE49-F238E27FC236}">
                <a16:creationId xmlns:a16="http://schemas.microsoft.com/office/drawing/2014/main" id="{7FAD1874-B2FC-3E01-1BF8-C70DD1BE9F51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0" y="61333"/>
            <a:ext cx="11776400" cy="9264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rmAutofit/>
          </a:bodyPr>
          <a:lstStyle/>
          <a:p>
            <a:pPr marL="119996" rtl="0">
              <a:buClr>
                <a:schemeClr val="dk1"/>
              </a:buClr>
              <a:buSzPts val="1100"/>
            </a:pPr>
            <a:r>
              <a:rPr lang="ru" b="1" dirty="0">
                <a:solidFill>
                  <a:srgbClr val="C35C46"/>
                </a:solidFill>
                <a:latin typeface=" Segoe UI"/>
                <a:ea typeface="Jost"/>
                <a:cs typeface="Jost"/>
                <a:sym typeface="Jost"/>
              </a:rPr>
              <a:t>О НАС</a:t>
            </a:r>
            <a:endParaRPr sz="3600" dirty="0">
              <a:solidFill>
                <a:srgbClr val="C35C46"/>
              </a:solidFill>
              <a:latin typeface=" Segoe UI"/>
            </a:endParaRPr>
          </a:p>
        </p:txBody>
      </p:sp>
      <p:sp>
        <p:nvSpPr>
          <p:cNvPr id="3" name="Google Shape;71;p15">
            <a:extLst>
              <a:ext uri="{FF2B5EF4-FFF2-40B4-BE49-F238E27FC236}">
                <a16:creationId xmlns:a16="http://schemas.microsoft.com/office/drawing/2014/main" id="{185F7E0C-F5EA-CBD3-7F39-527C976BA16A}"/>
              </a:ext>
            </a:extLst>
          </p:cNvPr>
          <p:cNvSpPr txBox="1">
            <a:spLocks/>
          </p:cNvSpPr>
          <p:nvPr/>
        </p:nvSpPr>
        <p:spPr bwMode="auto">
          <a:xfrm>
            <a:off x="135879" y="1549072"/>
            <a:ext cx="2533994" cy="1104504"/>
          </a:xfrm>
          <a:prstGeom prst="rect">
            <a:avLst/>
          </a:prstGeom>
          <a:solidFill>
            <a:srgbClr val="ECECE2"/>
          </a:solidFill>
          <a:ln w="0" cap="flat">
            <a:noFill/>
            <a:prstDash val="solid"/>
            <a:miter/>
          </a:ln>
        </p:spPr>
        <p:txBody>
          <a:bodyPr spcFirstLastPara="1" vert="horz" wrap="square" lIns="121900" tIns="121900" rIns="121900" bIns="121900" rtlCol="0" anchor="t" anchorCtr="0">
            <a:noAutofit/>
          </a:bodyPr>
          <a:lstStyle>
            <a:lvl1pPr marL="228600" indent="-228600" algn="l" defTabSz="914400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rtl="0">
              <a:lnSpc>
                <a:spcPct val="115000"/>
              </a:lnSpc>
              <a:buClr>
                <a:schemeClr val="dk1"/>
              </a:buClr>
              <a:buSzPts val="1400"/>
              <a:buNone/>
            </a:pPr>
            <a:r>
              <a:rPr lang="ru-RU" sz="1600" b="1" dirty="0">
                <a:solidFill>
                  <a:srgbClr val="C35C46"/>
                </a:solidFill>
                <a:latin typeface=" Segoe UI"/>
                <a:sym typeface="Jost"/>
              </a:rPr>
              <a:t>ДВЕРНЫЕ ПОЛОТНА:</a:t>
            </a:r>
          </a:p>
          <a:p>
            <a:pPr rtl="0">
              <a:lnSpc>
                <a:spcPct val="50000"/>
              </a:lnSpc>
              <a:buClr>
                <a:schemeClr val="dk1"/>
              </a:buClr>
              <a:buSzPts val="1400"/>
              <a:buFont typeface="Wingdings" panose="05000000000000000000" pitchFamily="2" charset="2"/>
              <a:buChar char="§"/>
            </a:pPr>
            <a:r>
              <a:rPr lang="ru-RU" sz="1600" dirty="0">
                <a:solidFill>
                  <a:schemeClr val="dk1"/>
                </a:solidFill>
                <a:latin typeface=" Segoe UI"/>
                <a:sym typeface="Jost"/>
              </a:rPr>
              <a:t>каркасно-щитовые</a:t>
            </a:r>
          </a:p>
          <a:p>
            <a:pPr rtl="0">
              <a:lnSpc>
                <a:spcPct val="50000"/>
              </a:lnSpc>
              <a:buClr>
                <a:schemeClr val="dk1"/>
              </a:buClr>
              <a:buSzPts val="1400"/>
              <a:buFont typeface="Wingdings" panose="05000000000000000000" pitchFamily="2" charset="2"/>
              <a:buChar char="§"/>
            </a:pPr>
            <a:r>
              <a:rPr lang="ru-RU" sz="1600" dirty="0">
                <a:solidFill>
                  <a:schemeClr val="dk1"/>
                </a:solidFill>
                <a:latin typeface=" Segoe UI"/>
                <a:sym typeface="Jost"/>
              </a:rPr>
              <a:t>сборные и др.</a:t>
            </a:r>
          </a:p>
          <a:p>
            <a:pPr rtl="0">
              <a:lnSpc>
                <a:spcPct val="115000"/>
              </a:lnSpc>
              <a:buClr>
                <a:schemeClr val="dk1"/>
              </a:buClr>
              <a:buSzPts val="1400"/>
              <a:buFont typeface="Wingdings" panose="05000000000000000000" pitchFamily="2" charset="2"/>
              <a:buChar char="§"/>
            </a:pPr>
            <a:endParaRPr lang="ru-RU" sz="1867" dirty="0"/>
          </a:p>
          <a:p>
            <a:pPr marL="0" indent="0" algn="ctr" rtl="0">
              <a:spcBef>
                <a:spcPts val="1600"/>
              </a:spcBef>
              <a:spcAft>
                <a:spcPts val="1600"/>
              </a:spcAft>
              <a:buFont typeface="Arial"/>
              <a:buNone/>
            </a:pPr>
            <a:r>
              <a:rPr lang="ru-RU" dirty="0"/>
              <a:t> </a:t>
            </a:r>
          </a:p>
        </p:txBody>
      </p:sp>
      <p:sp>
        <p:nvSpPr>
          <p:cNvPr id="6" name="Google Shape;72;p15">
            <a:extLst>
              <a:ext uri="{FF2B5EF4-FFF2-40B4-BE49-F238E27FC236}">
                <a16:creationId xmlns:a16="http://schemas.microsoft.com/office/drawing/2014/main" id="{591D68B3-14AB-3D13-C397-3AD408104FC4}"/>
              </a:ext>
            </a:extLst>
          </p:cNvPr>
          <p:cNvSpPr txBox="1">
            <a:spLocks/>
          </p:cNvSpPr>
          <p:nvPr/>
        </p:nvSpPr>
        <p:spPr bwMode="auto">
          <a:xfrm>
            <a:off x="3819104" y="4543293"/>
            <a:ext cx="3556596" cy="1806733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>
            <a:lvl1pPr marL="228600" indent="-228600" algn="l" defTabSz="914400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rtl="0">
              <a:buFont typeface="Arial"/>
              <a:buNone/>
            </a:pPr>
            <a:r>
              <a:rPr lang="ru-RU" sz="1600" b="1" dirty="0">
                <a:solidFill>
                  <a:srgbClr val="C35C46"/>
                </a:solidFill>
                <a:latin typeface=" Segoe UI"/>
                <a:sym typeface="Jost SemiBold"/>
              </a:rPr>
              <a:t>НАШИ КЛИЕНТЫ</a:t>
            </a:r>
          </a:p>
          <a:p>
            <a:pPr rtl="0">
              <a:lnSpc>
                <a:spcPct val="50000"/>
              </a:lnSpc>
              <a:buClr>
                <a:schemeClr val="dk1"/>
              </a:buClr>
              <a:buSzPts val="1400"/>
              <a:buFont typeface="Wingdings" panose="05000000000000000000" pitchFamily="2" charset="2"/>
              <a:buChar char="§"/>
            </a:pPr>
            <a:r>
              <a:rPr lang="ru-RU" sz="1600" dirty="0">
                <a:solidFill>
                  <a:schemeClr val="dk1"/>
                </a:solidFill>
                <a:latin typeface=" Segoe UI"/>
                <a:sym typeface="Jost"/>
              </a:rPr>
              <a:t>дилеры и дистрибьюторы в РФ</a:t>
            </a:r>
          </a:p>
          <a:p>
            <a:pPr rtl="0">
              <a:lnSpc>
                <a:spcPct val="50000"/>
              </a:lnSpc>
              <a:buClr>
                <a:schemeClr val="dk1"/>
              </a:buClr>
              <a:buSzPts val="1400"/>
              <a:buFont typeface="Wingdings" panose="05000000000000000000" pitchFamily="2" charset="2"/>
              <a:buChar char="§"/>
            </a:pPr>
            <a:r>
              <a:rPr lang="ru-RU" sz="1600" dirty="0">
                <a:solidFill>
                  <a:schemeClr val="dk1"/>
                </a:solidFill>
                <a:latin typeface=" Segoe UI"/>
              </a:rPr>
              <a:t>импортеры в странах СНГ,</a:t>
            </a:r>
          </a:p>
          <a:p>
            <a:pPr marL="0" indent="0" rtl="0">
              <a:lnSpc>
                <a:spcPct val="50000"/>
              </a:lnSpc>
              <a:buClr>
                <a:schemeClr val="dk1"/>
              </a:buClr>
              <a:buSzPts val="1400"/>
              <a:buNone/>
            </a:pPr>
            <a:r>
              <a:rPr lang="ru-RU" sz="1600" dirty="0">
                <a:solidFill>
                  <a:schemeClr val="dk1"/>
                </a:solidFill>
                <a:latin typeface=" Segoe UI"/>
              </a:rPr>
              <a:t>Средней Азии и других регионах</a:t>
            </a:r>
          </a:p>
          <a:p>
            <a:pPr rtl="0">
              <a:lnSpc>
                <a:spcPct val="50000"/>
              </a:lnSpc>
              <a:buClr>
                <a:schemeClr val="dk1"/>
              </a:buClr>
              <a:buSzPts val="1400"/>
              <a:buFont typeface="Wingdings" panose="05000000000000000000" pitchFamily="2" charset="2"/>
              <a:buChar char="§"/>
            </a:pPr>
            <a:r>
              <a:rPr lang="ru-RU" sz="1600" dirty="0">
                <a:solidFill>
                  <a:schemeClr val="dk1"/>
                </a:solidFill>
                <a:latin typeface=" Segoe UI"/>
                <a:sym typeface="Jost"/>
              </a:rPr>
              <a:t>крупные строительные</a:t>
            </a:r>
          </a:p>
          <a:p>
            <a:pPr marL="0" indent="0" rtl="0">
              <a:lnSpc>
                <a:spcPct val="50000"/>
              </a:lnSpc>
              <a:buClr>
                <a:schemeClr val="dk1"/>
              </a:buClr>
              <a:buSzPts val="1400"/>
              <a:buNone/>
            </a:pPr>
            <a:r>
              <a:rPr lang="ru-RU" sz="1600" dirty="0">
                <a:solidFill>
                  <a:schemeClr val="dk1"/>
                </a:solidFill>
                <a:latin typeface=" Segoe UI"/>
                <a:sym typeface="Jost"/>
              </a:rPr>
              <a:t>компании в РФ и др. государствах</a:t>
            </a:r>
          </a:p>
          <a:p>
            <a:pPr marL="0" indent="0" algn="ctr" rtl="0">
              <a:spcBef>
                <a:spcPts val="1600"/>
              </a:spcBef>
              <a:spcAft>
                <a:spcPts val="1600"/>
              </a:spcAft>
              <a:buFont typeface="Arial"/>
              <a:buNone/>
            </a:pPr>
            <a:endParaRPr lang="ru-RU" dirty="0"/>
          </a:p>
        </p:txBody>
      </p:sp>
      <p:sp>
        <p:nvSpPr>
          <p:cNvPr id="7" name="Google Shape;73;p15">
            <a:extLst>
              <a:ext uri="{FF2B5EF4-FFF2-40B4-BE49-F238E27FC236}">
                <a16:creationId xmlns:a16="http://schemas.microsoft.com/office/drawing/2014/main" id="{3BBCE2BA-8866-FF11-6198-C39239FBEF11}"/>
              </a:ext>
            </a:extLst>
          </p:cNvPr>
          <p:cNvSpPr txBox="1">
            <a:spLocks/>
          </p:cNvSpPr>
          <p:nvPr/>
        </p:nvSpPr>
        <p:spPr bwMode="auto">
          <a:xfrm>
            <a:off x="3819104" y="1584908"/>
            <a:ext cx="4367067" cy="2835498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>
            <a:lvl1pPr marL="228600" indent="-228600" algn="l" defTabSz="914400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rtl="0">
              <a:buFont typeface="Arial"/>
              <a:buNone/>
            </a:pPr>
            <a:r>
              <a:rPr lang="ru-RU" sz="1600" b="1" dirty="0">
                <a:solidFill>
                  <a:srgbClr val="C35C46"/>
                </a:solidFill>
                <a:latin typeface=" Segoe UI"/>
                <a:sym typeface="Jost SemiBold"/>
              </a:rPr>
              <a:t>НАШИ ПОСТАВЩИКИ:</a:t>
            </a:r>
          </a:p>
          <a:p>
            <a:pPr rtl="0">
              <a:lnSpc>
                <a:spcPct val="50000"/>
              </a:lnSpc>
              <a:buClr>
                <a:schemeClr val="dk1"/>
              </a:buClr>
              <a:buSzPts val="1400"/>
              <a:buFont typeface="Wingdings" panose="05000000000000000000" pitchFamily="2" charset="2"/>
              <a:buChar char="§"/>
            </a:pPr>
            <a:r>
              <a:rPr lang="ru-RU" sz="1600" dirty="0">
                <a:solidFill>
                  <a:schemeClr val="dk1"/>
                </a:solidFill>
                <a:latin typeface=" Segoe UI"/>
                <a:sym typeface="Jost"/>
              </a:rPr>
              <a:t>оборудования - </a:t>
            </a:r>
            <a:r>
              <a:rPr lang="en-US" sz="1600" dirty="0">
                <a:solidFill>
                  <a:schemeClr val="dk1"/>
                </a:solidFill>
                <a:latin typeface=" Segoe UI"/>
                <a:sym typeface="Jost"/>
              </a:rPr>
              <a:t>Homag</a:t>
            </a:r>
            <a:r>
              <a:rPr lang="ru-RU" sz="1600" dirty="0">
                <a:solidFill>
                  <a:schemeClr val="dk1"/>
                </a:solidFill>
                <a:latin typeface=" Segoe UI"/>
                <a:sym typeface="Jost"/>
              </a:rPr>
              <a:t>, </a:t>
            </a:r>
            <a:r>
              <a:rPr lang="en-US" sz="1600" dirty="0">
                <a:solidFill>
                  <a:schemeClr val="dk1"/>
                </a:solidFill>
                <a:latin typeface=" Segoe UI"/>
                <a:sym typeface="Jost"/>
              </a:rPr>
              <a:t>Barberan</a:t>
            </a:r>
            <a:r>
              <a:rPr lang="ru-RU" sz="1600" dirty="0">
                <a:solidFill>
                  <a:schemeClr val="dk1"/>
                </a:solidFill>
                <a:latin typeface=" Segoe UI"/>
                <a:sym typeface="Jost"/>
              </a:rPr>
              <a:t>, </a:t>
            </a:r>
            <a:r>
              <a:rPr lang="en-US" sz="1600" dirty="0">
                <a:solidFill>
                  <a:schemeClr val="dk1"/>
                </a:solidFill>
                <a:latin typeface=" Segoe UI"/>
                <a:sym typeface="Jost"/>
              </a:rPr>
              <a:t>Biesse</a:t>
            </a:r>
            <a:r>
              <a:rPr lang="ru-RU" sz="1600" dirty="0">
                <a:solidFill>
                  <a:schemeClr val="dk1"/>
                </a:solidFill>
                <a:latin typeface=" Segoe UI"/>
                <a:sym typeface="Jost"/>
              </a:rPr>
              <a:t>, </a:t>
            </a:r>
          </a:p>
          <a:p>
            <a:pPr marL="0" indent="0" rtl="0">
              <a:lnSpc>
                <a:spcPct val="50000"/>
              </a:lnSpc>
              <a:buClr>
                <a:schemeClr val="dk1"/>
              </a:buClr>
              <a:buSzPts val="1400"/>
              <a:buNone/>
            </a:pPr>
            <a:r>
              <a:rPr lang="ru-RU" sz="1600" dirty="0">
                <a:solidFill>
                  <a:schemeClr val="dk1"/>
                </a:solidFill>
                <a:latin typeface=" Segoe UI"/>
                <a:sym typeface="Jost"/>
              </a:rPr>
              <a:t>О</a:t>
            </a:r>
            <a:r>
              <a:rPr lang="en-US" sz="1600" dirty="0">
                <a:solidFill>
                  <a:schemeClr val="dk1"/>
                </a:solidFill>
                <a:latin typeface=" Segoe UI"/>
                <a:sym typeface="Jost"/>
              </a:rPr>
              <a:t>R</a:t>
            </a:r>
            <a:r>
              <a:rPr lang="ru-RU" sz="1600" dirty="0">
                <a:solidFill>
                  <a:schemeClr val="dk1"/>
                </a:solidFill>
                <a:latin typeface=" Segoe UI"/>
                <a:sym typeface="Jost"/>
              </a:rPr>
              <a:t>МА, </a:t>
            </a:r>
            <a:r>
              <a:rPr lang="en-US" sz="1600" dirty="0">
                <a:solidFill>
                  <a:schemeClr val="dk1"/>
                </a:solidFill>
                <a:latin typeface=" Segoe UI"/>
                <a:sym typeface="Jost"/>
              </a:rPr>
              <a:t>I</a:t>
            </a:r>
            <a:r>
              <a:rPr lang="ru-RU" sz="1600" dirty="0">
                <a:solidFill>
                  <a:schemeClr val="dk1"/>
                </a:solidFill>
                <a:latin typeface=" Segoe UI"/>
                <a:sym typeface="Jost"/>
              </a:rPr>
              <a:t>МА, </a:t>
            </a:r>
            <a:r>
              <a:rPr lang="en-US" sz="1600" dirty="0">
                <a:solidFill>
                  <a:schemeClr val="dk1"/>
                </a:solidFill>
                <a:latin typeface=" Segoe UI"/>
                <a:sym typeface="Jost"/>
              </a:rPr>
              <a:t>Ozcelik</a:t>
            </a:r>
            <a:r>
              <a:rPr lang="ru-RU" sz="1600" dirty="0">
                <a:solidFill>
                  <a:schemeClr val="dk1"/>
                </a:solidFill>
                <a:latin typeface=" Segoe UI"/>
                <a:sym typeface="Jost"/>
              </a:rPr>
              <a:t> и др.</a:t>
            </a:r>
          </a:p>
          <a:p>
            <a:pPr rtl="0">
              <a:lnSpc>
                <a:spcPct val="50000"/>
              </a:lnSpc>
              <a:buClr>
                <a:schemeClr val="dk1"/>
              </a:buClr>
              <a:buSzPts val="1400"/>
              <a:buFont typeface="Wingdings" panose="05000000000000000000" pitchFamily="2" charset="2"/>
              <a:buChar char="§"/>
            </a:pPr>
            <a:r>
              <a:rPr lang="ru-RU" sz="1600" dirty="0">
                <a:solidFill>
                  <a:schemeClr val="dk1"/>
                </a:solidFill>
                <a:latin typeface=" Segoe UI"/>
                <a:sym typeface="Jost"/>
              </a:rPr>
              <a:t>МДФ - </a:t>
            </a:r>
            <a:r>
              <a:rPr lang="en-US" sz="1600" dirty="0">
                <a:solidFill>
                  <a:schemeClr val="dk1"/>
                </a:solidFill>
                <a:latin typeface=" Segoe UI"/>
                <a:sym typeface="Jost"/>
              </a:rPr>
              <a:t>Kronospan</a:t>
            </a:r>
            <a:r>
              <a:rPr lang="ru-RU" sz="1600" dirty="0">
                <a:solidFill>
                  <a:schemeClr val="dk1"/>
                </a:solidFill>
                <a:latin typeface=" Segoe UI"/>
                <a:sym typeface="Jost"/>
              </a:rPr>
              <a:t>, </a:t>
            </a:r>
            <a:r>
              <a:rPr lang="en-US" sz="1600" dirty="0">
                <a:solidFill>
                  <a:schemeClr val="dk1"/>
                </a:solidFill>
                <a:latin typeface=" Segoe UI"/>
                <a:sym typeface="Jost"/>
              </a:rPr>
              <a:t>Kastamonu</a:t>
            </a:r>
            <a:r>
              <a:rPr lang="ru-RU" sz="1600" dirty="0">
                <a:solidFill>
                  <a:schemeClr val="dk1"/>
                </a:solidFill>
                <a:latin typeface=" Segoe UI"/>
                <a:sym typeface="Jost"/>
              </a:rPr>
              <a:t>, </a:t>
            </a:r>
            <a:r>
              <a:rPr lang="en-US" sz="1600" dirty="0">
                <a:solidFill>
                  <a:schemeClr val="dk1"/>
                </a:solidFill>
                <a:latin typeface=" Segoe UI"/>
                <a:sym typeface="Jost"/>
              </a:rPr>
              <a:t>Egger</a:t>
            </a:r>
            <a:r>
              <a:rPr lang="ru-RU" sz="1600" dirty="0">
                <a:solidFill>
                  <a:schemeClr val="dk1"/>
                </a:solidFill>
                <a:latin typeface=" Segoe UI"/>
                <a:sym typeface="Jost"/>
              </a:rPr>
              <a:t> </a:t>
            </a:r>
          </a:p>
          <a:p>
            <a:pPr marL="0" indent="0" rtl="0">
              <a:lnSpc>
                <a:spcPct val="50000"/>
              </a:lnSpc>
              <a:buClr>
                <a:schemeClr val="dk1"/>
              </a:buClr>
              <a:buSzPts val="1400"/>
              <a:buNone/>
            </a:pPr>
            <a:r>
              <a:rPr lang="ru-RU" sz="1600" dirty="0">
                <a:solidFill>
                  <a:schemeClr val="dk1"/>
                </a:solidFill>
                <a:latin typeface=" Segoe UI"/>
                <a:sym typeface="Jost"/>
              </a:rPr>
              <a:t>и др.</a:t>
            </a:r>
          </a:p>
          <a:p>
            <a:pPr rtl="0">
              <a:lnSpc>
                <a:spcPct val="50000"/>
              </a:lnSpc>
              <a:buClr>
                <a:schemeClr val="dk1"/>
              </a:buClr>
              <a:buSzPts val="1400"/>
              <a:buFont typeface="Wingdings" panose="05000000000000000000" pitchFamily="2" charset="2"/>
              <a:buChar char="§"/>
            </a:pPr>
            <a:r>
              <a:rPr lang="ru-RU" sz="1600" dirty="0">
                <a:solidFill>
                  <a:schemeClr val="dk1"/>
                </a:solidFill>
                <a:latin typeface=" Segoe UI"/>
                <a:sym typeface="Jost"/>
              </a:rPr>
              <a:t>декоративных покрытий – </a:t>
            </a:r>
            <a:r>
              <a:rPr lang="en-US" sz="1600" dirty="0">
                <a:solidFill>
                  <a:schemeClr val="dk1"/>
                </a:solidFill>
                <a:latin typeface=" Segoe UI"/>
                <a:sym typeface="Jost"/>
              </a:rPr>
              <a:t>Toppan,</a:t>
            </a:r>
            <a:endParaRPr lang="ru-RU" sz="1600" dirty="0">
              <a:solidFill>
                <a:schemeClr val="dk1"/>
              </a:solidFill>
              <a:latin typeface=" Segoe UI"/>
              <a:sym typeface="Jost"/>
            </a:endParaRPr>
          </a:p>
          <a:p>
            <a:pPr marL="0" indent="0" rtl="0">
              <a:lnSpc>
                <a:spcPct val="50000"/>
              </a:lnSpc>
              <a:buClr>
                <a:schemeClr val="dk1"/>
              </a:buClr>
              <a:buSzPts val="1400"/>
              <a:buNone/>
            </a:pPr>
            <a:r>
              <a:rPr lang="en-US" sz="1600" dirty="0">
                <a:solidFill>
                  <a:schemeClr val="dk1"/>
                </a:solidFill>
                <a:latin typeface=" Segoe UI"/>
                <a:sym typeface="Jost"/>
              </a:rPr>
              <a:t>Renolit, Schattdecor, SLOTEX </a:t>
            </a:r>
            <a:r>
              <a:rPr lang="ru-RU" sz="1600" dirty="0">
                <a:solidFill>
                  <a:schemeClr val="dk1"/>
                </a:solidFill>
                <a:latin typeface=" Segoe UI"/>
                <a:sym typeface="Jost"/>
              </a:rPr>
              <a:t>и др.</a:t>
            </a:r>
          </a:p>
          <a:p>
            <a:pPr rtl="0">
              <a:lnSpc>
                <a:spcPct val="50000"/>
              </a:lnSpc>
              <a:buClr>
                <a:schemeClr val="dk1"/>
              </a:buClr>
              <a:buSzPts val="1400"/>
              <a:buFont typeface="Wingdings" panose="05000000000000000000" pitchFamily="2" charset="2"/>
              <a:buChar char="§"/>
            </a:pPr>
            <a:r>
              <a:rPr lang="ru-RU" sz="1600" dirty="0">
                <a:solidFill>
                  <a:schemeClr val="dk1"/>
                </a:solidFill>
                <a:latin typeface=" Segoe UI"/>
                <a:sym typeface="Jost"/>
              </a:rPr>
              <a:t>фурнитура – </a:t>
            </a:r>
            <a:r>
              <a:rPr lang="en-US" sz="1600" dirty="0">
                <a:solidFill>
                  <a:schemeClr val="dk1"/>
                </a:solidFill>
                <a:latin typeface=" Segoe UI"/>
                <a:sym typeface="Jost"/>
              </a:rPr>
              <a:t>Krona Koblenz, Morelli </a:t>
            </a:r>
            <a:r>
              <a:rPr lang="ru-RU" sz="1600" dirty="0">
                <a:solidFill>
                  <a:schemeClr val="dk1"/>
                </a:solidFill>
                <a:latin typeface=" Segoe UI"/>
                <a:sym typeface="Jost"/>
              </a:rPr>
              <a:t>и др. </a:t>
            </a:r>
          </a:p>
          <a:p>
            <a:pPr rtl="0">
              <a:lnSpc>
                <a:spcPct val="50000"/>
              </a:lnSpc>
              <a:buClr>
                <a:schemeClr val="dk1"/>
              </a:buClr>
              <a:buSzPts val="1400"/>
              <a:buFont typeface="Wingdings" panose="05000000000000000000" pitchFamily="2" charset="2"/>
              <a:buChar char="§"/>
            </a:pPr>
            <a:r>
              <a:rPr lang="ru-RU" sz="1600" dirty="0">
                <a:solidFill>
                  <a:schemeClr val="dk1"/>
                </a:solidFill>
                <a:latin typeface=" Segoe UI"/>
                <a:sym typeface="Jost"/>
              </a:rPr>
              <a:t>расходных материалов и упаковки –</a:t>
            </a:r>
          </a:p>
          <a:p>
            <a:pPr marL="0" indent="0" rtl="0">
              <a:lnSpc>
                <a:spcPct val="50000"/>
              </a:lnSpc>
              <a:buClr>
                <a:schemeClr val="dk1"/>
              </a:buClr>
              <a:buSzPts val="1400"/>
              <a:buNone/>
            </a:pPr>
            <a:r>
              <a:rPr lang="en-US" sz="1600" dirty="0">
                <a:solidFill>
                  <a:schemeClr val="dk1"/>
                </a:solidFill>
                <a:latin typeface=" Segoe UI"/>
                <a:sym typeface="Jost"/>
              </a:rPr>
              <a:t>Knauf, </a:t>
            </a:r>
            <a:r>
              <a:rPr lang="en-US" sz="1600" dirty="0" err="1">
                <a:solidFill>
                  <a:schemeClr val="dk1"/>
                </a:solidFill>
                <a:latin typeface=" Segoe UI"/>
                <a:sym typeface="Jost"/>
              </a:rPr>
              <a:t>Kleiberit</a:t>
            </a:r>
            <a:r>
              <a:rPr lang="ru-RU" sz="1600" dirty="0">
                <a:solidFill>
                  <a:schemeClr val="dk1"/>
                </a:solidFill>
                <a:latin typeface=" Segoe UI"/>
                <a:sym typeface="Jost"/>
              </a:rPr>
              <a:t> и др.</a:t>
            </a:r>
          </a:p>
          <a:p>
            <a:pPr marL="0" indent="0" algn="ctr" rtl="0">
              <a:spcBef>
                <a:spcPts val="1600"/>
              </a:spcBef>
              <a:spcAft>
                <a:spcPts val="1600"/>
              </a:spcAft>
              <a:buFont typeface="Arial"/>
              <a:buNone/>
            </a:pPr>
            <a:endParaRPr lang="ru-RU" dirty="0"/>
          </a:p>
        </p:txBody>
      </p:sp>
      <p:sp>
        <p:nvSpPr>
          <p:cNvPr id="18" name="Google Shape;100;p17">
            <a:extLst>
              <a:ext uri="{FF2B5EF4-FFF2-40B4-BE49-F238E27FC236}">
                <a16:creationId xmlns:a16="http://schemas.microsoft.com/office/drawing/2014/main" id="{B36DED02-E35E-E31B-EF0C-01C7EB4182C5}"/>
              </a:ext>
            </a:extLst>
          </p:cNvPr>
          <p:cNvSpPr txBox="1">
            <a:spLocks/>
          </p:cNvSpPr>
          <p:nvPr/>
        </p:nvSpPr>
        <p:spPr bwMode="auto">
          <a:xfrm>
            <a:off x="-113827" y="750065"/>
            <a:ext cx="11409054" cy="1007018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>
            <a:lvl1pPr marL="228600" indent="-228600" algn="l" defTabSz="914400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R="55732" indent="0" rtl="0">
              <a:lnSpc>
                <a:spcPct val="100000"/>
              </a:lnSpc>
              <a:spcBef>
                <a:spcPts val="184"/>
              </a:spcBef>
              <a:buClr>
                <a:schemeClr val="dk1"/>
              </a:buClr>
              <a:buSzPts val="1100"/>
              <a:buNone/>
            </a:pPr>
            <a:r>
              <a:rPr lang="ru-RU" sz="2400" b="1" dirty="0">
                <a:latin typeface=" Segoe UI"/>
                <a:sym typeface="Jost SemiBold"/>
              </a:rPr>
              <a:t>НАШ ПРОДУКТ – МЕЖКОМНАТНЫЕ ДВЕРИ </a:t>
            </a:r>
          </a:p>
          <a:p>
            <a:pPr marR="55732" indent="0" rtl="0">
              <a:lnSpc>
                <a:spcPct val="100000"/>
              </a:lnSpc>
              <a:spcBef>
                <a:spcPts val="184"/>
              </a:spcBef>
              <a:buClr>
                <a:schemeClr val="dk1"/>
              </a:buClr>
              <a:buSzPts val="1100"/>
              <a:buNone/>
            </a:pPr>
            <a:r>
              <a:rPr lang="ru-RU" sz="2400" b="1" dirty="0">
                <a:latin typeface=" Segoe UI"/>
                <a:sym typeface="Jost SemiBold"/>
              </a:rPr>
              <a:t>И ПОГОНАЖНЫЕ ИЗДЕЛИЯ</a:t>
            </a:r>
          </a:p>
        </p:txBody>
      </p:sp>
      <p:sp>
        <p:nvSpPr>
          <p:cNvPr id="19" name="Google Shape;71;p15">
            <a:extLst>
              <a:ext uri="{FF2B5EF4-FFF2-40B4-BE49-F238E27FC236}">
                <a16:creationId xmlns:a16="http://schemas.microsoft.com/office/drawing/2014/main" id="{6F3B0166-91B1-5281-64D4-0AC7ED6424C1}"/>
              </a:ext>
            </a:extLst>
          </p:cNvPr>
          <p:cNvSpPr txBox="1">
            <a:spLocks/>
          </p:cNvSpPr>
          <p:nvPr/>
        </p:nvSpPr>
        <p:spPr bwMode="auto">
          <a:xfrm>
            <a:off x="130379" y="2518131"/>
            <a:ext cx="2823882" cy="209391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>
            <a:lvl1pPr marL="228600" indent="-228600" algn="l" defTabSz="914400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rtl="0">
              <a:lnSpc>
                <a:spcPct val="115000"/>
              </a:lnSpc>
              <a:buClr>
                <a:schemeClr val="dk1"/>
              </a:buClr>
              <a:buSzPts val="1400"/>
              <a:buNone/>
            </a:pPr>
            <a:r>
              <a:rPr lang="ru-RU" sz="1600" b="1" dirty="0">
                <a:solidFill>
                  <a:srgbClr val="C35C46"/>
                </a:solidFill>
                <a:latin typeface=" Segoe UI"/>
                <a:sym typeface="Jost"/>
              </a:rPr>
              <a:t>ПОГОНАЖНЫЕ ИЗДЕЛИЯ:</a:t>
            </a:r>
          </a:p>
          <a:p>
            <a:pPr rtl="0">
              <a:lnSpc>
                <a:spcPct val="50000"/>
              </a:lnSpc>
              <a:buClr>
                <a:schemeClr val="dk1"/>
              </a:buClr>
              <a:buSzPts val="1400"/>
              <a:buFont typeface="Wingdings" panose="05000000000000000000" pitchFamily="2" charset="2"/>
              <a:buChar char="§"/>
            </a:pPr>
            <a:r>
              <a:rPr lang="ru-RU" sz="1600" dirty="0">
                <a:solidFill>
                  <a:schemeClr val="dk1"/>
                </a:solidFill>
                <a:latin typeface=" Segoe UI"/>
                <a:sym typeface="Jost"/>
              </a:rPr>
              <a:t>коробочный брус</a:t>
            </a:r>
          </a:p>
          <a:p>
            <a:pPr rtl="0">
              <a:lnSpc>
                <a:spcPct val="50000"/>
              </a:lnSpc>
              <a:buClr>
                <a:schemeClr val="dk1"/>
              </a:buClr>
              <a:buSzPts val="1400"/>
              <a:buFont typeface="Wingdings" panose="05000000000000000000" pitchFamily="2" charset="2"/>
              <a:buChar char="§"/>
            </a:pPr>
            <a:r>
              <a:rPr lang="ru-RU" sz="1600" dirty="0">
                <a:solidFill>
                  <a:schemeClr val="dk1"/>
                </a:solidFill>
                <a:latin typeface=" Segoe UI"/>
                <a:sym typeface="Jost"/>
              </a:rPr>
              <a:t>наличник</a:t>
            </a:r>
          </a:p>
          <a:p>
            <a:pPr rtl="0">
              <a:lnSpc>
                <a:spcPct val="50000"/>
              </a:lnSpc>
              <a:buClr>
                <a:schemeClr val="dk1"/>
              </a:buClr>
              <a:buSzPts val="1400"/>
              <a:buFont typeface="Wingdings" panose="05000000000000000000" pitchFamily="2" charset="2"/>
              <a:buChar char="§"/>
            </a:pPr>
            <a:r>
              <a:rPr lang="ru-RU" sz="1600" dirty="0">
                <a:solidFill>
                  <a:schemeClr val="dk1"/>
                </a:solidFill>
                <a:latin typeface=" Segoe UI"/>
                <a:sym typeface="Jost"/>
              </a:rPr>
              <a:t>добор</a:t>
            </a:r>
          </a:p>
          <a:p>
            <a:pPr rtl="0">
              <a:lnSpc>
                <a:spcPct val="50000"/>
              </a:lnSpc>
              <a:buClr>
                <a:schemeClr val="dk1"/>
              </a:buClr>
              <a:buSzPts val="1400"/>
              <a:buFont typeface="Wingdings" panose="05000000000000000000" pitchFamily="2" charset="2"/>
              <a:buChar char="§"/>
            </a:pPr>
            <a:r>
              <a:rPr lang="ru-RU" sz="1600" dirty="0">
                <a:solidFill>
                  <a:schemeClr val="dk1"/>
                </a:solidFill>
                <a:latin typeface=" Segoe UI"/>
                <a:sym typeface="Jost"/>
              </a:rPr>
              <a:t>плинтус</a:t>
            </a:r>
          </a:p>
          <a:p>
            <a:pPr rtl="0">
              <a:lnSpc>
                <a:spcPct val="50000"/>
              </a:lnSpc>
              <a:buClr>
                <a:schemeClr val="dk1"/>
              </a:buClr>
              <a:buSzPts val="1400"/>
              <a:buFont typeface="Wingdings" panose="05000000000000000000" pitchFamily="2" charset="2"/>
              <a:buChar char="§"/>
            </a:pPr>
            <a:r>
              <a:rPr lang="ru-RU" sz="1600" dirty="0">
                <a:solidFill>
                  <a:schemeClr val="dk1"/>
                </a:solidFill>
                <a:latin typeface=" Segoe UI"/>
                <a:sym typeface="Jost"/>
              </a:rPr>
              <a:t>стеновые панели</a:t>
            </a:r>
            <a:r>
              <a:rPr lang="ru-RU" sz="1600" dirty="0">
                <a:solidFill>
                  <a:schemeClr val="dk1"/>
                </a:solidFill>
                <a:latin typeface=" Segoe UI"/>
              </a:rPr>
              <a:t> </a:t>
            </a:r>
          </a:p>
        </p:txBody>
      </p:sp>
      <p:sp>
        <p:nvSpPr>
          <p:cNvPr id="4" name="Google Shape;71;p15">
            <a:extLst>
              <a:ext uri="{FF2B5EF4-FFF2-40B4-BE49-F238E27FC236}">
                <a16:creationId xmlns:a16="http://schemas.microsoft.com/office/drawing/2014/main" id="{A25B17DF-C814-050A-5DAF-1ABA246CBC27}"/>
              </a:ext>
            </a:extLst>
          </p:cNvPr>
          <p:cNvSpPr txBox="1">
            <a:spLocks/>
          </p:cNvSpPr>
          <p:nvPr/>
        </p:nvSpPr>
        <p:spPr bwMode="auto">
          <a:xfrm>
            <a:off x="139344" y="4495929"/>
            <a:ext cx="2823882" cy="2327633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>
            <a:lvl1pPr marL="228600" indent="-228600" algn="l" defTabSz="914400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rtl="0">
              <a:lnSpc>
                <a:spcPct val="115000"/>
              </a:lnSpc>
              <a:buClr>
                <a:schemeClr val="dk1"/>
              </a:buClr>
              <a:buSzPts val="1400"/>
              <a:buNone/>
            </a:pPr>
            <a:r>
              <a:rPr lang="ru-RU" sz="1600" b="1" dirty="0">
                <a:solidFill>
                  <a:srgbClr val="C35C46"/>
                </a:solidFill>
                <a:latin typeface=" Segoe UI"/>
                <a:sym typeface="Jost"/>
              </a:rPr>
              <a:t>ТИПЫ ОТДЕЛКИ:</a:t>
            </a:r>
          </a:p>
          <a:p>
            <a:pPr rtl="0">
              <a:lnSpc>
                <a:spcPct val="50000"/>
              </a:lnSpc>
              <a:buClr>
                <a:schemeClr val="dk1"/>
              </a:buClr>
              <a:buSzPts val="1400"/>
              <a:buFont typeface="Wingdings" panose="05000000000000000000" pitchFamily="2" charset="2"/>
              <a:buChar char="§"/>
            </a:pPr>
            <a:r>
              <a:rPr lang="ru-RU" sz="1600" dirty="0">
                <a:solidFill>
                  <a:schemeClr val="dk1"/>
                </a:solidFill>
                <a:latin typeface=" Segoe UI"/>
                <a:sym typeface="Jost"/>
              </a:rPr>
              <a:t>декоративные покрытия </a:t>
            </a:r>
          </a:p>
          <a:p>
            <a:pPr rtl="0">
              <a:lnSpc>
                <a:spcPct val="50000"/>
              </a:lnSpc>
              <a:buClr>
                <a:schemeClr val="dk1"/>
              </a:buClr>
              <a:buSzPts val="1400"/>
              <a:buFont typeface="Wingdings" panose="05000000000000000000" pitchFamily="2" charset="2"/>
              <a:buChar char="§"/>
            </a:pPr>
            <a:r>
              <a:rPr lang="ru-RU" sz="1600" dirty="0">
                <a:solidFill>
                  <a:schemeClr val="dk1"/>
                </a:solidFill>
                <a:latin typeface=" Segoe UI"/>
                <a:sym typeface="Jost"/>
              </a:rPr>
              <a:t>(</a:t>
            </a:r>
            <a:r>
              <a:rPr lang="en-US" sz="1600" dirty="0">
                <a:solidFill>
                  <a:schemeClr val="dk1"/>
                </a:solidFill>
                <a:latin typeface=" Segoe UI"/>
                <a:sym typeface="Jost"/>
              </a:rPr>
              <a:t>CPL, HPL </a:t>
            </a:r>
            <a:r>
              <a:rPr lang="ru-RU" sz="1600" dirty="0">
                <a:solidFill>
                  <a:schemeClr val="dk1"/>
                </a:solidFill>
                <a:latin typeface=" Segoe UI"/>
                <a:sym typeface="Jost"/>
              </a:rPr>
              <a:t>и др.), в т.ч. </a:t>
            </a:r>
          </a:p>
          <a:p>
            <a:pPr marL="0" indent="0" rtl="0">
              <a:lnSpc>
                <a:spcPct val="50000"/>
              </a:lnSpc>
              <a:buClr>
                <a:schemeClr val="dk1"/>
              </a:buClr>
              <a:buSzPts val="1400"/>
              <a:buNone/>
            </a:pPr>
            <a:r>
              <a:rPr lang="ru-RU" sz="1600" dirty="0">
                <a:solidFill>
                  <a:schemeClr val="dk1"/>
                </a:solidFill>
                <a:latin typeface=" Segoe UI"/>
                <a:sym typeface="Jost"/>
              </a:rPr>
              <a:t>инновационные</a:t>
            </a:r>
          </a:p>
          <a:p>
            <a:pPr rtl="0">
              <a:lnSpc>
                <a:spcPct val="50000"/>
              </a:lnSpc>
              <a:buClr>
                <a:schemeClr val="dk1"/>
              </a:buClr>
              <a:buSzPts val="1400"/>
              <a:buFont typeface="Wingdings" panose="05000000000000000000" pitchFamily="2" charset="2"/>
              <a:buChar char="§"/>
            </a:pPr>
            <a:r>
              <a:rPr lang="ru-RU" sz="1600" dirty="0">
                <a:solidFill>
                  <a:schemeClr val="dk1"/>
                </a:solidFill>
                <a:latin typeface=" Segoe UI"/>
                <a:sym typeface="Jost"/>
              </a:rPr>
              <a:t>эмаль</a:t>
            </a:r>
          </a:p>
          <a:p>
            <a:pPr rtl="0">
              <a:lnSpc>
                <a:spcPct val="50000"/>
              </a:lnSpc>
              <a:buClr>
                <a:schemeClr val="dk1"/>
              </a:buClr>
              <a:buSzPts val="1400"/>
              <a:buFont typeface="Wingdings" panose="05000000000000000000" pitchFamily="2" charset="2"/>
              <a:buChar char="§"/>
            </a:pPr>
            <a:r>
              <a:rPr lang="ru-RU" sz="1600" dirty="0">
                <a:solidFill>
                  <a:schemeClr val="dk1"/>
                </a:solidFill>
                <a:latin typeface=" Segoe UI"/>
                <a:sym typeface="Jost"/>
              </a:rPr>
              <a:t>шпон</a:t>
            </a:r>
          </a:p>
          <a:p>
            <a:pPr rtl="0">
              <a:lnSpc>
                <a:spcPct val="50000"/>
              </a:lnSpc>
              <a:buClr>
                <a:schemeClr val="dk1"/>
              </a:buClr>
              <a:buSzPts val="1400"/>
              <a:buFont typeface="Wingdings" panose="05000000000000000000" pitchFamily="2" charset="2"/>
              <a:buChar char="§"/>
            </a:pPr>
            <a:r>
              <a:rPr lang="ru-RU" sz="1600" dirty="0">
                <a:solidFill>
                  <a:schemeClr val="dk1"/>
                </a:solidFill>
                <a:latin typeface=" Segoe UI"/>
                <a:sym typeface="Jost"/>
              </a:rPr>
              <a:t>стекло, молдинги,</a:t>
            </a:r>
          </a:p>
          <a:p>
            <a:pPr marL="0" indent="0" rtl="0">
              <a:lnSpc>
                <a:spcPct val="50000"/>
              </a:lnSpc>
              <a:buClr>
                <a:schemeClr val="dk1"/>
              </a:buClr>
              <a:buSzPts val="1400"/>
              <a:buNone/>
            </a:pPr>
            <a:r>
              <a:rPr lang="ru-RU" sz="1600" dirty="0">
                <a:solidFill>
                  <a:schemeClr val="dk1"/>
                </a:solidFill>
                <a:latin typeface=" Segoe UI"/>
                <a:sym typeface="Jost"/>
              </a:rPr>
              <a:t>алюминиевая кромка и т.п.</a:t>
            </a:r>
          </a:p>
          <a:p>
            <a:pPr marL="0" indent="0" rtl="0">
              <a:buClr>
                <a:schemeClr val="dk1"/>
              </a:buClr>
              <a:buSzPts val="1400"/>
              <a:buNone/>
            </a:pPr>
            <a:endParaRPr lang="ru-RU" sz="1600" dirty="0">
              <a:solidFill>
                <a:schemeClr val="dk1"/>
              </a:solidFill>
              <a:latin typeface=" Segoe UI"/>
              <a:ea typeface="Jost"/>
              <a:cs typeface="Jost"/>
              <a:sym typeface="Jost"/>
            </a:endParaRPr>
          </a:p>
          <a:p>
            <a:pPr marL="0" indent="0" rtl="0">
              <a:buFont typeface="Arial"/>
              <a:buNone/>
            </a:pPr>
            <a:endParaRPr lang="ru-RU" sz="1867" dirty="0"/>
          </a:p>
          <a:p>
            <a:pPr marL="0" indent="0" algn="r" rtl="0">
              <a:spcBef>
                <a:spcPts val="1600"/>
              </a:spcBef>
              <a:spcAft>
                <a:spcPts val="1600"/>
              </a:spcAft>
              <a:buFont typeface="Arial"/>
              <a:buNone/>
            </a:pPr>
            <a:r>
              <a:rPr lang="ru-RU" dirty="0"/>
              <a:t> </a:t>
            </a:r>
          </a:p>
        </p:txBody>
      </p:sp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955998AE-E472-1269-D2A0-D383F7F52E7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34768" y="987733"/>
            <a:ext cx="3817888" cy="57268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657674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>
          <a:extLst>
            <a:ext uri="{FF2B5EF4-FFF2-40B4-BE49-F238E27FC236}">
              <a16:creationId xmlns:a16="http://schemas.microsoft.com/office/drawing/2014/main" id="{20398697-3898-AF3D-78A9-6A7B9931FE68}"/>
            </a:ext>
          </a:extLst>
        </p:cNvPr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7829D9FE-49B4-2300-00B6-4240D049C11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/>
        </p:blipFill>
        <p:spPr bwMode="auto"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Google Shape;61;p14">
            <a:extLst>
              <a:ext uri="{FF2B5EF4-FFF2-40B4-BE49-F238E27FC236}">
                <a16:creationId xmlns:a16="http://schemas.microsoft.com/office/drawing/2014/main" id="{238AD1C1-54B5-8B2A-B399-4E985B9BB473}"/>
              </a:ext>
            </a:extLst>
          </p:cNvPr>
          <p:cNvSpPr txBox="1">
            <a:spLocks/>
          </p:cNvSpPr>
          <p:nvPr/>
        </p:nvSpPr>
        <p:spPr bwMode="auto">
          <a:xfrm>
            <a:off x="-98615" y="1"/>
            <a:ext cx="11776400" cy="941294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rmAutofit/>
          </a:bodyPr>
          <a:lstStyle>
            <a:lvl1pPr algn="l" defTabSz="914400">
              <a:lnSpc>
                <a:spcPct val="90000"/>
              </a:lnSpc>
              <a:spcBef>
                <a:spcPts val="0"/>
              </a:spcBef>
              <a:buNone/>
              <a:defRPr sz="44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19996" rtl="0"/>
            <a:r>
              <a:rPr lang="ru-RU" b="1" dirty="0">
                <a:solidFill>
                  <a:srgbClr val="C35C46"/>
                </a:solidFill>
                <a:latin typeface=" Segoe UI"/>
                <a:ea typeface="Jost"/>
                <a:cs typeface="Jost"/>
                <a:sym typeface="Jost"/>
              </a:rPr>
              <a:t>                               </a:t>
            </a:r>
            <a:r>
              <a:rPr lang="ru-RU" b="1" dirty="0">
                <a:solidFill>
                  <a:srgbClr val="C35C46"/>
                </a:solidFill>
                <a:latin typeface=" Segoe UI"/>
                <a:sym typeface="Jost"/>
              </a:rPr>
              <a:t>КОМАНДА </a:t>
            </a:r>
            <a:r>
              <a:rPr lang="en-US" b="1" dirty="0">
                <a:solidFill>
                  <a:srgbClr val="C35C46"/>
                </a:solidFill>
                <a:latin typeface=" Segoe UI"/>
                <a:sym typeface="Jost"/>
              </a:rPr>
              <a:t>ZADOOR</a:t>
            </a:r>
          </a:p>
          <a:p>
            <a:pPr rtl="0">
              <a:lnSpc>
                <a:spcPct val="89732"/>
              </a:lnSpc>
              <a:spcBef>
                <a:spcPts val="187"/>
              </a:spcBef>
            </a:pPr>
            <a:endParaRPr lang="en-US" sz="2400" b="1" dirty="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0" name="Google Shape;62;p14">
            <a:extLst>
              <a:ext uri="{FF2B5EF4-FFF2-40B4-BE49-F238E27FC236}">
                <a16:creationId xmlns:a16="http://schemas.microsoft.com/office/drawing/2014/main" id="{F2083269-B556-91D2-3642-EE9ABF32822C}"/>
              </a:ext>
            </a:extLst>
          </p:cNvPr>
          <p:cNvSpPr txBox="1">
            <a:spLocks/>
          </p:cNvSpPr>
          <p:nvPr/>
        </p:nvSpPr>
        <p:spPr bwMode="auto">
          <a:xfrm>
            <a:off x="4836817" y="584714"/>
            <a:ext cx="7256800" cy="6169833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>
            <a:lvl1pPr marL="228600" indent="-228600" algn="l" defTabSz="914400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55732" indent="0" rtl="0">
              <a:lnSpc>
                <a:spcPct val="100000"/>
              </a:lnSpc>
              <a:spcBef>
                <a:spcPts val="184"/>
              </a:spcBef>
              <a:buFont typeface="Arial"/>
              <a:buNone/>
            </a:pPr>
            <a:r>
              <a:rPr lang="ru-RU" sz="1600" b="1" i="0" dirty="0">
                <a:solidFill>
                  <a:srgbClr val="000000"/>
                </a:solidFill>
                <a:effectLst/>
                <a:latin typeface=" Segoe UI"/>
              </a:rPr>
              <a:t>ZADOOR — это команда профессионалов</a:t>
            </a:r>
            <a:r>
              <a:rPr lang="ru-RU" sz="1600" b="0" i="0" dirty="0">
                <a:solidFill>
                  <a:srgbClr val="000000"/>
                </a:solidFill>
                <a:effectLst/>
                <a:latin typeface=" Segoe UI"/>
              </a:rPr>
              <a:t> с устоявшимися традициями, преемственностью и трудовыми династиями.</a:t>
            </a:r>
            <a:endParaRPr lang="ru-RU" sz="1600" dirty="0">
              <a:solidFill>
                <a:schemeClr val="dk1"/>
              </a:solidFill>
              <a:latin typeface=" Segoe UI"/>
              <a:ea typeface="Montserrat"/>
              <a:cs typeface="Montserrat"/>
              <a:sym typeface="Montserrat"/>
            </a:endParaRPr>
          </a:p>
          <a:p>
            <a:pPr marL="26865" marR="55732" indent="0" rtl="0">
              <a:lnSpc>
                <a:spcPct val="100000"/>
              </a:lnSpc>
              <a:spcBef>
                <a:spcPts val="184"/>
              </a:spcBef>
              <a:buClr>
                <a:schemeClr val="dk1"/>
              </a:buClr>
              <a:buSzPts val="1100"/>
              <a:buNone/>
            </a:pPr>
            <a:r>
              <a:rPr lang="ru-RU" sz="1600" b="1" dirty="0">
                <a:solidFill>
                  <a:schemeClr val="dk1"/>
                </a:solidFill>
                <a:latin typeface=" Segoe UI"/>
              </a:rPr>
              <a:t>Производственный блок:</a:t>
            </a:r>
          </a:p>
          <a:p>
            <a:pPr marL="26865" marR="55732" indent="0" rtl="0">
              <a:lnSpc>
                <a:spcPct val="100000"/>
              </a:lnSpc>
              <a:spcBef>
                <a:spcPts val="184"/>
              </a:spcBef>
              <a:buClr>
                <a:schemeClr val="dk1"/>
              </a:buClr>
              <a:buSzPts val="1100"/>
              <a:buNone/>
            </a:pPr>
            <a:r>
              <a:rPr lang="ru-RU" sz="1600" b="1" dirty="0">
                <a:solidFill>
                  <a:schemeClr val="dk1"/>
                </a:solidFill>
                <a:latin typeface=" Segoe UI"/>
              </a:rPr>
              <a:t>- 250 - 300 человек</a:t>
            </a:r>
            <a:r>
              <a:rPr lang="ru-RU" sz="1600" dirty="0">
                <a:solidFill>
                  <a:schemeClr val="dk1"/>
                </a:solidFill>
                <a:latin typeface=" Segoe UI"/>
              </a:rPr>
              <a:t>, в составе команды — высококвалифицированные инженеры, конструкторы, технологи и рабочие в сфере деревообработки;</a:t>
            </a:r>
            <a:endParaRPr lang="en-US" sz="1600" dirty="0">
              <a:solidFill>
                <a:schemeClr val="dk1"/>
              </a:solidFill>
              <a:latin typeface=" Segoe UI"/>
              <a:sym typeface="Montserrat"/>
            </a:endParaRPr>
          </a:p>
          <a:p>
            <a:pPr marL="26865" marR="55732" indent="0" rtl="0">
              <a:lnSpc>
                <a:spcPct val="100000"/>
              </a:lnSpc>
              <a:spcBef>
                <a:spcPts val="184"/>
              </a:spcBef>
              <a:buClr>
                <a:schemeClr val="dk1"/>
              </a:buClr>
              <a:buSzPts val="1100"/>
              <a:buNone/>
            </a:pPr>
            <a:r>
              <a:rPr lang="ru-RU" sz="1600" b="1" dirty="0">
                <a:solidFill>
                  <a:schemeClr val="dk1"/>
                </a:solidFill>
                <a:latin typeface=" Segoe UI"/>
              </a:rPr>
              <a:t>- подразделения - </a:t>
            </a:r>
            <a:r>
              <a:rPr lang="ru-RU" sz="1600" dirty="0">
                <a:solidFill>
                  <a:schemeClr val="dk1"/>
                </a:solidFill>
                <a:latin typeface=" Segoe UI"/>
              </a:rPr>
              <a:t>Цех заготовки и погонажных изделий, Цех сборных дверей, Цех каркасно-щитовых дверей, Цех малярной и финишной отделки, Инженерно-механическая служба, Конструкторско-технологический отдел.</a:t>
            </a:r>
            <a:endParaRPr lang="ru-RU" sz="1600" dirty="0">
              <a:solidFill>
                <a:schemeClr val="dk1"/>
              </a:solidFill>
              <a:latin typeface=" Segoe UI"/>
              <a:ea typeface="Montserrat"/>
              <a:cs typeface="Montserrat"/>
              <a:sym typeface="Montserrat"/>
            </a:endParaRPr>
          </a:p>
          <a:p>
            <a:pPr marL="26865" marR="55732" indent="0" rtl="0">
              <a:lnSpc>
                <a:spcPct val="100000"/>
              </a:lnSpc>
              <a:spcBef>
                <a:spcPts val="184"/>
              </a:spcBef>
              <a:buClr>
                <a:schemeClr val="dk1"/>
              </a:buClr>
              <a:buSzPts val="1100"/>
              <a:buNone/>
            </a:pPr>
            <a:r>
              <a:rPr lang="ru-RU" sz="1600" b="1" dirty="0">
                <a:solidFill>
                  <a:schemeClr val="dk1"/>
                </a:solidFill>
                <a:latin typeface=" Segoe UI"/>
              </a:rPr>
              <a:t>Основу нашего коллектива составляют квалифицированные специалисты, работающие на предприятии более 20 лет. </a:t>
            </a:r>
          </a:p>
          <a:p>
            <a:pPr marL="26865" marR="55732" indent="0" rtl="0">
              <a:lnSpc>
                <a:spcPct val="100000"/>
              </a:lnSpc>
              <a:spcBef>
                <a:spcPts val="184"/>
              </a:spcBef>
              <a:buClr>
                <a:schemeClr val="dk1"/>
              </a:buClr>
              <a:buSzPts val="1100"/>
              <a:buNone/>
            </a:pPr>
            <a:r>
              <a:rPr lang="ru-RU" sz="1600" dirty="0">
                <a:solidFill>
                  <a:schemeClr val="dk1"/>
                </a:solidFill>
                <a:latin typeface=" Segoe UI"/>
              </a:rPr>
              <a:t>Многие из них прошли стажировку у наших партнеров в Италии и Германии. </a:t>
            </a:r>
          </a:p>
          <a:p>
            <a:pPr marL="26865" marR="55732" indent="0" rtl="0">
              <a:lnSpc>
                <a:spcPct val="100000"/>
              </a:lnSpc>
              <a:spcBef>
                <a:spcPts val="184"/>
              </a:spcBef>
              <a:buClr>
                <a:schemeClr val="dk1"/>
              </a:buClr>
              <a:buSzPts val="1100"/>
              <a:buNone/>
            </a:pPr>
            <a:r>
              <a:rPr lang="ru-RU" sz="1600" dirty="0">
                <a:solidFill>
                  <a:schemeClr val="dk1"/>
                </a:solidFill>
                <a:latin typeface=" Segoe UI"/>
              </a:rPr>
              <a:t>Начальник производства, начальники цехов и мастера — грамотные руководители, многие из которых «выросли» до управленческих позиций, работая на фабрике.</a:t>
            </a:r>
          </a:p>
          <a:p>
            <a:pPr marL="26865" marR="55732" indent="0" rtl="0">
              <a:lnSpc>
                <a:spcPct val="100000"/>
              </a:lnSpc>
              <a:spcBef>
                <a:spcPts val="184"/>
              </a:spcBef>
              <a:buClr>
                <a:schemeClr val="dk1"/>
              </a:buClr>
              <a:buSzPts val="1100"/>
              <a:buNone/>
            </a:pPr>
            <a:r>
              <a:rPr lang="ru-RU" sz="1600" dirty="0">
                <a:solidFill>
                  <a:schemeClr val="dk1"/>
                </a:solidFill>
                <a:latin typeface=" Segoe UI"/>
              </a:rPr>
              <a:t>Для новых сотрудников предусмотрена система адаптации с обучением под руководством опытных наставников</a:t>
            </a:r>
            <a:endParaRPr lang="ru-RU" sz="1600" dirty="0">
              <a:solidFill>
                <a:schemeClr val="dk1"/>
              </a:solidFill>
              <a:latin typeface=" Segoe UI"/>
              <a:ea typeface="Montserrat"/>
              <a:cs typeface="Montserrat"/>
              <a:sym typeface="Montserrat"/>
            </a:endParaRPr>
          </a:p>
          <a:p>
            <a:pPr marL="26865" marR="55732" indent="0" rtl="0">
              <a:lnSpc>
                <a:spcPct val="100000"/>
              </a:lnSpc>
              <a:spcBef>
                <a:spcPts val="184"/>
              </a:spcBef>
              <a:buClr>
                <a:schemeClr val="dk1"/>
              </a:buClr>
              <a:buSzPts val="1100"/>
              <a:buNone/>
            </a:pPr>
            <a:r>
              <a:rPr lang="ru-RU" sz="1600" b="1" dirty="0">
                <a:solidFill>
                  <a:schemeClr val="dk1"/>
                </a:solidFill>
                <a:latin typeface=" Segoe UI"/>
                <a:ea typeface="Montserrat"/>
                <a:cs typeface="Montserrat"/>
                <a:sym typeface="Montserrat"/>
              </a:rPr>
              <a:t>Фабрика заинтересована в притоке молодых специалистов, нацеленных на профессиональное развитие</a:t>
            </a:r>
            <a:r>
              <a:rPr lang="ru-RU" sz="1600" dirty="0">
                <a:solidFill>
                  <a:schemeClr val="dk1"/>
                </a:solidFill>
                <a:latin typeface=" Segoe UI"/>
                <a:ea typeface="Montserrat"/>
                <a:cs typeface="Montserrat"/>
                <a:sym typeface="Montserrat"/>
              </a:rPr>
              <a:t> в деревообрабатывающей промышленности и стремящихся достойно зарабатывать, изобретать и продвигать отрасль, совершенствуясь вместе с компанией.</a:t>
            </a:r>
          </a:p>
          <a:p>
            <a:pPr marL="0" marR="55732" indent="0" rtl="0">
              <a:lnSpc>
                <a:spcPct val="100000"/>
              </a:lnSpc>
              <a:spcBef>
                <a:spcPts val="184"/>
              </a:spcBef>
              <a:buFont typeface="Arial"/>
              <a:buNone/>
            </a:pPr>
            <a:endParaRPr lang="ru-RU" sz="533" dirty="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marR="55732" indent="0" rtl="0">
              <a:lnSpc>
                <a:spcPct val="100000"/>
              </a:lnSpc>
              <a:spcBef>
                <a:spcPts val="184"/>
              </a:spcBef>
              <a:buFont typeface="Arial"/>
              <a:buNone/>
            </a:pPr>
            <a:endParaRPr lang="ru-RU" sz="1467" dirty="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marR="55732" indent="0" rtl="0">
              <a:lnSpc>
                <a:spcPct val="100000"/>
              </a:lnSpc>
              <a:spcBef>
                <a:spcPts val="184"/>
              </a:spcBef>
              <a:buFont typeface="Arial"/>
              <a:buNone/>
            </a:pPr>
            <a:r>
              <a:rPr lang="ru-RU" sz="1600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</a:p>
          <a:p>
            <a:pPr marL="0" marR="55732" indent="0" rtl="0">
              <a:lnSpc>
                <a:spcPct val="100000"/>
              </a:lnSpc>
              <a:spcBef>
                <a:spcPts val="184"/>
              </a:spcBef>
              <a:buFont typeface="Arial"/>
              <a:buNone/>
            </a:pPr>
            <a:endParaRPr lang="ru-RU" sz="1600" dirty="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marR="55732" indent="0" algn="just" rtl="0">
              <a:lnSpc>
                <a:spcPct val="100000"/>
              </a:lnSpc>
              <a:spcBef>
                <a:spcPts val="184"/>
              </a:spcBef>
              <a:buFont typeface="Arial"/>
              <a:buNone/>
            </a:pPr>
            <a:endParaRPr lang="ru-RU" sz="1600" dirty="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marR="55732" indent="0" algn="just" rtl="0">
              <a:lnSpc>
                <a:spcPct val="100000"/>
              </a:lnSpc>
              <a:spcBef>
                <a:spcPts val="184"/>
              </a:spcBef>
              <a:buFont typeface="Arial"/>
              <a:buNone/>
            </a:pPr>
            <a:endParaRPr lang="ru-RU" sz="1600" dirty="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marR="55732" indent="0" algn="just" rtl="0">
              <a:lnSpc>
                <a:spcPct val="100000"/>
              </a:lnSpc>
              <a:spcBef>
                <a:spcPts val="184"/>
              </a:spcBef>
              <a:buFont typeface="Arial"/>
              <a:buNone/>
            </a:pPr>
            <a:endParaRPr lang="ru-RU" sz="1600" dirty="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E1195F3B-3627-A9B1-C4DE-6BBF7C6A8DF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108" y="3814423"/>
            <a:ext cx="4419680" cy="2940124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1328B802-1DDD-56DD-7BB7-2088E4862E48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108" y="804413"/>
            <a:ext cx="4419680" cy="29401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736410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>
          <a:extLst>
            <a:ext uri="{FF2B5EF4-FFF2-40B4-BE49-F238E27FC236}">
              <a16:creationId xmlns:a16="http://schemas.microsoft.com/office/drawing/2014/main" id="{95FA2DA6-7FAC-359F-73D9-EB7509B2B613}"/>
            </a:ext>
          </a:extLst>
        </p:cNvPr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7EFD9BE7-EDA2-2DB6-1FBE-851A13FD7C9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/>
        </p:blipFill>
        <p:spPr bwMode="auto"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Google Shape;70;p15">
            <a:extLst>
              <a:ext uri="{FF2B5EF4-FFF2-40B4-BE49-F238E27FC236}">
                <a16:creationId xmlns:a16="http://schemas.microsoft.com/office/drawing/2014/main" id="{88E9A255-1241-E4E7-7EF3-F6F798ED576C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0" y="61333"/>
            <a:ext cx="11776400" cy="9264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rmAutofit/>
          </a:bodyPr>
          <a:lstStyle/>
          <a:p>
            <a:pPr marL="119996" rtl="0">
              <a:buClr>
                <a:schemeClr val="dk1"/>
              </a:buClr>
              <a:buSzPts val="1100"/>
            </a:pPr>
            <a:r>
              <a:rPr lang="ru" b="1" dirty="0">
                <a:solidFill>
                  <a:srgbClr val="C35C46"/>
                </a:solidFill>
                <a:latin typeface=" Segoe UI"/>
                <a:ea typeface="Jost"/>
                <a:cs typeface="Jost"/>
                <a:sym typeface="Jost"/>
              </a:rPr>
              <a:t>ШИРОКИЙ ПАРК ОБОРУДОВАНИЯ</a:t>
            </a:r>
            <a:endParaRPr sz="3600" dirty="0">
              <a:solidFill>
                <a:srgbClr val="C35C46"/>
              </a:solidFill>
              <a:latin typeface=" Segoe UI"/>
            </a:endParaRPr>
          </a:p>
        </p:txBody>
      </p:sp>
      <p:sp>
        <p:nvSpPr>
          <p:cNvPr id="3" name="Google Shape;71;p15">
            <a:extLst>
              <a:ext uri="{FF2B5EF4-FFF2-40B4-BE49-F238E27FC236}">
                <a16:creationId xmlns:a16="http://schemas.microsoft.com/office/drawing/2014/main" id="{F448B1E8-8B0A-FD8C-D651-80DF9BCC108E}"/>
              </a:ext>
            </a:extLst>
          </p:cNvPr>
          <p:cNvSpPr txBox="1">
            <a:spLocks/>
          </p:cNvSpPr>
          <p:nvPr/>
        </p:nvSpPr>
        <p:spPr bwMode="auto">
          <a:xfrm>
            <a:off x="159669" y="1475489"/>
            <a:ext cx="3844800" cy="2339542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>
            <a:lvl1pPr marL="228600" indent="-228600" algn="l" defTabSz="914400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rtl="0">
              <a:lnSpc>
                <a:spcPct val="115000"/>
              </a:lnSpc>
              <a:spcBef>
                <a:spcPts val="1600"/>
              </a:spcBef>
              <a:buClr>
                <a:schemeClr val="dk1"/>
              </a:buClr>
              <a:buSzPts val="1400"/>
              <a:buFont typeface="Wingdings" panose="05000000000000000000" pitchFamily="2" charset="2"/>
              <a:buChar char="§"/>
            </a:pPr>
            <a:r>
              <a:rPr lang="ru-RU" sz="1800" dirty="0">
                <a:solidFill>
                  <a:schemeClr val="dk1"/>
                </a:solidFill>
                <a:latin typeface=" Segoe UI"/>
                <a:ea typeface="Jost"/>
                <a:cs typeface="Jost"/>
                <a:sym typeface="Jost"/>
              </a:rPr>
              <a:t>фрезерные</a:t>
            </a:r>
          </a:p>
          <a:p>
            <a:pPr rtl="0">
              <a:lnSpc>
                <a:spcPct val="115000"/>
              </a:lnSpc>
              <a:buClr>
                <a:schemeClr val="dk1"/>
              </a:buClr>
              <a:buSzPts val="1400"/>
              <a:buFont typeface="Wingdings" panose="05000000000000000000" pitchFamily="2" charset="2"/>
              <a:buChar char="§"/>
            </a:pPr>
            <a:r>
              <a:rPr lang="ru-RU" sz="1800" dirty="0">
                <a:solidFill>
                  <a:schemeClr val="dk1"/>
                </a:solidFill>
                <a:latin typeface=" Segoe UI"/>
                <a:ea typeface="Jost"/>
                <a:cs typeface="Jost"/>
                <a:sym typeface="Jost"/>
              </a:rPr>
              <a:t>форматно-</a:t>
            </a:r>
            <a:r>
              <a:rPr lang="ru-RU" sz="1800" dirty="0" err="1">
                <a:solidFill>
                  <a:schemeClr val="dk1"/>
                </a:solidFill>
                <a:latin typeface=" Segoe UI"/>
                <a:ea typeface="Jost"/>
                <a:cs typeface="Jost"/>
                <a:sym typeface="Jost"/>
              </a:rPr>
              <a:t>раскроечные</a:t>
            </a:r>
            <a:endParaRPr lang="ru-RU" sz="1800" dirty="0">
              <a:solidFill>
                <a:schemeClr val="dk1"/>
              </a:solidFill>
              <a:latin typeface=" Segoe UI"/>
              <a:ea typeface="Jost"/>
              <a:cs typeface="Jost"/>
              <a:sym typeface="Jost"/>
            </a:endParaRPr>
          </a:p>
          <a:p>
            <a:pPr rtl="0">
              <a:lnSpc>
                <a:spcPct val="115000"/>
              </a:lnSpc>
              <a:buClr>
                <a:schemeClr val="dk1"/>
              </a:buClr>
              <a:buSzPts val="1400"/>
              <a:buFont typeface="Wingdings" panose="05000000000000000000" pitchFamily="2" charset="2"/>
              <a:buChar char="§"/>
            </a:pPr>
            <a:r>
              <a:rPr lang="ru-RU" sz="1800" dirty="0">
                <a:solidFill>
                  <a:schemeClr val="dk1"/>
                </a:solidFill>
                <a:latin typeface=" Segoe UI"/>
                <a:ea typeface="Jost"/>
                <a:cs typeface="Jost"/>
                <a:sym typeface="Jost"/>
              </a:rPr>
              <a:t>шлифовальные</a:t>
            </a:r>
          </a:p>
          <a:p>
            <a:pPr rtl="0">
              <a:lnSpc>
                <a:spcPct val="115000"/>
              </a:lnSpc>
              <a:buClr>
                <a:schemeClr val="dk1"/>
              </a:buClr>
              <a:buSzPts val="1400"/>
              <a:buFont typeface="Wingdings" panose="05000000000000000000" pitchFamily="2" charset="2"/>
              <a:buChar char="§"/>
            </a:pPr>
            <a:r>
              <a:rPr lang="ru-RU" sz="1800" dirty="0">
                <a:solidFill>
                  <a:schemeClr val="dk1"/>
                </a:solidFill>
                <a:latin typeface=" Segoe UI"/>
                <a:ea typeface="Jost"/>
                <a:cs typeface="Jost"/>
                <a:sym typeface="Jost"/>
              </a:rPr>
              <a:t>покрасочные робот, станки, камеры</a:t>
            </a:r>
            <a:endParaRPr lang="ru-RU" sz="1867" dirty="0">
              <a:latin typeface=" Segoe UI"/>
            </a:endParaRPr>
          </a:p>
          <a:p>
            <a:pPr marL="0" indent="0" algn="ctr" rtl="0">
              <a:spcBef>
                <a:spcPts val="1600"/>
              </a:spcBef>
              <a:spcAft>
                <a:spcPts val="1600"/>
              </a:spcAft>
              <a:buFont typeface="Arial"/>
              <a:buNone/>
            </a:pPr>
            <a:r>
              <a:rPr lang="ru-RU" dirty="0"/>
              <a:t> </a:t>
            </a:r>
          </a:p>
        </p:txBody>
      </p:sp>
      <p:sp>
        <p:nvSpPr>
          <p:cNvPr id="6" name="Google Shape;72;p15">
            <a:extLst>
              <a:ext uri="{FF2B5EF4-FFF2-40B4-BE49-F238E27FC236}">
                <a16:creationId xmlns:a16="http://schemas.microsoft.com/office/drawing/2014/main" id="{A01A6E1A-8691-589E-264C-F90A030A174A}"/>
              </a:ext>
            </a:extLst>
          </p:cNvPr>
          <p:cNvSpPr txBox="1">
            <a:spLocks/>
          </p:cNvSpPr>
          <p:nvPr/>
        </p:nvSpPr>
        <p:spPr bwMode="auto">
          <a:xfrm>
            <a:off x="4131620" y="3997005"/>
            <a:ext cx="3844800" cy="2401118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>
            <a:lvl1pPr marL="228600" indent="-228600" algn="l" defTabSz="914400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rtl="0">
              <a:buFont typeface="Arial"/>
              <a:buNone/>
            </a:pPr>
            <a:r>
              <a:rPr lang="ru-RU" sz="2000" b="1" dirty="0">
                <a:solidFill>
                  <a:schemeClr val="dk1"/>
                </a:solidFill>
                <a:latin typeface=" Segoe UI"/>
                <a:sym typeface="Jost SemiBold"/>
              </a:rPr>
              <a:t>ПОДЪЕМНО-ТРАНСПОРТНОЕ:</a:t>
            </a:r>
          </a:p>
          <a:p>
            <a:pPr indent="-423323" rtl="0">
              <a:spcBef>
                <a:spcPts val="1600"/>
              </a:spcBef>
              <a:buClr>
                <a:schemeClr val="dk1"/>
              </a:buClr>
              <a:buSzPts val="1400"/>
              <a:buFont typeface="Wingdings" panose="05000000000000000000" pitchFamily="2" charset="2"/>
              <a:buChar char="§"/>
            </a:pPr>
            <a:r>
              <a:rPr lang="ru-RU" sz="1600" dirty="0">
                <a:solidFill>
                  <a:schemeClr val="dk1"/>
                </a:solidFill>
                <a:latin typeface=" Segoe UI"/>
                <a:ea typeface="Jost"/>
                <a:cs typeface="Jost"/>
                <a:sym typeface="Jost"/>
              </a:rPr>
              <a:t>грузовые лифты</a:t>
            </a:r>
          </a:p>
          <a:p>
            <a:pPr indent="-423323" rtl="0">
              <a:buClr>
                <a:schemeClr val="dk1"/>
              </a:buClr>
              <a:buSzPts val="1400"/>
              <a:buFont typeface="Wingdings" panose="05000000000000000000" pitchFamily="2" charset="2"/>
              <a:buChar char="§"/>
            </a:pPr>
            <a:r>
              <a:rPr lang="ru-RU" sz="1600" dirty="0">
                <a:solidFill>
                  <a:schemeClr val="dk1"/>
                </a:solidFill>
                <a:latin typeface=" Segoe UI"/>
                <a:ea typeface="Jost"/>
                <a:cs typeface="Jost"/>
                <a:sym typeface="Jost"/>
              </a:rPr>
              <a:t>погрузчики</a:t>
            </a:r>
          </a:p>
          <a:p>
            <a:pPr indent="-423323" rtl="0">
              <a:buClr>
                <a:schemeClr val="dk1"/>
              </a:buClr>
              <a:buSzPts val="1400"/>
              <a:buFont typeface="Wingdings" panose="05000000000000000000" pitchFamily="2" charset="2"/>
              <a:buChar char="§"/>
            </a:pPr>
            <a:r>
              <a:rPr lang="ru-RU" sz="1600" dirty="0">
                <a:solidFill>
                  <a:schemeClr val="dk1"/>
                </a:solidFill>
                <a:latin typeface=" Segoe UI"/>
                <a:ea typeface="Jost"/>
                <a:cs typeface="Jost"/>
                <a:sym typeface="Jost"/>
              </a:rPr>
              <a:t>погрузчики-экскаваторы</a:t>
            </a:r>
          </a:p>
          <a:p>
            <a:pPr indent="-423323" rtl="0">
              <a:buClr>
                <a:schemeClr val="dk1"/>
              </a:buClr>
              <a:buSzPts val="1400"/>
              <a:buFont typeface="Wingdings" panose="05000000000000000000" pitchFamily="2" charset="2"/>
              <a:buChar char="§"/>
            </a:pPr>
            <a:r>
              <a:rPr lang="ru-RU" sz="1600" dirty="0">
                <a:solidFill>
                  <a:schemeClr val="dk1"/>
                </a:solidFill>
                <a:latin typeface=" Segoe UI"/>
                <a:ea typeface="Jost"/>
                <a:cs typeface="Jost"/>
                <a:sym typeface="Jost"/>
              </a:rPr>
              <a:t>тракторы и др.</a:t>
            </a:r>
          </a:p>
          <a:p>
            <a:pPr marL="0" indent="0" algn="ctr" rtl="0">
              <a:spcBef>
                <a:spcPts val="1600"/>
              </a:spcBef>
              <a:spcAft>
                <a:spcPts val="1600"/>
              </a:spcAft>
              <a:buFont typeface="Arial"/>
              <a:buNone/>
            </a:pPr>
            <a:endParaRPr lang="ru-RU" dirty="0"/>
          </a:p>
        </p:txBody>
      </p:sp>
      <p:sp>
        <p:nvSpPr>
          <p:cNvPr id="7" name="Google Shape;73;p15">
            <a:extLst>
              <a:ext uri="{FF2B5EF4-FFF2-40B4-BE49-F238E27FC236}">
                <a16:creationId xmlns:a16="http://schemas.microsoft.com/office/drawing/2014/main" id="{E3A808E3-1096-F76D-64E3-E4B81BA7ACFB}"/>
              </a:ext>
            </a:extLst>
          </p:cNvPr>
          <p:cNvSpPr txBox="1">
            <a:spLocks/>
          </p:cNvSpPr>
          <p:nvPr/>
        </p:nvSpPr>
        <p:spPr bwMode="auto">
          <a:xfrm>
            <a:off x="164376" y="3995016"/>
            <a:ext cx="4367067" cy="2746445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>
            <a:lvl1pPr marL="228600" indent="-228600" algn="l" defTabSz="914400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rtl="0">
              <a:buFont typeface="Arial"/>
              <a:buNone/>
            </a:pPr>
            <a:r>
              <a:rPr lang="ru-RU" sz="2000" b="1" dirty="0">
                <a:solidFill>
                  <a:schemeClr val="dk1"/>
                </a:solidFill>
                <a:latin typeface=" Segoe UI"/>
                <a:sym typeface="Jost SemiBold"/>
              </a:rPr>
              <a:t>ДРУГОЕ ОБЩЕПРОМЫШЛЕННОЕ:</a:t>
            </a:r>
          </a:p>
          <a:p>
            <a:pPr indent="-423323" rtl="0">
              <a:spcBef>
                <a:spcPts val="1600"/>
              </a:spcBef>
              <a:buClr>
                <a:schemeClr val="dk1"/>
              </a:buClr>
              <a:buSzPts val="1400"/>
              <a:buFont typeface="Wingdings" panose="05000000000000000000" pitchFamily="2" charset="2"/>
              <a:buChar char="§"/>
            </a:pPr>
            <a:r>
              <a:rPr lang="ru-RU" sz="1600" dirty="0">
                <a:solidFill>
                  <a:schemeClr val="dk1"/>
                </a:solidFill>
                <a:latin typeface=" Segoe UI"/>
                <a:ea typeface="Jost"/>
                <a:cs typeface="Jost"/>
                <a:sym typeface="Jost"/>
              </a:rPr>
              <a:t>компрессоры</a:t>
            </a:r>
          </a:p>
          <a:p>
            <a:pPr indent="-423323" rtl="0">
              <a:buClr>
                <a:schemeClr val="dk1"/>
              </a:buClr>
              <a:buSzPts val="1400"/>
              <a:buFont typeface="Wingdings" panose="05000000000000000000" pitchFamily="2" charset="2"/>
              <a:buChar char="§"/>
            </a:pPr>
            <a:r>
              <a:rPr lang="ru-RU" sz="1600" dirty="0">
                <a:solidFill>
                  <a:schemeClr val="dk1"/>
                </a:solidFill>
                <a:latin typeface=" Segoe UI"/>
                <a:ea typeface="Jost"/>
                <a:cs typeface="Jost"/>
                <a:sym typeface="Jost"/>
              </a:rPr>
              <a:t>котельные</a:t>
            </a:r>
          </a:p>
          <a:p>
            <a:pPr indent="-423323" rtl="0">
              <a:buClr>
                <a:schemeClr val="dk1"/>
              </a:buClr>
              <a:buSzPts val="1400"/>
              <a:buFont typeface="Wingdings" panose="05000000000000000000" pitchFamily="2" charset="2"/>
              <a:buChar char="§"/>
            </a:pPr>
            <a:r>
              <a:rPr lang="ru-RU" sz="1600" dirty="0">
                <a:solidFill>
                  <a:schemeClr val="dk1"/>
                </a:solidFill>
                <a:latin typeface=" Segoe UI"/>
                <a:ea typeface="Jost"/>
                <a:cs typeface="Jost"/>
                <a:sym typeface="Jost"/>
              </a:rPr>
              <a:t>системы аспирации</a:t>
            </a:r>
          </a:p>
          <a:p>
            <a:pPr indent="-423323" rtl="0">
              <a:buClr>
                <a:schemeClr val="dk1"/>
              </a:buClr>
              <a:buSzPts val="1400"/>
              <a:buFont typeface="Wingdings" panose="05000000000000000000" pitchFamily="2" charset="2"/>
              <a:buChar char="§"/>
            </a:pPr>
            <a:r>
              <a:rPr lang="ru-RU" sz="1600" dirty="0">
                <a:solidFill>
                  <a:schemeClr val="dk1"/>
                </a:solidFill>
                <a:latin typeface=" Segoe UI"/>
                <a:ea typeface="Jost"/>
                <a:cs typeface="Jost"/>
                <a:sym typeface="Jost"/>
              </a:rPr>
              <a:t>дробильные машины </a:t>
            </a:r>
          </a:p>
          <a:p>
            <a:pPr marL="0" indent="0" rtl="0">
              <a:buClr>
                <a:schemeClr val="dk1"/>
              </a:buClr>
              <a:buSzPts val="1400"/>
              <a:buNone/>
            </a:pPr>
            <a:r>
              <a:rPr lang="ru-RU" sz="1600" dirty="0">
                <a:solidFill>
                  <a:schemeClr val="dk1"/>
                </a:solidFill>
                <a:latin typeface=" Segoe UI"/>
                <a:ea typeface="Jost"/>
                <a:cs typeface="Jost"/>
                <a:sym typeface="Jost"/>
              </a:rPr>
              <a:t>для переработки отходов и др.</a:t>
            </a:r>
          </a:p>
          <a:p>
            <a:pPr marL="0" indent="0" algn="ctr" rtl="0">
              <a:spcBef>
                <a:spcPts val="1600"/>
              </a:spcBef>
              <a:spcAft>
                <a:spcPts val="1600"/>
              </a:spcAft>
              <a:buFont typeface="Arial"/>
              <a:buNone/>
            </a:pPr>
            <a:endParaRPr lang="ru-RU" dirty="0"/>
          </a:p>
        </p:txBody>
      </p:sp>
      <p:sp>
        <p:nvSpPr>
          <p:cNvPr id="18" name="Google Shape;100;p17">
            <a:extLst>
              <a:ext uri="{FF2B5EF4-FFF2-40B4-BE49-F238E27FC236}">
                <a16:creationId xmlns:a16="http://schemas.microsoft.com/office/drawing/2014/main" id="{372E1612-C8B7-72A2-6CAA-AA2499C08D45}"/>
              </a:ext>
            </a:extLst>
          </p:cNvPr>
          <p:cNvSpPr txBox="1">
            <a:spLocks/>
          </p:cNvSpPr>
          <p:nvPr/>
        </p:nvSpPr>
        <p:spPr bwMode="auto">
          <a:xfrm>
            <a:off x="-50208" y="719345"/>
            <a:ext cx="8066535" cy="1065667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>
            <a:lvl1pPr marL="228600" indent="-228600" algn="l" defTabSz="914400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R="55732" indent="0" rtl="0">
              <a:lnSpc>
                <a:spcPct val="100000"/>
              </a:lnSpc>
              <a:spcBef>
                <a:spcPts val="184"/>
              </a:spcBef>
              <a:buClr>
                <a:schemeClr val="dk1"/>
              </a:buClr>
              <a:buSzPts val="1100"/>
              <a:buNone/>
            </a:pPr>
            <a:r>
              <a:rPr lang="ru-RU" sz="2400" b="1" dirty="0">
                <a:latin typeface=" Segoe UI"/>
                <a:sym typeface="Jost SemiBold"/>
              </a:rPr>
              <a:t>ОСНОВНОГО ПРОИЗВОДСТВА,</a:t>
            </a:r>
          </a:p>
          <a:p>
            <a:pPr marR="55732" indent="0" rtl="0">
              <a:lnSpc>
                <a:spcPct val="100000"/>
              </a:lnSpc>
              <a:spcBef>
                <a:spcPts val="184"/>
              </a:spcBef>
              <a:buClr>
                <a:schemeClr val="dk1"/>
              </a:buClr>
              <a:buSzPts val="1100"/>
              <a:buNone/>
            </a:pPr>
            <a:r>
              <a:rPr lang="ru-RU" sz="2400" b="1" dirty="0">
                <a:latin typeface=" Segoe UI"/>
                <a:sym typeface="Jost SemiBold"/>
              </a:rPr>
              <a:t>ВКЛЮЧАЯ СТАНКИ С ЧПУ И РОБОТЫ:</a:t>
            </a:r>
          </a:p>
        </p:txBody>
      </p:sp>
      <p:sp>
        <p:nvSpPr>
          <p:cNvPr id="19" name="Google Shape;71;p15">
            <a:extLst>
              <a:ext uri="{FF2B5EF4-FFF2-40B4-BE49-F238E27FC236}">
                <a16:creationId xmlns:a16="http://schemas.microsoft.com/office/drawing/2014/main" id="{52E19651-64B2-140B-2CBF-4393656DCEA8}"/>
              </a:ext>
            </a:extLst>
          </p:cNvPr>
          <p:cNvSpPr txBox="1">
            <a:spLocks/>
          </p:cNvSpPr>
          <p:nvPr/>
        </p:nvSpPr>
        <p:spPr bwMode="auto">
          <a:xfrm>
            <a:off x="4125931" y="1516623"/>
            <a:ext cx="3844800" cy="2257274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>
            <a:lvl1pPr marL="228600" indent="-228600" algn="l" defTabSz="914400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rtl="0">
              <a:lnSpc>
                <a:spcPct val="115000"/>
              </a:lnSpc>
              <a:buClr>
                <a:schemeClr val="dk1"/>
              </a:buClr>
              <a:buSzPts val="1400"/>
              <a:buFont typeface="Wingdings" panose="05000000000000000000" pitchFamily="2" charset="2"/>
              <a:buChar char="§"/>
            </a:pPr>
            <a:r>
              <a:rPr lang="ru-RU" sz="1800" dirty="0">
                <a:solidFill>
                  <a:schemeClr val="dk1"/>
                </a:solidFill>
                <a:latin typeface=" Segoe UI"/>
                <a:ea typeface="Jost"/>
                <a:cs typeface="Jost"/>
                <a:sym typeface="Jost"/>
              </a:rPr>
              <a:t>ламинирующие</a:t>
            </a:r>
          </a:p>
          <a:p>
            <a:pPr rtl="0">
              <a:buClr>
                <a:schemeClr val="dk1"/>
              </a:buClr>
              <a:buSzPts val="1400"/>
              <a:buFont typeface="Wingdings" panose="05000000000000000000" pitchFamily="2" charset="2"/>
              <a:buChar char="§"/>
            </a:pPr>
            <a:r>
              <a:rPr lang="ru-RU" sz="1800" dirty="0">
                <a:solidFill>
                  <a:schemeClr val="dk1"/>
                </a:solidFill>
                <a:latin typeface=" Segoe UI"/>
                <a:ea typeface="Jost"/>
                <a:cs typeface="Jost"/>
                <a:sym typeface="Jost"/>
              </a:rPr>
              <a:t>мембранно-вакуумные,      тяжелые гидравлические пресса </a:t>
            </a:r>
          </a:p>
          <a:p>
            <a:pPr rtl="0">
              <a:lnSpc>
                <a:spcPct val="115000"/>
              </a:lnSpc>
              <a:buClr>
                <a:schemeClr val="dk1"/>
              </a:buClr>
              <a:buSzPts val="1400"/>
              <a:buFont typeface="Wingdings" panose="05000000000000000000" pitchFamily="2" charset="2"/>
              <a:buChar char="§"/>
            </a:pPr>
            <a:r>
              <a:rPr lang="ru-RU" sz="1800" dirty="0">
                <a:solidFill>
                  <a:schemeClr val="dk1"/>
                </a:solidFill>
                <a:latin typeface=" Segoe UI"/>
                <a:ea typeface="Jost"/>
                <a:cs typeface="Jost"/>
                <a:sym typeface="Jost"/>
              </a:rPr>
              <a:t>упаковочные термотоннели и др. </a:t>
            </a:r>
          </a:p>
          <a:p>
            <a:pPr marL="0" indent="0" rtl="0">
              <a:buFont typeface="Arial"/>
              <a:buNone/>
            </a:pPr>
            <a:endParaRPr lang="ru-RU" sz="1867" dirty="0">
              <a:latin typeface=" Segoe UI"/>
            </a:endParaRPr>
          </a:p>
          <a:p>
            <a:pPr marL="0" indent="0" algn="ctr" rtl="0">
              <a:spcBef>
                <a:spcPts val="1600"/>
              </a:spcBef>
              <a:spcAft>
                <a:spcPts val="1600"/>
              </a:spcAft>
              <a:buFont typeface="Arial"/>
              <a:buNone/>
            </a:pPr>
            <a:r>
              <a:rPr lang="ru-RU" dirty="0"/>
              <a:t> </a:t>
            </a:r>
          </a:p>
        </p:txBody>
      </p:sp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5676FE16-074E-E57E-EB24-3FE05B5CC26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22" r="40133"/>
          <a:stretch/>
        </p:blipFill>
        <p:spPr>
          <a:xfrm>
            <a:off x="7932624" y="955721"/>
            <a:ext cx="4095000" cy="57659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494142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>
          <a:extLst>
            <a:ext uri="{FF2B5EF4-FFF2-40B4-BE49-F238E27FC236}">
              <a16:creationId xmlns:a16="http://schemas.microsoft.com/office/drawing/2014/main" id="{A90D821D-B0EE-A049-3A86-4C4B3EE6E0F6}"/>
            </a:ext>
          </a:extLst>
        </p:cNvPr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3E55CEE1-F742-062D-80C6-555D9F67DDE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/>
        </p:blipFill>
        <p:spPr bwMode="auto"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Google Shape;80;p16">
            <a:extLst>
              <a:ext uri="{FF2B5EF4-FFF2-40B4-BE49-F238E27FC236}">
                <a16:creationId xmlns:a16="http://schemas.microsoft.com/office/drawing/2014/main" id="{1180B494-1D43-A6DF-F788-6A5B59A01F1D}"/>
              </a:ext>
            </a:extLst>
          </p:cNvPr>
          <p:cNvSpPr txBox="1"/>
          <p:nvPr/>
        </p:nvSpPr>
        <p:spPr>
          <a:xfrm>
            <a:off x="0" y="6167708"/>
            <a:ext cx="12192000" cy="11695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pPr algn="ctr" rtl="0">
              <a:lnSpc>
                <a:spcPct val="150000"/>
              </a:lnSpc>
            </a:pPr>
            <a:r>
              <a:rPr lang="ru" sz="2400" b="1" dirty="0">
                <a:solidFill>
                  <a:srgbClr val="C35C46"/>
                </a:solidFill>
                <a:latin typeface=" Segoe UI"/>
                <a:ea typeface="Jost"/>
                <a:cs typeface="Jost"/>
                <a:sym typeface="Jost"/>
              </a:rPr>
              <a:t>Стань профессионалом с ZADOOR-ом!</a:t>
            </a:r>
            <a:endParaRPr sz="2400" dirty="0">
              <a:solidFill>
                <a:srgbClr val="C35C46"/>
              </a:solidFill>
              <a:latin typeface=" Segoe UI"/>
              <a:ea typeface="Jost"/>
              <a:cs typeface="Jost"/>
              <a:sym typeface="Jost"/>
            </a:endParaRPr>
          </a:p>
          <a:p>
            <a:pPr algn="ctr" rtl="0"/>
            <a:endParaRPr sz="2400" dirty="0"/>
          </a:p>
        </p:txBody>
      </p:sp>
      <p:sp>
        <p:nvSpPr>
          <p:cNvPr id="3" name="Google Shape;82;p16">
            <a:extLst>
              <a:ext uri="{FF2B5EF4-FFF2-40B4-BE49-F238E27FC236}">
                <a16:creationId xmlns:a16="http://schemas.microsoft.com/office/drawing/2014/main" id="{36C1AA56-0A11-D000-9AEB-6D9E01970796}"/>
              </a:ext>
            </a:extLst>
          </p:cNvPr>
          <p:cNvSpPr txBox="1"/>
          <p:nvPr/>
        </p:nvSpPr>
        <p:spPr>
          <a:xfrm>
            <a:off x="6543" y="0"/>
            <a:ext cx="12192000" cy="599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rtl="0"/>
            <a:endParaRPr sz="2933" b="1" dirty="0">
              <a:solidFill>
                <a:srgbClr val="CC0000"/>
              </a:solidFill>
              <a:latin typeface="Jost"/>
              <a:ea typeface="Jost"/>
              <a:cs typeface="Jost"/>
              <a:sym typeface="Jost"/>
            </a:endParaRPr>
          </a:p>
        </p:txBody>
      </p:sp>
      <p:sp>
        <p:nvSpPr>
          <p:cNvPr id="11" name="Прямоугольник: скругленные углы 10">
            <a:extLst>
              <a:ext uri="{FF2B5EF4-FFF2-40B4-BE49-F238E27FC236}">
                <a16:creationId xmlns:a16="http://schemas.microsoft.com/office/drawing/2014/main" id="{7DE19D6C-5EB6-E5E5-36B5-E2981AC98D84}"/>
              </a:ext>
            </a:extLst>
          </p:cNvPr>
          <p:cNvSpPr/>
          <p:nvPr/>
        </p:nvSpPr>
        <p:spPr>
          <a:xfrm>
            <a:off x="342898" y="1796559"/>
            <a:ext cx="2695575" cy="1626256"/>
          </a:xfrm>
          <a:prstGeom prst="roundRect">
            <a:avLst/>
          </a:prstGeom>
          <a:solidFill>
            <a:srgbClr val="ECECE2"/>
          </a:solidFill>
          <a:ln w="28575">
            <a:solidFill>
              <a:srgbClr val="C35C46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: скругленные углы 13">
            <a:extLst>
              <a:ext uri="{FF2B5EF4-FFF2-40B4-BE49-F238E27FC236}">
                <a16:creationId xmlns:a16="http://schemas.microsoft.com/office/drawing/2014/main" id="{70187C14-2E80-8649-68F0-C581C7CB15C2}"/>
              </a:ext>
            </a:extLst>
          </p:cNvPr>
          <p:cNvSpPr/>
          <p:nvPr/>
        </p:nvSpPr>
        <p:spPr bwMode="auto">
          <a:xfrm>
            <a:off x="4277622" y="1802304"/>
            <a:ext cx="2848561" cy="1626256"/>
          </a:xfrm>
          <a:prstGeom prst="roundRect">
            <a:avLst/>
          </a:prstGeom>
          <a:solidFill>
            <a:srgbClr val="ECECE2"/>
          </a:solidFill>
          <a:ln w="28575">
            <a:solidFill>
              <a:srgbClr val="C35C46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рямоугольник: скругленные углы 14">
            <a:extLst>
              <a:ext uri="{FF2B5EF4-FFF2-40B4-BE49-F238E27FC236}">
                <a16:creationId xmlns:a16="http://schemas.microsoft.com/office/drawing/2014/main" id="{CA15BB44-F140-8B45-DEDD-435A7C3E8907}"/>
              </a:ext>
            </a:extLst>
          </p:cNvPr>
          <p:cNvSpPr/>
          <p:nvPr/>
        </p:nvSpPr>
        <p:spPr bwMode="auto">
          <a:xfrm>
            <a:off x="8191499" y="1796559"/>
            <a:ext cx="2695575" cy="1626256"/>
          </a:xfrm>
          <a:prstGeom prst="roundRect">
            <a:avLst/>
          </a:prstGeom>
          <a:solidFill>
            <a:srgbClr val="ECECE2"/>
          </a:solidFill>
          <a:ln w="28575">
            <a:solidFill>
              <a:srgbClr val="C35C46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рямоугольник: скругленные углы 15">
            <a:extLst>
              <a:ext uri="{FF2B5EF4-FFF2-40B4-BE49-F238E27FC236}">
                <a16:creationId xmlns:a16="http://schemas.microsoft.com/office/drawing/2014/main" id="{41E53B49-F0F8-8DF9-6D96-A87C4FC9B319}"/>
              </a:ext>
            </a:extLst>
          </p:cNvPr>
          <p:cNvSpPr/>
          <p:nvPr/>
        </p:nvSpPr>
        <p:spPr bwMode="auto">
          <a:xfrm>
            <a:off x="2336008" y="4159495"/>
            <a:ext cx="2695575" cy="1626256"/>
          </a:xfrm>
          <a:prstGeom prst="roundRect">
            <a:avLst/>
          </a:prstGeom>
          <a:solidFill>
            <a:srgbClr val="ECECE2"/>
          </a:solidFill>
          <a:ln w="28575">
            <a:solidFill>
              <a:srgbClr val="C35C46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Прямоугольник: скругленные углы 16">
            <a:extLst>
              <a:ext uri="{FF2B5EF4-FFF2-40B4-BE49-F238E27FC236}">
                <a16:creationId xmlns:a16="http://schemas.microsoft.com/office/drawing/2014/main" id="{9147447A-215C-C3CF-29FC-12687328DCFB}"/>
              </a:ext>
            </a:extLst>
          </p:cNvPr>
          <p:cNvSpPr/>
          <p:nvPr/>
        </p:nvSpPr>
        <p:spPr bwMode="auto">
          <a:xfrm>
            <a:off x="6355558" y="4162905"/>
            <a:ext cx="2695575" cy="1626256"/>
          </a:xfrm>
          <a:prstGeom prst="roundRect">
            <a:avLst/>
          </a:prstGeom>
          <a:solidFill>
            <a:srgbClr val="ECECE2"/>
          </a:solidFill>
          <a:ln w="28575">
            <a:solidFill>
              <a:srgbClr val="C35C46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Стрелка: вправо 19">
            <a:extLst>
              <a:ext uri="{FF2B5EF4-FFF2-40B4-BE49-F238E27FC236}">
                <a16:creationId xmlns:a16="http://schemas.microsoft.com/office/drawing/2014/main" id="{E12DFA4E-DF43-19A8-B1A0-AD6988D5B1C1}"/>
              </a:ext>
            </a:extLst>
          </p:cNvPr>
          <p:cNvSpPr/>
          <p:nvPr/>
        </p:nvSpPr>
        <p:spPr>
          <a:xfrm>
            <a:off x="3038472" y="2533239"/>
            <a:ext cx="1228726" cy="158912"/>
          </a:xfrm>
          <a:prstGeom prst="rightArrow">
            <a:avLst/>
          </a:prstGeom>
          <a:solidFill>
            <a:srgbClr val="C35C46"/>
          </a:solidFill>
          <a:ln>
            <a:solidFill>
              <a:srgbClr val="C35C46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C35C46"/>
              </a:solidFill>
            </a:endParaRPr>
          </a:p>
        </p:txBody>
      </p:sp>
      <p:sp>
        <p:nvSpPr>
          <p:cNvPr id="21" name="Стрелка: вправо 20">
            <a:extLst>
              <a:ext uri="{FF2B5EF4-FFF2-40B4-BE49-F238E27FC236}">
                <a16:creationId xmlns:a16="http://schemas.microsoft.com/office/drawing/2014/main" id="{AF03BDAF-7DF2-8EE7-4800-BF1C9C7A961A}"/>
              </a:ext>
            </a:extLst>
          </p:cNvPr>
          <p:cNvSpPr/>
          <p:nvPr/>
        </p:nvSpPr>
        <p:spPr bwMode="auto">
          <a:xfrm>
            <a:off x="7126183" y="2533239"/>
            <a:ext cx="1096134" cy="152892"/>
          </a:xfrm>
          <a:prstGeom prst="rightArrow">
            <a:avLst/>
          </a:prstGeom>
          <a:solidFill>
            <a:srgbClr val="C35C46"/>
          </a:solidFill>
          <a:ln>
            <a:solidFill>
              <a:srgbClr val="C35C46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Стрелка: вправо 21">
            <a:extLst>
              <a:ext uri="{FF2B5EF4-FFF2-40B4-BE49-F238E27FC236}">
                <a16:creationId xmlns:a16="http://schemas.microsoft.com/office/drawing/2014/main" id="{A26AADAA-2289-3FBD-6963-72C7AE876024}"/>
              </a:ext>
            </a:extLst>
          </p:cNvPr>
          <p:cNvSpPr/>
          <p:nvPr/>
        </p:nvSpPr>
        <p:spPr bwMode="auto">
          <a:xfrm>
            <a:off x="5048250" y="4899586"/>
            <a:ext cx="1307307" cy="150045"/>
          </a:xfrm>
          <a:prstGeom prst="rightArrow">
            <a:avLst/>
          </a:prstGeom>
          <a:solidFill>
            <a:srgbClr val="C35C46"/>
          </a:solidFill>
          <a:ln>
            <a:solidFill>
              <a:srgbClr val="C35C46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Стрелка: вправо 22">
            <a:extLst>
              <a:ext uri="{FF2B5EF4-FFF2-40B4-BE49-F238E27FC236}">
                <a16:creationId xmlns:a16="http://schemas.microsoft.com/office/drawing/2014/main" id="{52EDE793-1673-1CE2-E732-A353F2F0E621}"/>
              </a:ext>
            </a:extLst>
          </p:cNvPr>
          <p:cNvSpPr/>
          <p:nvPr/>
        </p:nvSpPr>
        <p:spPr bwMode="auto">
          <a:xfrm>
            <a:off x="10893617" y="2533239"/>
            <a:ext cx="957267" cy="152892"/>
          </a:xfrm>
          <a:prstGeom prst="rightArrow">
            <a:avLst/>
          </a:prstGeom>
          <a:solidFill>
            <a:srgbClr val="C35C46"/>
          </a:solidFill>
          <a:ln>
            <a:solidFill>
              <a:srgbClr val="C35C46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Стрелка: вправо 23">
            <a:extLst>
              <a:ext uri="{FF2B5EF4-FFF2-40B4-BE49-F238E27FC236}">
                <a16:creationId xmlns:a16="http://schemas.microsoft.com/office/drawing/2014/main" id="{A97ED1F1-883F-6FBC-359C-4F0F3F2E1D72}"/>
              </a:ext>
            </a:extLst>
          </p:cNvPr>
          <p:cNvSpPr/>
          <p:nvPr/>
        </p:nvSpPr>
        <p:spPr bwMode="auto">
          <a:xfrm>
            <a:off x="1471610" y="4899586"/>
            <a:ext cx="862017" cy="152892"/>
          </a:xfrm>
          <a:prstGeom prst="rightArrow">
            <a:avLst/>
          </a:prstGeom>
          <a:solidFill>
            <a:srgbClr val="C35C46"/>
          </a:solidFill>
          <a:ln>
            <a:solidFill>
              <a:srgbClr val="C35C46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99CB734D-6EB2-FCE1-90BE-EA0EC0444077}"/>
              </a:ext>
            </a:extLst>
          </p:cNvPr>
          <p:cNvSpPr txBox="1"/>
          <p:nvPr/>
        </p:nvSpPr>
        <p:spPr>
          <a:xfrm>
            <a:off x="659604" y="2286521"/>
            <a:ext cx="206216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rtl="0"/>
            <a:r>
              <a:rPr lang="ru-RU" b="1" dirty="0">
                <a:solidFill>
                  <a:srgbClr val="C35C46"/>
                </a:solidFill>
                <a:latin typeface=" Segoe UI"/>
                <a:sym typeface="Jost"/>
              </a:rPr>
              <a:t>Презентация </a:t>
            </a:r>
          </a:p>
          <a:p>
            <a:pPr algn="ctr" rtl="0"/>
            <a:r>
              <a:rPr lang="ru-RU" b="1" dirty="0">
                <a:solidFill>
                  <a:srgbClr val="C35C46"/>
                </a:solidFill>
                <a:latin typeface=" Segoe UI"/>
                <a:sym typeface="Jost"/>
              </a:rPr>
              <a:t>предприятия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3F42FCD5-D872-536E-5556-4E5C681D4DFC}"/>
              </a:ext>
            </a:extLst>
          </p:cNvPr>
          <p:cNvSpPr txBox="1"/>
          <p:nvPr/>
        </p:nvSpPr>
        <p:spPr bwMode="auto">
          <a:xfrm>
            <a:off x="4267198" y="2286519"/>
            <a:ext cx="2848561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rtl="0">
              <a:buClr>
                <a:schemeClr val="dk1"/>
              </a:buClr>
              <a:buSzPts val="1100"/>
            </a:pPr>
            <a:r>
              <a:rPr lang="ru-RU" sz="1800" b="1" dirty="0">
                <a:solidFill>
                  <a:schemeClr val="dk1"/>
                </a:solidFill>
                <a:latin typeface=" Segoe UI"/>
                <a:ea typeface="Jost"/>
                <a:cs typeface="Jost"/>
                <a:sym typeface="Jost"/>
              </a:rPr>
              <a:t>Практика/Стажировка/</a:t>
            </a:r>
          </a:p>
          <a:p>
            <a:pPr algn="ctr" rtl="0">
              <a:buClr>
                <a:schemeClr val="dk1"/>
              </a:buClr>
              <a:buSzPts val="1100"/>
            </a:pPr>
            <a:r>
              <a:rPr lang="ru-RU" sz="1800" b="1" dirty="0">
                <a:solidFill>
                  <a:schemeClr val="dk1"/>
                </a:solidFill>
                <a:latin typeface=" Segoe UI"/>
                <a:ea typeface="Jost"/>
                <a:cs typeface="Jost"/>
                <a:sym typeface="Jost"/>
              </a:rPr>
              <a:t>Летняя подработка </a:t>
            </a:r>
            <a:endParaRPr lang="ru-RU" sz="1800" b="1" dirty="0">
              <a:solidFill>
                <a:srgbClr val="CC0000"/>
              </a:solidFill>
              <a:latin typeface=" Segoe UI"/>
              <a:ea typeface="Jost"/>
              <a:cs typeface="Jost"/>
              <a:sym typeface="Jost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47179FC5-729E-1C70-7207-1909AA179E87}"/>
              </a:ext>
            </a:extLst>
          </p:cNvPr>
          <p:cNvSpPr txBox="1"/>
          <p:nvPr/>
        </p:nvSpPr>
        <p:spPr bwMode="auto">
          <a:xfrm>
            <a:off x="8027716" y="2148019"/>
            <a:ext cx="305396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rtl="0">
              <a:buClr>
                <a:schemeClr val="dk1"/>
              </a:buClr>
              <a:buSzPts val="1100"/>
            </a:pPr>
            <a:r>
              <a:rPr lang="ru-RU" sz="1800" b="1" dirty="0">
                <a:solidFill>
                  <a:schemeClr val="dk1"/>
                </a:solidFill>
                <a:latin typeface=" Segoe UI"/>
                <a:ea typeface="Jost"/>
                <a:cs typeface="Jost"/>
                <a:sym typeface="Jost"/>
              </a:rPr>
              <a:t>Финальное </a:t>
            </a:r>
          </a:p>
          <a:p>
            <a:pPr algn="ctr" rtl="0">
              <a:buClr>
                <a:schemeClr val="dk1"/>
              </a:buClr>
              <a:buSzPts val="1100"/>
            </a:pPr>
            <a:r>
              <a:rPr lang="ru-RU" sz="1800" b="1" dirty="0">
                <a:solidFill>
                  <a:schemeClr val="dk1"/>
                </a:solidFill>
                <a:latin typeface=" Segoe UI"/>
                <a:ea typeface="Jost"/>
                <a:cs typeface="Jost"/>
                <a:sym typeface="Jost"/>
              </a:rPr>
              <a:t>собеседование, </a:t>
            </a:r>
          </a:p>
          <a:p>
            <a:pPr algn="ctr" rtl="0">
              <a:buClr>
                <a:schemeClr val="dk1"/>
              </a:buClr>
              <a:buSzPts val="1100"/>
            </a:pPr>
            <a:r>
              <a:rPr lang="ru-RU" sz="1800" b="1" dirty="0">
                <a:solidFill>
                  <a:schemeClr val="dk1"/>
                </a:solidFill>
                <a:latin typeface=" Segoe UI"/>
                <a:ea typeface="Jost"/>
                <a:cs typeface="Jost"/>
                <a:sym typeface="Jost"/>
              </a:rPr>
              <a:t>оценка результатов </a:t>
            </a:r>
            <a:endParaRPr lang="ru-RU" sz="2000" b="1" dirty="0">
              <a:latin typeface=" Segoe UI"/>
              <a:ea typeface="Jost"/>
              <a:cs typeface="Jost"/>
              <a:sym typeface="Jost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A1B43B28-D024-D663-52B2-B89F4E5A73D3}"/>
              </a:ext>
            </a:extLst>
          </p:cNvPr>
          <p:cNvSpPr txBox="1"/>
          <p:nvPr/>
        </p:nvSpPr>
        <p:spPr bwMode="auto">
          <a:xfrm>
            <a:off x="2156815" y="4437921"/>
            <a:ext cx="305396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rtl="0"/>
            <a:r>
              <a:rPr lang="ru-RU" sz="1800" b="1" dirty="0">
                <a:latin typeface=" Segoe UI"/>
                <a:ea typeface="Jost"/>
                <a:cs typeface="Jost"/>
                <a:sym typeface="Jost"/>
              </a:rPr>
              <a:t>Подписание </a:t>
            </a:r>
          </a:p>
          <a:p>
            <a:pPr algn="ctr" rtl="0"/>
            <a:r>
              <a:rPr lang="ru-RU" sz="1800" b="1" dirty="0">
                <a:latin typeface=" Segoe UI"/>
                <a:ea typeface="Jost"/>
                <a:cs typeface="Jost"/>
                <a:sym typeface="Jost"/>
              </a:rPr>
              <a:t>бессрочного </a:t>
            </a:r>
          </a:p>
          <a:p>
            <a:pPr algn="ctr" rtl="0"/>
            <a:r>
              <a:rPr lang="ru-RU" sz="1800" b="1" dirty="0">
                <a:latin typeface=" Segoe UI"/>
                <a:ea typeface="Jost"/>
                <a:cs typeface="Jost"/>
                <a:sym typeface="Jost"/>
              </a:rPr>
              <a:t>трудового договора 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2E54FA3D-DB5F-89CE-983C-67F9C72DC399}"/>
              </a:ext>
            </a:extLst>
          </p:cNvPr>
          <p:cNvSpPr txBox="1"/>
          <p:nvPr/>
        </p:nvSpPr>
        <p:spPr bwMode="auto">
          <a:xfrm>
            <a:off x="6176365" y="4366840"/>
            <a:ext cx="3053960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19996" algn="ctr" rtl="0">
              <a:buClr>
                <a:schemeClr val="dk1"/>
              </a:buClr>
              <a:buSzPts val="1100"/>
            </a:pPr>
            <a:r>
              <a:rPr lang="ru-RU" sz="1800" b="1" dirty="0">
                <a:solidFill>
                  <a:srgbClr val="C35C46"/>
                </a:solidFill>
                <a:latin typeface=" Segoe UI"/>
                <a:ea typeface="Jost"/>
                <a:cs typeface="Jost"/>
                <a:sym typeface="Jost"/>
              </a:rPr>
              <a:t>ВЫПУСКНИК </a:t>
            </a:r>
          </a:p>
          <a:p>
            <a:pPr marL="119996" algn="ctr" rtl="0">
              <a:buClr>
                <a:schemeClr val="dk1"/>
              </a:buClr>
              <a:buSzPts val="1100"/>
            </a:pPr>
            <a:r>
              <a:rPr lang="ru-RU" sz="1800" b="1" dirty="0">
                <a:solidFill>
                  <a:srgbClr val="C35C46"/>
                </a:solidFill>
                <a:latin typeface=" Segoe UI"/>
                <a:ea typeface="Jost"/>
                <a:cs typeface="Jost"/>
                <a:sym typeface="Jost"/>
              </a:rPr>
              <a:t>колледжа = трудоустроенный СПЕЦИАЛИСТ</a:t>
            </a:r>
          </a:p>
        </p:txBody>
      </p:sp>
      <p:sp>
        <p:nvSpPr>
          <p:cNvPr id="4" name="Google Shape;70;p15">
            <a:extLst>
              <a:ext uri="{FF2B5EF4-FFF2-40B4-BE49-F238E27FC236}">
                <a16:creationId xmlns:a16="http://schemas.microsoft.com/office/drawing/2014/main" id="{388D2205-BFC5-B1A1-1E1E-6C24D1A7530A}"/>
              </a:ext>
            </a:extLst>
          </p:cNvPr>
          <p:cNvSpPr txBox="1">
            <a:spLocks noGrp="1"/>
          </p:cNvSpPr>
          <p:nvPr>
            <p:ph type="title"/>
          </p:nvPr>
        </p:nvSpPr>
        <p:spPr bwMode="auto">
          <a:xfrm>
            <a:off x="0" y="61332"/>
            <a:ext cx="11776400" cy="1283217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pPr marL="119996" rtl="0">
              <a:lnSpc>
                <a:spcPct val="90000"/>
              </a:lnSpc>
              <a:spcAft>
                <a:spcPts val="50"/>
              </a:spcAft>
              <a:buClr>
                <a:schemeClr val="dk1"/>
              </a:buClr>
              <a:buSzPts val="1100"/>
            </a:pPr>
            <a:r>
              <a:rPr lang="ru-RU" b="1" dirty="0">
                <a:solidFill>
                  <a:srgbClr val="C35C46"/>
                </a:solidFill>
                <a:latin typeface=" Segoe UI"/>
                <a:sym typeface="Jost"/>
              </a:rPr>
              <a:t>ИЗ СТУДЕНТА В СОТРУДНИКА </a:t>
            </a:r>
            <a:br>
              <a:rPr lang="ru-RU" b="1" dirty="0">
                <a:solidFill>
                  <a:srgbClr val="C35C46"/>
                </a:solidFill>
                <a:latin typeface=" Segoe UI"/>
                <a:sym typeface="Jost"/>
              </a:rPr>
            </a:br>
            <a:r>
              <a:rPr lang="ru-RU" b="1" dirty="0">
                <a:solidFill>
                  <a:srgbClr val="C35C46"/>
                </a:solidFill>
                <a:latin typeface=" Segoe UI"/>
                <a:sym typeface="Jost"/>
              </a:rPr>
              <a:t>КРУПНОГО ПРЕДПРИЯТИЯ ЗА 5 ШАГОВ</a:t>
            </a:r>
          </a:p>
        </p:txBody>
      </p:sp>
    </p:spTree>
    <p:extLst>
      <p:ext uri="{BB962C8B-B14F-4D97-AF65-F5344CB8AC3E}">
        <p14:creationId xmlns:p14="http://schemas.microsoft.com/office/powerpoint/2010/main" val="306071550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>
          <a:extLst>
            <a:ext uri="{FF2B5EF4-FFF2-40B4-BE49-F238E27FC236}">
              <a16:creationId xmlns:a16="http://schemas.microsoft.com/office/drawing/2014/main" id="{CFC105C1-7326-D060-DCDB-D397EAC75C7F}"/>
            </a:ext>
          </a:extLst>
        </p:cNvPr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AA2933D1-E0B1-28B7-DEF3-72CC0A500F5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/>
        </p:blipFill>
        <p:spPr bwMode="auto"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Google Shape;70;p15">
            <a:extLst>
              <a:ext uri="{FF2B5EF4-FFF2-40B4-BE49-F238E27FC236}">
                <a16:creationId xmlns:a16="http://schemas.microsoft.com/office/drawing/2014/main" id="{8E57709E-CC55-30F8-FAAB-F9D259C72623}"/>
              </a:ext>
            </a:extLst>
          </p:cNvPr>
          <p:cNvSpPr txBox="1">
            <a:spLocks noGrp="1"/>
          </p:cNvSpPr>
          <p:nvPr>
            <p:ph type="title"/>
          </p:nvPr>
        </p:nvSpPr>
        <p:spPr bwMode="auto">
          <a:xfrm>
            <a:off x="0" y="61333"/>
            <a:ext cx="11776400" cy="9264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rmAutofit/>
          </a:bodyPr>
          <a:lstStyle/>
          <a:p>
            <a:pPr marL="119996" rtl="0">
              <a:buClr>
                <a:schemeClr val="dk1"/>
              </a:buClr>
              <a:buSzPts val="1100"/>
            </a:pPr>
            <a:r>
              <a:rPr lang="ru" b="1" dirty="0">
                <a:solidFill>
                  <a:srgbClr val="C35C46"/>
                </a:solidFill>
                <a:latin typeface=" Segoe UI"/>
                <a:ea typeface="Jost"/>
                <a:cs typeface="Jost"/>
                <a:sym typeface="Jost"/>
              </a:rPr>
              <a:t>НАШИ ВАКАНСИИ ДЛЯ НАЧИНАЮЩИХ</a:t>
            </a:r>
            <a:endParaRPr sz="3600" dirty="0">
              <a:solidFill>
                <a:srgbClr val="C35C46"/>
              </a:solidFill>
              <a:latin typeface=" Segoe UI"/>
            </a:endParaRPr>
          </a:p>
        </p:txBody>
      </p:sp>
      <p:sp>
        <p:nvSpPr>
          <p:cNvPr id="3" name="Google Shape;101;p17">
            <a:extLst>
              <a:ext uri="{FF2B5EF4-FFF2-40B4-BE49-F238E27FC236}">
                <a16:creationId xmlns:a16="http://schemas.microsoft.com/office/drawing/2014/main" id="{A4B287DE-01C5-AC33-6035-660D3DE7A8F5}"/>
              </a:ext>
            </a:extLst>
          </p:cNvPr>
          <p:cNvSpPr txBox="1"/>
          <p:nvPr/>
        </p:nvSpPr>
        <p:spPr>
          <a:xfrm>
            <a:off x="0" y="6211911"/>
            <a:ext cx="12192000" cy="11695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pPr algn="ctr" rtl="0">
              <a:lnSpc>
                <a:spcPct val="150000"/>
              </a:lnSpc>
            </a:pPr>
            <a:r>
              <a:rPr lang="ru" sz="2400" b="1" dirty="0">
                <a:solidFill>
                  <a:srgbClr val="C35C46"/>
                </a:solidFill>
                <a:latin typeface="Jost"/>
                <a:ea typeface="Montserrat"/>
                <a:cs typeface="Montserrat"/>
                <a:sym typeface="Montserrat"/>
              </a:rPr>
              <a:t>          </a:t>
            </a:r>
            <a:r>
              <a:rPr lang="ru" sz="2400" b="1" dirty="0">
                <a:solidFill>
                  <a:srgbClr val="C35C46"/>
                </a:solidFill>
                <a:latin typeface="Jost"/>
                <a:ea typeface="Jost"/>
                <a:cs typeface="Jost"/>
                <a:sym typeface="Jost"/>
              </a:rPr>
              <a:t> </a:t>
            </a:r>
            <a:r>
              <a:rPr lang="ru" sz="2400" b="1" dirty="0">
                <a:solidFill>
                  <a:srgbClr val="C35C46"/>
                </a:solidFill>
                <a:latin typeface=" Segoe UI"/>
                <a:ea typeface="Jost"/>
                <a:cs typeface="Jost"/>
                <a:sym typeface="Jost"/>
              </a:rPr>
              <a:t>РАБОТАЙ и ЗАРАБАТЫВАЙ с ZADOOR-ом!</a:t>
            </a:r>
            <a:endParaRPr sz="2400" dirty="0">
              <a:solidFill>
                <a:srgbClr val="C35C46"/>
              </a:solidFill>
              <a:latin typeface=" Segoe UI"/>
              <a:ea typeface="Jost"/>
              <a:cs typeface="Jost"/>
              <a:sym typeface="Jost"/>
            </a:endParaRPr>
          </a:p>
          <a:p>
            <a:pPr algn="ctr" rtl="0"/>
            <a:endParaRPr sz="2400" dirty="0"/>
          </a:p>
        </p:txBody>
      </p:sp>
      <p:sp>
        <p:nvSpPr>
          <p:cNvPr id="4" name="Google Shape;100;p17">
            <a:extLst>
              <a:ext uri="{FF2B5EF4-FFF2-40B4-BE49-F238E27FC236}">
                <a16:creationId xmlns:a16="http://schemas.microsoft.com/office/drawing/2014/main" id="{A827BC32-720E-0446-A7EE-50BCE1C9500B}"/>
              </a:ext>
            </a:extLst>
          </p:cNvPr>
          <p:cNvSpPr txBox="1">
            <a:spLocks/>
          </p:cNvSpPr>
          <p:nvPr/>
        </p:nvSpPr>
        <p:spPr bwMode="auto">
          <a:xfrm>
            <a:off x="-466" y="746698"/>
            <a:ext cx="4671078" cy="5254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>
            <a:lvl1pPr marL="228600" indent="-228600" algn="l" defTabSz="914400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R="55732" indent="0" rtl="0">
              <a:lnSpc>
                <a:spcPct val="100000"/>
              </a:lnSpc>
              <a:spcBef>
                <a:spcPts val="184"/>
              </a:spcBef>
              <a:buClr>
                <a:schemeClr val="dk1"/>
              </a:buClr>
              <a:buSzPts val="1100"/>
              <a:buFont typeface="Arial"/>
              <a:buNone/>
            </a:pPr>
            <a:r>
              <a:rPr lang="ru-RU" sz="2400" b="1" dirty="0">
                <a:latin typeface=" Segoe UI"/>
                <a:ea typeface="Jost"/>
                <a:cs typeface="Jost"/>
                <a:sym typeface="Jost"/>
              </a:rPr>
              <a:t>ТВОЯ СПЕЦИАЛЬНОСТЬ:</a:t>
            </a:r>
            <a:endParaRPr lang="ru-RU" sz="2400" dirty="0">
              <a:latin typeface=" Segoe UI"/>
            </a:endParaRPr>
          </a:p>
        </p:txBody>
      </p:sp>
      <p:sp>
        <p:nvSpPr>
          <p:cNvPr id="6" name="Google Shape;102;p17">
            <a:extLst>
              <a:ext uri="{FF2B5EF4-FFF2-40B4-BE49-F238E27FC236}">
                <a16:creationId xmlns:a16="http://schemas.microsoft.com/office/drawing/2014/main" id="{DE96E2EE-B69C-AF67-594B-BD08B926718E}"/>
              </a:ext>
            </a:extLst>
          </p:cNvPr>
          <p:cNvSpPr txBox="1"/>
          <p:nvPr/>
        </p:nvSpPr>
        <p:spPr>
          <a:xfrm>
            <a:off x="115500" y="3011381"/>
            <a:ext cx="5980500" cy="22625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599985" marR="55732" indent="-431789" rtl="0">
              <a:spcBef>
                <a:spcPts val="184"/>
              </a:spcBef>
              <a:buClr>
                <a:srgbClr val="434343"/>
              </a:buClr>
              <a:buSzPts val="1500"/>
              <a:buFont typeface="Jost SemiBold"/>
              <a:buChar char="❏"/>
            </a:pPr>
            <a:r>
              <a:rPr lang="ru" dirty="0">
                <a:latin typeface=" Segoe UI"/>
                <a:ea typeface="Jost SemiBold"/>
                <a:cs typeface="Jost SemiBold"/>
                <a:sym typeface="Jost SemiBold"/>
              </a:rPr>
              <a:t>Монтаж и техническое обслуживание промышленного оборудования</a:t>
            </a:r>
            <a:endParaRPr dirty="0">
              <a:latin typeface=" Segoe UI"/>
              <a:ea typeface="Jost SemiBold"/>
              <a:cs typeface="Jost SemiBold"/>
              <a:sym typeface="Jost SemiBold"/>
            </a:endParaRPr>
          </a:p>
          <a:p>
            <a:pPr marL="609585" marR="55732" indent="-431789" rtl="0">
              <a:buClr>
                <a:srgbClr val="434343"/>
              </a:buClr>
              <a:buSzPts val="1500"/>
              <a:buFont typeface="Jost SemiBold"/>
              <a:buChar char="❏"/>
            </a:pPr>
            <a:r>
              <a:rPr lang="ru" dirty="0">
                <a:latin typeface=" Segoe UI"/>
                <a:ea typeface="Jost SemiBold"/>
                <a:cs typeface="Jost SemiBold"/>
                <a:sym typeface="Jost SemiBold"/>
              </a:rPr>
              <a:t>Монтаж и техническое обслуживание автотранспорта</a:t>
            </a:r>
            <a:endParaRPr dirty="0">
              <a:latin typeface=" Segoe UI"/>
              <a:ea typeface="Jost SemiBold"/>
              <a:cs typeface="Jost SemiBold"/>
              <a:sym typeface="Jost SemiBold"/>
            </a:endParaRPr>
          </a:p>
          <a:p>
            <a:pPr marL="609585" marR="55732" indent="-431789" rtl="0">
              <a:buClr>
                <a:srgbClr val="434343"/>
              </a:buClr>
              <a:buSzPts val="1500"/>
              <a:buFont typeface="Jost SemiBold"/>
              <a:buChar char="❏"/>
            </a:pPr>
            <a:r>
              <a:rPr lang="ru" dirty="0">
                <a:latin typeface=" Segoe UI"/>
                <a:ea typeface="Jost SemiBold"/>
                <a:cs typeface="Jost SemiBold"/>
                <a:sym typeface="Jost SemiBold"/>
              </a:rPr>
              <a:t>Техническая эксплуатация и обслуживание электрического и электромеханического оборудования </a:t>
            </a:r>
            <a:endParaRPr dirty="0">
              <a:latin typeface=" Segoe UI"/>
              <a:ea typeface="Jost SemiBold"/>
              <a:cs typeface="Jost SemiBold"/>
              <a:sym typeface="Jost SemiBold"/>
            </a:endParaRPr>
          </a:p>
          <a:p>
            <a:pPr marL="609585" marR="55732" rtl="0">
              <a:spcBef>
                <a:spcPts val="184"/>
              </a:spcBef>
            </a:pPr>
            <a:endParaRPr sz="2000" b="1" dirty="0">
              <a:solidFill>
                <a:srgbClr val="434343"/>
              </a:solidFill>
              <a:latin typeface="Jost"/>
              <a:ea typeface="Jost"/>
              <a:cs typeface="Jost"/>
              <a:sym typeface="Jost"/>
            </a:endParaRPr>
          </a:p>
          <a:p>
            <a:pPr marR="55732" rtl="0">
              <a:spcBef>
                <a:spcPts val="184"/>
              </a:spcBef>
            </a:pPr>
            <a:endParaRPr sz="2000" dirty="0">
              <a:solidFill>
                <a:srgbClr val="434343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609585" marR="55732" rtl="0">
              <a:spcBef>
                <a:spcPts val="184"/>
              </a:spcBef>
            </a:pPr>
            <a:endParaRPr sz="1600" dirty="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609585" marR="55732" rtl="0">
              <a:spcBef>
                <a:spcPts val="184"/>
              </a:spcBef>
            </a:pPr>
            <a:endParaRPr sz="1600" dirty="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7" name="Google Shape;106;p17">
            <a:extLst>
              <a:ext uri="{FF2B5EF4-FFF2-40B4-BE49-F238E27FC236}">
                <a16:creationId xmlns:a16="http://schemas.microsoft.com/office/drawing/2014/main" id="{61C31AA1-417A-44AA-62B6-3B9576EA4FA5}"/>
              </a:ext>
            </a:extLst>
          </p:cNvPr>
          <p:cNvSpPr txBox="1"/>
          <p:nvPr/>
        </p:nvSpPr>
        <p:spPr>
          <a:xfrm>
            <a:off x="5800532" y="3028607"/>
            <a:ext cx="6402467" cy="15747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609585" indent="-440256" rtl="0">
              <a:buClr>
                <a:schemeClr val="dk1"/>
              </a:buClr>
              <a:buSzPts val="1600"/>
              <a:buFont typeface="Jost"/>
              <a:buChar char="❏"/>
            </a:pPr>
            <a:r>
              <a:rPr lang="ru" dirty="0">
                <a:solidFill>
                  <a:schemeClr val="dk1"/>
                </a:solidFill>
                <a:latin typeface=" Segoe UI"/>
                <a:ea typeface="Jost"/>
                <a:cs typeface="Jost"/>
                <a:sym typeface="Jost"/>
              </a:rPr>
              <a:t>Слесарь по ремонту оборудования/механик-наладчик</a:t>
            </a:r>
            <a:endParaRPr dirty="0">
              <a:solidFill>
                <a:schemeClr val="dk1"/>
              </a:solidFill>
              <a:latin typeface=" Segoe UI"/>
              <a:ea typeface="Jost"/>
              <a:cs typeface="Jost"/>
              <a:sym typeface="Jost"/>
            </a:endParaRPr>
          </a:p>
          <a:p>
            <a:pPr marL="609585" indent="-440256" rtl="0">
              <a:buClr>
                <a:schemeClr val="dk1"/>
              </a:buClr>
              <a:buSzPts val="1600"/>
              <a:buFont typeface="Jost"/>
              <a:buChar char="❏"/>
            </a:pPr>
            <a:r>
              <a:rPr lang="ru" dirty="0">
                <a:solidFill>
                  <a:schemeClr val="dk1"/>
                </a:solidFill>
                <a:latin typeface=" Segoe UI"/>
                <a:ea typeface="Jost"/>
                <a:cs typeface="Jost"/>
                <a:sym typeface="Jost"/>
              </a:rPr>
              <a:t>Ученик оператора/оператор станка с ЧПУ</a:t>
            </a:r>
            <a:endParaRPr dirty="0">
              <a:solidFill>
                <a:schemeClr val="dk1"/>
              </a:solidFill>
              <a:latin typeface=" Segoe UI"/>
              <a:ea typeface="Jost"/>
              <a:cs typeface="Jost"/>
              <a:sym typeface="Jost"/>
            </a:endParaRPr>
          </a:p>
          <a:p>
            <a:pPr marL="609585" indent="-440256" rtl="0">
              <a:buClr>
                <a:schemeClr val="dk1"/>
              </a:buClr>
              <a:buSzPts val="1600"/>
              <a:buFont typeface="Jost"/>
              <a:buChar char="❏"/>
            </a:pPr>
            <a:r>
              <a:rPr lang="ru" dirty="0">
                <a:solidFill>
                  <a:schemeClr val="dk1"/>
                </a:solidFill>
                <a:latin typeface=" Segoe UI"/>
                <a:ea typeface="Jost"/>
                <a:cs typeface="Jost"/>
                <a:sym typeface="Jost"/>
              </a:rPr>
              <a:t>Электромонтер</a:t>
            </a:r>
            <a:endParaRPr dirty="0">
              <a:solidFill>
                <a:schemeClr val="dk1"/>
              </a:solidFill>
              <a:latin typeface=" Segoe UI"/>
              <a:ea typeface="Jost"/>
              <a:cs typeface="Jost"/>
              <a:sym typeface="Jost"/>
            </a:endParaRPr>
          </a:p>
          <a:p>
            <a:pPr marL="609585" indent="-440256" rtl="0">
              <a:buClr>
                <a:schemeClr val="dk1"/>
              </a:buClr>
              <a:buSzPts val="1600"/>
              <a:buFont typeface="Jost"/>
              <a:buChar char="❏"/>
            </a:pPr>
            <a:r>
              <a:rPr lang="ru" dirty="0">
                <a:solidFill>
                  <a:schemeClr val="dk1"/>
                </a:solidFill>
                <a:latin typeface=" Segoe UI"/>
                <a:ea typeface="Jost"/>
                <a:cs typeface="Jost"/>
                <a:sym typeface="Jost"/>
              </a:rPr>
              <a:t>Электромеханик</a:t>
            </a:r>
            <a:endParaRPr dirty="0">
              <a:solidFill>
                <a:schemeClr val="dk1"/>
              </a:solidFill>
              <a:latin typeface=" Segoe UI"/>
              <a:ea typeface="Jost"/>
              <a:cs typeface="Jost"/>
              <a:sym typeface="Jost"/>
            </a:endParaRPr>
          </a:p>
          <a:p>
            <a:pPr marL="609585" indent="-440256" rtl="0">
              <a:buClr>
                <a:schemeClr val="dk1"/>
              </a:buClr>
              <a:buSzPts val="1600"/>
              <a:buFont typeface="Jost"/>
              <a:buChar char="❏"/>
            </a:pPr>
            <a:r>
              <a:rPr lang="ru" dirty="0">
                <a:solidFill>
                  <a:schemeClr val="dk1"/>
                </a:solidFill>
                <a:latin typeface=" Segoe UI"/>
                <a:ea typeface="Jost"/>
                <a:cs typeface="Jost"/>
                <a:sym typeface="Jost"/>
              </a:rPr>
              <a:t>Техник КИПиА</a:t>
            </a:r>
          </a:p>
          <a:p>
            <a:pPr marL="169329" rtl="0">
              <a:buClr>
                <a:schemeClr val="dk1"/>
              </a:buClr>
              <a:buSzPts val="1600"/>
            </a:pPr>
            <a:endParaRPr dirty="0">
              <a:solidFill>
                <a:schemeClr val="dk1"/>
              </a:solidFill>
              <a:latin typeface="Jost"/>
              <a:ea typeface="Jost"/>
              <a:cs typeface="Jost"/>
              <a:sym typeface="Jost"/>
            </a:endParaRPr>
          </a:p>
          <a:p>
            <a:pPr marL="609585" marR="55732" rtl="0">
              <a:spcBef>
                <a:spcPts val="184"/>
              </a:spcBef>
            </a:pPr>
            <a:endParaRPr sz="2000" dirty="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R="55732" rtl="0">
              <a:spcBef>
                <a:spcPts val="184"/>
              </a:spcBef>
            </a:pPr>
            <a:endParaRPr sz="2000" dirty="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609585" marR="55732" rtl="0">
              <a:spcBef>
                <a:spcPts val="184"/>
              </a:spcBef>
            </a:pPr>
            <a:endParaRPr sz="1200" dirty="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R="55732" rtl="0">
              <a:spcBef>
                <a:spcPts val="184"/>
              </a:spcBef>
            </a:pPr>
            <a:endParaRPr sz="1600" dirty="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8" name="Google Shape;107;p17">
            <a:extLst>
              <a:ext uri="{FF2B5EF4-FFF2-40B4-BE49-F238E27FC236}">
                <a16:creationId xmlns:a16="http://schemas.microsoft.com/office/drawing/2014/main" id="{19FDE140-3191-5311-839E-AA98C594D37F}"/>
              </a:ext>
            </a:extLst>
          </p:cNvPr>
          <p:cNvSpPr txBox="1"/>
          <p:nvPr/>
        </p:nvSpPr>
        <p:spPr>
          <a:xfrm>
            <a:off x="126132" y="5037021"/>
            <a:ext cx="5980966" cy="101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609585" marR="55732" indent="-431789" rtl="0">
              <a:spcBef>
                <a:spcPts val="184"/>
              </a:spcBef>
              <a:buClr>
                <a:srgbClr val="434343"/>
              </a:buClr>
              <a:buSzPts val="1500"/>
              <a:buFont typeface="Jost SemiBold"/>
              <a:buChar char="➢"/>
            </a:pPr>
            <a:r>
              <a:rPr lang="ru" dirty="0">
                <a:latin typeface=" Segoe UI"/>
                <a:ea typeface="Jost SemiBold"/>
                <a:cs typeface="Jost SemiBold"/>
                <a:sym typeface="Jost SemiBold"/>
              </a:rPr>
              <a:t>Мастер отделочных, строительных </a:t>
            </a:r>
          </a:p>
          <a:p>
            <a:pPr marL="177796" marR="55732" rtl="0">
              <a:spcBef>
                <a:spcPts val="184"/>
              </a:spcBef>
              <a:buClr>
                <a:srgbClr val="434343"/>
              </a:buClr>
              <a:buSzPts val="1500"/>
            </a:pPr>
            <a:r>
              <a:rPr lang="ru" dirty="0">
                <a:latin typeface=" Segoe UI"/>
                <a:ea typeface="Jost SemiBold"/>
                <a:cs typeface="Jost SemiBold"/>
                <a:sym typeface="Jost SemiBold"/>
              </a:rPr>
              <a:t>и декоративных работ </a:t>
            </a:r>
            <a:endParaRPr dirty="0">
              <a:latin typeface=" Segoe UI"/>
              <a:ea typeface="Montserrat"/>
              <a:cs typeface="Montserrat"/>
              <a:sym typeface="Montserrat"/>
            </a:endParaRPr>
          </a:p>
        </p:txBody>
      </p:sp>
      <p:cxnSp>
        <p:nvCxnSpPr>
          <p:cNvPr id="9" name="Google Shape;108;p17">
            <a:extLst>
              <a:ext uri="{FF2B5EF4-FFF2-40B4-BE49-F238E27FC236}">
                <a16:creationId xmlns:a16="http://schemas.microsoft.com/office/drawing/2014/main" id="{3F402696-A9C9-8A45-C5A7-AF8B793D2B7B}"/>
              </a:ext>
            </a:extLst>
          </p:cNvPr>
          <p:cNvCxnSpPr>
            <a:cxnSpLocks/>
          </p:cNvCxnSpPr>
          <p:nvPr/>
        </p:nvCxnSpPr>
        <p:spPr>
          <a:xfrm flipV="1">
            <a:off x="257232" y="5142476"/>
            <a:ext cx="11698800" cy="14800"/>
          </a:xfrm>
          <a:prstGeom prst="straightConnector1">
            <a:avLst/>
          </a:prstGeom>
          <a:noFill/>
          <a:ln w="9525" cap="flat" cmpd="sng">
            <a:solidFill>
              <a:srgbClr val="CC0000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0" name="Google Shape;109;p17">
            <a:extLst>
              <a:ext uri="{FF2B5EF4-FFF2-40B4-BE49-F238E27FC236}">
                <a16:creationId xmlns:a16="http://schemas.microsoft.com/office/drawing/2014/main" id="{EA16E6A3-FA7E-557D-1E0C-F61F7460458E}"/>
              </a:ext>
            </a:extLst>
          </p:cNvPr>
          <p:cNvCxnSpPr>
            <a:cxnSpLocks/>
          </p:cNvCxnSpPr>
          <p:nvPr/>
        </p:nvCxnSpPr>
        <p:spPr>
          <a:xfrm flipV="1">
            <a:off x="268231" y="1374611"/>
            <a:ext cx="11698800" cy="14800"/>
          </a:xfrm>
          <a:prstGeom prst="straightConnector1">
            <a:avLst/>
          </a:prstGeom>
          <a:noFill/>
          <a:ln w="9525" cap="flat" cmpd="sng">
            <a:solidFill>
              <a:srgbClr val="CC0000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1" name="Google Shape;110;p17">
            <a:extLst>
              <a:ext uri="{FF2B5EF4-FFF2-40B4-BE49-F238E27FC236}">
                <a16:creationId xmlns:a16="http://schemas.microsoft.com/office/drawing/2014/main" id="{EA9C01DD-0019-8D8D-9941-42294011041F}"/>
              </a:ext>
            </a:extLst>
          </p:cNvPr>
          <p:cNvCxnSpPr>
            <a:cxnSpLocks/>
          </p:cNvCxnSpPr>
          <p:nvPr/>
        </p:nvCxnSpPr>
        <p:spPr>
          <a:xfrm flipV="1">
            <a:off x="268231" y="6096190"/>
            <a:ext cx="11698800" cy="14800"/>
          </a:xfrm>
          <a:prstGeom prst="straightConnector1">
            <a:avLst/>
          </a:prstGeom>
          <a:noFill/>
          <a:ln w="9525" cap="flat" cmpd="sng">
            <a:solidFill>
              <a:srgbClr val="CC0000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2" name="Google Shape;111;p17">
            <a:extLst>
              <a:ext uri="{FF2B5EF4-FFF2-40B4-BE49-F238E27FC236}">
                <a16:creationId xmlns:a16="http://schemas.microsoft.com/office/drawing/2014/main" id="{045B6D74-0AE7-5247-FACB-B82552C4C764}"/>
              </a:ext>
            </a:extLst>
          </p:cNvPr>
          <p:cNvSpPr txBox="1"/>
          <p:nvPr/>
        </p:nvSpPr>
        <p:spPr>
          <a:xfrm>
            <a:off x="5994368" y="751075"/>
            <a:ext cx="4090926" cy="5578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R="55732" rtl="0">
              <a:spcBef>
                <a:spcPts val="184"/>
              </a:spcBef>
              <a:buClr>
                <a:schemeClr val="dk1"/>
              </a:buClr>
              <a:buSzPts val="1100"/>
            </a:pPr>
            <a:r>
              <a:rPr lang="ru" sz="2400" b="1" dirty="0">
                <a:solidFill>
                  <a:schemeClr val="dk1"/>
                </a:solidFill>
                <a:latin typeface=" Segoe UI"/>
                <a:ea typeface="Jost"/>
                <a:cs typeface="Jost"/>
                <a:sym typeface="Jost"/>
              </a:rPr>
              <a:t>ВАКАНСИИ ДЛЯ ТЕБЯ:</a:t>
            </a:r>
            <a:endParaRPr sz="2400" dirty="0">
              <a:solidFill>
                <a:schemeClr val="dk2"/>
              </a:solidFill>
              <a:latin typeface=" Segoe UI"/>
            </a:endParaRPr>
          </a:p>
        </p:txBody>
      </p:sp>
      <p:cxnSp>
        <p:nvCxnSpPr>
          <p:cNvPr id="13" name="Google Shape;112;p17">
            <a:extLst>
              <a:ext uri="{FF2B5EF4-FFF2-40B4-BE49-F238E27FC236}">
                <a16:creationId xmlns:a16="http://schemas.microsoft.com/office/drawing/2014/main" id="{F702F06D-7CE6-945B-BE85-81D07E4143F1}"/>
              </a:ext>
            </a:extLst>
          </p:cNvPr>
          <p:cNvCxnSpPr>
            <a:cxnSpLocks/>
          </p:cNvCxnSpPr>
          <p:nvPr/>
        </p:nvCxnSpPr>
        <p:spPr>
          <a:xfrm flipV="1">
            <a:off x="268231" y="3111538"/>
            <a:ext cx="11698800" cy="14800"/>
          </a:xfrm>
          <a:prstGeom prst="straightConnector1">
            <a:avLst/>
          </a:prstGeom>
          <a:noFill/>
          <a:ln w="9525" cap="flat" cmpd="sng">
            <a:solidFill>
              <a:srgbClr val="CC0000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4" name="Google Shape;113;p17">
            <a:extLst>
              <a:ext uri="{FF2B5EF4-FFF2-40B4-BE49-F238E27FC236}">
                <a16:creationId xmlns:a16="http://schemas.microsoft.com/office/drawing/2014/main" id="{87EB6B5A-1F63-9778-FB66-37FF0D113B74}"/>
              </a:ext>
            </a:extLst>
          </p:cNvPr>
          <p:cNvSpPr txBox="1"/>
          <p:nvPr/>
        </p:nvSpPr>
        <p:spPr>
          <a:xfrm>
            <a:off x="126133" y="1272098"/>
            <a:ext cx="5471432" cy="9684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599985" marR="55732" indent="-431789" rtl="0">
              <a:spcBef>
                <a:spcPts val="184"/>
              </a:spcBef>
              <a:buClr>
                <a:srgbClr val="434343"/>
              </a:buClr>
              <a:buSzPts val="1500"/>
              <a:buFont typeface="Jost SemiBold"/>
              <a:buChar char="➔"/>
            </a:pPr>
            <a:r>
              <a:rPr lang="ru" dirty="0">
                <a:latin typeface=" Segoe UI"/>
                <a:ea typeface="Jost SemiBold"/>
                <a:cs typeface="Jost SemiBold"/>
                <a:sym typeface="Jost SemiBold"/>
              </a:rPr>
              <a:t>Технология деревообработки</a:t>
            </a:r>
            <a:endParaRPr dirty="0">
              <a:latin typeface=" Segoe UI"/>
              <a:ea typeface="Jost SemiBold"/>
              <a:cs typeface="Jost SemiBold"/>
              <a:sym typeface="Jost SemiBold"/>
            </a:endParaRPr>
          </a:p>
          <a:p>
            <a:pPr marL="599985" marR="55732" indent="-431789" rtl="0">
              <a:buClr>
                <a:srgbClr val="434343"/>
              </a:buClr>
              <a:buSzPts val="1500"/>
              <a:buFont typeface="Jost SemiBold"/>
              <a:buChar char="➔"/>
            </a:pPr>
            <a:r>
              <a:rPr lang="ru" dirty="0">
                <a:latin typeface=" Segoe UI"/>
                <a:ea typeface="Jost SemiBold"/>
                <a:cs typeface="Jost SemiBold"/>
                <a:sym typeface="Jost SemiBold"/>
              </a:rPr>
              <a:t>Мастер столярного и мебельного производства</a:t>
            </a:r>
            <a:endParaRPr dirty="0">
              <a:latin typeface=" Segoe UI"/>
              <a:ea typeface="Jost SemiBold"/>
              <a:cs typeface="Jost SemiBold"/>
              <a:sym typeface="Jost SemiBold"/>
            </a:endParaRPr>
          </a:p>
        </p:txBody>
      </p:sp>
      <p:sp>
        <p:nvSpPr>
          <p:cNvPr id="15" name="Google Shape;114;p17">
            <a:extLst>
              <a:ext uri="{FF2B5EF4-FFF2-40B4-BE49-F238E27FC236}">
                <a16:creationId xmlns:a16="http://schemas.microsoft.com/office/drawing/2014/main" id="{E18C6BE5-D254-7FA7-42F9-9325F36C68C3}"/>
              </a:ext>
            </a:extLst>
          </p:cNvPr>
          <p:cNvSpPr txBox="1"/>
          <p:nvPr/>
        </p:nvSpPr>
        <p:spPr>
          <a:xfrm>
            <a:off x="5844164" y="1286597"/>
            <a:ext cx="6468000" cy="19418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609585" indent="-440256" rtl="0">
              <a:buClr>
                <a:schemeClr val="dk1"/>
              </a:buClr>
              <a:buSzPts val="1600"/>
              <a:buFont typeface="Jost"/>
              <a:buChar char="➔"/>
            </a:pPr>
            <a:r>
              <a:rPr lang="ru" dirty="0">
                <a:solidFill>
                  <a:schemeClr val="dk1"/>
                </a:solidFill>
                <a:latin typeface=" Segoe UI"/>
                <a:ea typeface="Jost"/>
                <a:cs typeface="Jost"/>
                <a:sym typeface="Jost"/>
              </a:rPr>
              <a:t>Стажер-конструктор/стажер-технолог в Службе главного технолога </a:t>
            </a:r>
          </a:p>
          <a:p>
            <a:pPr marL="609585" indent="-440256" rtl="0">
              <a:buClr>
                <a:schemeClr val="dk1"/>
              </a:buClr>
              <a:buSzPts val="1600"/>
              <a:buFont typeface="Jost"/>
              <a:buChar char="➔"/>
            </a:pPr>
            <a:r>
              <a:rPr lang="ru" dirty="0">
                <a:solidFill>
                  <a:schemeClr val="dk1"/>
                </a:solidFill>
                <a:latin typeface=" Segoe UI"/>
                <a:ea typeface="Jost"/>
                <a:cs typeface="Jost"/>
                <a:sym typeface="Jost"/>
              </a:rPr>
              <a:t>Ученик оператора/Оператор станка с ЧПУ</a:t>
            </a:r>
            <a:endParaRPr dirty="0">
              <a:solidFill>
                <a:schemeClr val="dk1"/>
              </a:solidFill>
              <a:latin typeface=" Segoe UI"/>
              <a:ea typeface="Jost"/>
              <a:cs typeface="Jost"/>
              <a:sym typeface="Jost"/>
            </a:endParaRPr>
          </a:p>
          <a:p>
            <a:pPr marL="609585" indent="-440256" rtl="0">
              <a:buClr>
                <a:schemeClr val="dk1"/>
              </a:buClr>
              <a:buSzPts val="1600"/>
              <a:buFont typeface="Jost"/>
              <a:buChar char="➔"/>
            </a:pPr>
            <a:r>
              <a:rPr lang="ru" dirty="0">
                <a:solidFill>
                  <a:schemeClr val="dk1"/>
                </a:solidFill>
                <a:latin typeface=" Segoe UI"/>
                <a:ea typeface="Jost"/>
                <a:cs typeface="Jost"/>
                <a:sym typeface="Jost"/>
              </a:rPr>
              <a:t>Сборщик дверных полотен</a:t>
            </a:r>
            <a:r>
              <a:rPr lang="ru-RU" dirty="0">
                <a:solidFill>
                  <a:schemeClr val="dk1"/>
                </a:solidFill>
                <a:latin typeface=" Segoe UI"/>
                <a:ea typeface="Jost"/>
                <a:cs typeface="Jost"/>
                <a:sym typeface="Jost"/>
              </a:rPr>
              <a:t>/сборщик алюминиевых конструкций </a:t>
            </a:r>
          </a:p>
          <a:p>
            <a:pPr marL="609585" indent="-440256" rtl="0">
              <a:buClr>
                <a:schemeClr val="dk1"/>
              </a:buClr>
              <a:buSzPts val="1600"/>
              <a:buFont typeface="Jost"/>
              <a:buChar char="➔"/>
            </a:pPr>
            <a:r>
              <a:rPr lang="ru-RU" dirty="0">
                <a:solidFill>
                  <a:schemeClr val="dk1"/>
                </a:solidFill>
                <a:latin typeface=" Segoe UI"/>
                <a:ea typeface="Jost"/>
                <a:cs typeface="Jost"/>
                <a:sym typeface="Jost"/>
              </a:rPr>
              <a:t>Шлифовщик/Оператор шлифовального станка</a:t>
            </a:r>
            <a:endParaRPr dirty="0">
              <a:solidFill>
                <a:schemeClr val="dk1"/>
              </a:solidFill>
              <a:latin typeface=" Segoe UI"/>
              <a:ea typeface="Jost"/>
              <a:cs typeface="Jost"/>
              <a:sym typeface="Jost"/>
            </a:endParaRPr>
          </a:p>
          <a:p>
            <a:pPr marL="609585" marR="55732" rtl="0">
              <a:spcBef>
                <a:spcPts val="184"/>
              </a:spcBef>
            </a:pPr>
            <a:endParaRPr sz="2000" dirty="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R="55732" rtl="0">
              <a:spcBef>
                <a:spcPts val="184"/>
              </a:spcBef>
            </a:pPr>
            <a:endParaRPr sz="2000" dirty="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609585" marR="55732" rtl="0">
              <a:spcBef>
                <a:spcPts val="184"/>
              </a:spcBef>
            </a:pPr>
            <a:endParaRPr sz="1200" dirty="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R="55732" rtl="0">
              <a:spcBef>
                <a:spcPts val="184"/>
              </a:spcBef>
            </a:pPr>
            <a:endParaRPr sz="1600" dirty="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0" name="Google Shape;107;p17">
            <a:extLst>
              <a:ext uri="{FF2B5EF4-FFF2-40B4-BE49-F238E27FC236}">
                <a16:creationId xmlns:a16="http://schemas.microsoft.com/office/drawing/2014/main" id="{89CF7C79-B504-4E1A-5126-6CA107EB96EC}"/>
              </a:ext>
            </a:extLst>
          </p:cNvPr>
          <p:cNvSpPr txBox="1"/>
          <p:nvPr/>
        </p:nvSpPr>
        <p:spPr bwMode="auto">
          <a:xfrm>
            <a:off x="5811631" y="5035800"/>
            <a:ext cx="6096000" cy="101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609585" marR="55732" indent="-431789" rtl="0">
              <a:spcBef>
                <a:spcPts val="184"/>
              </a:spcBef>
              <a:buClr>
                <a:srgbClr val="434343"/>
              </a:buClr>
              <a:buSzPts val="1500"/>
              <a:buFont typeface="Jost SemiBold"/>
              <a:buChar char="➢"/>
            </a:pPr>
            <a:r>
              <a:rPr lang="ru" dirty="0">
                <a:latin typeface=" Segoe UI"/>
                <a:ea typeface="Jost SemiBold"/>
                <a:cs typeface="Jost SemiBold"/>
                <a:sym typeface="Jost SemiBold"/>
              </a:rPr>
              <a:t>Ученик маляра/маляр по дереву </a:t>
            </a:r>
          </a:p>
          <a:p>
            <a:pPr marL="609585" marR="55732" indent="-431789" rtl="0">
              <a:spcBef>
                <a:spcPts val="184"/>
              </a:spcBef>
              <a:buClr>
                <a:srgbClr val="434343"/>
              </a:buClr>
              <a:buSzPts val="1500"/>
              <a:buFont typeface="Jost SemiBold"/>
              <a:buChar char="➢"/>
            </a:pPr>
            <a:r>
              <a:rPr lang="ru" dirty="0">
                <a:latin typeface=" Segoe UI"/>
                <a:ea typeface="Jost SemiBold"/>
                <a:cs typeface="Jost SemiBold"/>
                <a:sym typeface="Jost SemiBold"/>
              </a:rPr>
              <a:t>Шлифовщик/Операратор </a:t>
            </a:r>
            <a:r>
              <a:rPr lang="ru-RU" dirty="0">
                <a:solidFill>
                  <a:schemeClr val="dk1"/>
                </a:solidFill>
                <a:latin typeface=" Segoe UI"/>
                <a:ea typeface="Jost"/>
                <a:cs typeface="Jost"/>
                <a:sym typeface="Jost"/>
              </a:rPr>
              <a:t>шлифовального станка</a:t>
            </a:r>
            <a:endParaRPr lang="ru" dirty="0">
              <a:latin typeface=" Segoe UI"/>
              <a:ea typeface="Jost SemiBold"/>
              <a:cs typeface="Jost SemiBold"/>
              <a:sym typeface="Jost SemiBold"/>
            </a:endParaRPr>
          </a:p>
          <a:p>
            <a:pPr marL="609585" marR="55732" indent="-431789" rtl="0">
              <a:spcBef>
                <a:spcPts val="184"/>
              </a:spcBef>
              <a:buClr>
                <a:srgbClr val="434343"/>
              </a:buClr>
              <a:buSzPts val="1500"/>
              <a:buFont typeface="Jost SemiBold"/>
              <a:buChar char="➢"/>
            </a:pPr>
            <a:r>
              <a:rPr lang="ru" dirty="0">
                <a:latin typeface=" Segoe UI"/>
                <a:ea typeface="Montserrat"/>
                <a:cs typeface="Montserrat"/>
                <a:sym typeface="Jost SemiBold"/>
              </a:rPr>
              <a:t>Рабочий строительного участка</a:t>
            </a:r>
            <a:endParaRPr dirty="0">
              <a:latin typeface=" Segoe UI"/>
              <a:ea typeface="Montserrat"/>
              <a:cs typeface="Montserrat"/>
              <a:sym typeface="Montserrat"/>
            </a:endParaRPr>
          </a:p>
        </p:txBody>
      </p:sp>
    </p:spTree>
    <p:extLst>
      <p:ext uri="{BB962C8B-B14F-4D97-AF65-F5344CB8AC3E}">
        <p14:creationId xmlns:p14="http://schemas.microsoft.com/office/powerpoint/2010/main" val="65797844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>
          <a:extLst>
            <a:ext uri="{FF2B5EF4-FFF2-40B4-BE49-F238E27FC236}">
              <a16:creationId xmlns:a16="http://schemas.microsoft.com/office/drawing/2014/main" id="{653AF578-A889-ED79-9849-45B4F874F331}"/>
            </a:ext>
          </a:extLst>
        </p:cNvPr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6C2545DE-B637-3B12-192F-BAB841B7D26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/>
        </p:blipFill>
        <p:spPr bwMode="auto"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Google Shape;70;p15">
            <a:extLst>
              <a:ext uri="{FF2B5EF4-FFF2-40B4-BE49-F238E27FC236}">
                <a16:creationId xmlns:a16="http://schemas.microsoft.com/office/drawing/2014/main" id="{A624662C-4242-0301-B184-9A1537C9E330}"/>
              </a:ext>
            </a:extLst>
          </p:cNvPr>
          <p:cNvSpPr txBox="1">
            <a:spLocks noGrp="1"/>
          </p:cNvSpPr>
          <p:nvPr>
            <p:ph type="title"/>
          </p:nvPr>
        </p:nvSpPr>
        <p:spPr bwMode="auto">
          <a:xfrm>
            <a:off x="0" y="61333"/>
            <a:ext cx="11776400" cy="9264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rmAutofit/>
          </a:bodyPr>
          <a:lstStyle/>
          <a:p>
            <a:pPr marL="119996" rtl="0">
              <a:buClr>
                <a:schemeClr val="dk1"/>
              </a:buClr>
              <a:buSzPts val="1100"/>
            </a:pPr>
            <a:r>
              <a:rPr lang="ru" b="1" dirty="0">
                <a:solidFill>
                  <a:srgbClr val="C35C46"/>
                </a:solidFill>
                <a:latin typeface=" Segoe UI"/>
                <a:ea typeface="Jost"/>
                <a:cs typeface="Jost"/>
                <a:sym typeface="Jost"/>
              </a:rPr>
              <a:t>МЫ ПРЕДЛАГАЕМ</a:t>
            </a:r>
            <a:endParaRPr sz="3600" dirty="0">
              <a:solidFill>
                <a:srgbClr val="C35C46"/>
              </a:solidFill>
              <a:latin typeface=" Segoe UI"/>
            </a:endParaRPr>
          </a:p>
        </p:txBody>
      </p:sp>
      <p:sp>
        <p:nvSpPr>
          <p:cNvPr id="4" name="Google Shape;100;p17">
            <a:extLst>
              <a:ext uri="{FF2B5EF4-FFF2-40B4-BE49-F238E27FC236}">
                <a16:creationId xmlns:a16="http://schemas.microsoft.com/office/drawing/2014/main" id="{FFE0F2D3-3B35-9A3A-1926-469E5D3F6E5E}"/>
              </a:ext>
            </a:extLst>
          </p:cNvPr>
          <p:cNvSpPr txBox="1">
            <a:spLocks/>
          </p:cNvSpPr>
          <p:nvPr/>
        </p:nvSpPr>
        <p:spPr bwMode="auto">
          <a:xfrm>
            <a:off x="0" y="743750"/>
            <a:ext cx="3971600" cy="5254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>
            <a:lvl1pPr marL="228600" indent="-228600" algn="l" defTabSz="914400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R="55732" indent="0" rtl="0">
              <a:lnSpc>
                <a:spcPct val="100000"/>
              </a:lnSpc>
              <a:spcBef>
                <a:spcPts val="184"/>
              </a:spcBef>
              <a:buClr>
                <a:schemeClr val="dk1"/>
              </a:buClr>
              <a:buSzPts val="1100"/>
              <a:buFont typeface="Arial"/>
              <a:buNone/>
            </a:pPr>
            <a:r>
              <a:rPr lang="ru-RU" sz="2400" b="1" dirty="0">
                <a:latin typeface=" Segoe UI"/>
                <a:ea typeface="Jost"/>
                <a:cs typeface="Jost"/>
                <a:sym typeface="Jost"/>
              </a:rPr>
              <a:t>ВОЗМОЖНОСТИ:</a:t>
            </a:r>
            <a:endParaRPr lang="ru-RU" sz="2400" dirty="0">
              <a:latin typeface=" Segoe UI"/>
            </a:endParaRPr>
          </a:p>
        </p:txBody>
      </p:sp>
      <p:sp>
        <p:nvSpPr>
          <p:cNvPr id="3" name="Google Shape;101;p17">
            <a:extLst>
              <a:ext uri="{FF2B5EF4-FFF2-40B4-BE49-F238E27FC236}">
                <a16:creationId xmlns:a16="http://schemas.microsoft.com/office/drawing/2014/main" id="{8CCCC1DC-FEFB-5E4C-2E91-24A0DFF9AE44}"/>
              </a:ext>
            </a:extLst>
          </p:cNvPr>
          <p:cNvSpPr txBox="1"/>
          <p:nvPr/>
        </p:nvSpPr>
        <p:spPr>
          <a:xfrm>
            <a:off x="0" y="6211911"/>
            <a:ext cx="12192000" cy="11695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pPr algn="ctr" rtl="0">
              <a:lnSpc>
                <a:spcPct val="150000"/>
              </a:lnSpc>
            </a:pPr>
            <a:r>
              <a:rPr lang="ru" sz="2400" b="1" dirty="0">
                <a:solidFill>
                  <a:srgbClr val="C35C46"/>
                </a:solidFill>
                <a:latin typeface=" Segoe UI"/>
                <a:ea typeface="Montserrat"/>
                <a:cs typeface="Montserrat"/>
                <a:sym typeface="Montserrat"/>
              </a:rPr>
              <a:t>          </a:t>
            </a:r>
            <a:r>
              <a:rPr lang="ru" sz="2400" b="1" dirty="0">
                <a:solidFill>
                  <a:srgbClr val="C35C46"/>
                </a:solidFill>
                <a:latin typeface=" Segoe UI"/>
                <a:ea typeface="Jost"/>
                <a:cs typeface="Jost"/>
                <a:sym typeface="Jost"/>
              </a:rPr>
              <a:t> РАБОТАЙ и ЗАРАБАТЫВАЙ с ZADOOR-ом!</a:t>
            </a:r>
            <a:endParaRPr sz="2400" dirty="0">
              <a:solidFill>
                <a:srgbClr val="C35C46"/>
              </a:solidFill>
              <a:latin typeface=" Segoe UI"/>
              <a:ea typeface="Jost"/>
              <a:cs typeface="Jost"/>
              <a:sym typeface="Jost"/>
            </a:endParaRPr>
          </a:p>
          <a:p>
            <a:pPr algn="ctr" rtl="0"/>
            <a:endParaRPr sz="2400" dirty="0"/>
          </a:p>
        </p:txBody>
      </p:sp>
      <p:sp>
        <p:nvSpPr>
          <p:cNvPr id="14" name="Google Shape;113;p17">
            <a:extLst>
              <a:ext uri="{FF2B5EF4-FFF2-40B4-BE49-F238E27FC236}">
                <a16:creationId xmlns:a16="http://schemas.microsoft.com/office/drawing/2014/main" id="{B73C3387-13E3-B509-D03C-24E71E3D220E}"/>
              </a:ext>
            </a:extLst>
          </p:cNvPr>
          <p:cNvSpPr txBox="1"/>
          <p:nvPr/>
        </p:nvSpPr>
        <p:spPr>
          <a:xfrm>
            <a:off x="115600" y="1219141"/>
            <a:ext cx="5674400" cy="13488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453946" marR="55732" indent="-285750" rtl="0">
              <a:spcBef>
                <a:spcPts val="184"/>
              </a:spcBef>
              <a:buClr>
                <a:srgbClr val="434343"/>
              </a:buClr>
              <a:buSzPts val="1500"/>
              <a:buFont typeface="Wingdings" panose="05000000000000000000" pitchFamily="2" charset="2"/>
              <a:buChar char="§"/>
            </a:pPr>
            <a:r>
              <a:rPr lang="ru-RU" b="0" i="0" dirty="0">
                <a:solidFill>
                  <a:srgbClr val="000000"/>
                </a:solidFill>
                <a:effectLst/>
                <a:latin typeface=" Segoe UI"/>
              </a:rPr>
              <a:t>Работа по специальности в крупной</a:t>
            </a:r>
          </a:p>
          <a:p>
            <a:pPr marL="168196" marR="55732" rtl="0">
              <a:spcBef>
                <a:spcPts val="184"/>
              </a:spcBef>
              <a:buClr>
                <a:srgbClr val="434343"/>
              </a:buClr>
              <a:buSzPts val="1500"/>
            </a:pPr>
            <a:r>
              <a:rPr lang="ru-RU" b="0" i="0" dirty="0">
                <a:solidFill>
                  <a:srgbClr val="000000"/>
                </a:solidFill>
                <a:effectLst/>
                <a:latin typeface=" Segoe UI"/>
              </a:rPr>
              <a:t>компании - одном из лидеров отрасли</a:t>
            </a:r>
          </a:p>
          <a:p>
            <a:pPr marL="453946" marR="55732" indent="-285750" rtl="0">
              <a:spcBef>
                <a:spcPts val="184"/>
              </a:spcBef>
              <a:buClr>
                <a:srgbClr val="434343"/>
              </a:buClr>
              <a:buSzPts val="1500"/>
              <a:buFont typeface="Wingdings" panose="05000000000000000000" pitchFamily="2" charset="2"/>
              <a:buChar char="§"/>
            </a:pPr>
            <a:r>
              <a:rPr lang="ru-RU" b="0" i="0" dirty="0">
                <a:solidFill>
                  <a:srgbClr val="000000"/>
                </a:solidFill>
                <a:effectLst/>
                <a:latin typeface=" Segoe UI"/>
              </a:rPr>
              <a:t>Обучение под руководством опытного</a:t>
            </a:r>
          </a:p>
          <a:p>
            <a:pPr marL="168196" marR="55732" rtl="0">
              <a:spcBef>
                <a:spcPts val="184"/>
              </a:spcBef>
              <a:buClr>
                <a:srgbClr val="434343"/>
              </a:buClr>
              <a:buSzPts val="1500"/>
            </a:pPr>
            <a:r>
              <a:rPr lang="ru-RU" b="0" i="0" dirty="0">
                <a:solidFill>
                  <a:srgbClr val="000000"/>
                </a:solidFill>
                <a:effectLst/>
                <a:latin typeface=" Segoe UI"/>
              </a:rPr>
              <a:t>наставника в условиях реального производства</a:t>
            </a:r>
          </a:p>
        </p:txBody>
      </p:sp>
      <p:sp>
        <p:nvSpPr>
          <p:cNvPr id="19" name="Google Shape;113;p17">
            <a:extLst>
              <a:ext uri="{FF2B5EF4-FFF2-40B4-BE49-F238E27FC236}">
                <a16:creationId xmlns:a16="http://schemas.microsoft.com/office/drawing/2014/main" id="{1F54CB63-ECA1-1CC5-79A5-967682D9AC71}"/>
              </a:ext>
            </a:extLst>
          </p:cNvPr>
          <p:cNvSpPr txBox="1"/>
          <p:nvPr/>
        </p:nvSpPr>
        <p:spPr bwMode="auto">
          <a:xfrm>
            <a:off x="6096000" y="1221525"/>
            <a:ext cx="5674400" cy="13488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453946" marR="55732" indent="-285750" rtl="0">
              <a:spcBef>
                <a:spcPts val="184"/>
              </a:spcBef>
              <a:buClr>
                <a:srgbClr val="434343"/>
              </a:buClr>
              <a:buSzPts val="1500"/>
              <a:buFont typeface="Wingdings" panose="05000000000000000000" pitchFamily="2" charset="2"/>
              <a:buChar char="§"/>
            </a:pPr>
            <a:r>
              <a:rPr lang="ru-RU" b="0" i="0" dirty="0">
                <a:solidFill>
                  <a:srgbClr val="000000"/>
                </a:solidFill>
                <a:effectLst/>
                <a:latin typeface=" Segoe UI"/>
              </a:rPr>
              <a:t>Профессиональное и карьерное развитие </a:t>
            </a:r>
          </a:p>
          <a:p>
            <a:pPr marL="168196" marR="55732" rtl="0">
              <a:spcBef>
                <a:spcPts val="184"/>
              </a:spcBef>
              <a:buClr>
                <a:srgbClr val="434343"/>
              </a:buClr>
              <a:buSzPts val="1500"/>
            </a:pPr>
            <a:r>
              <a:rPr lang="ru-RU" b="0" i="0" dirty="0">
                <a:solidFill>
                  <a:srgbClr val="000000"/>
                </a:solidFill>
                <a:effectLst/>
                <a:latin typeface=" Segoe UI"/>
              </a:rPr>
              <a:t>с перспективами роста</a:t>
            </a:r>
          </a:p>
          <a:p>
            <a:pPr marL="453946" marR="55732" indent="-285750" rtl="0">
              <a:spcBef>
                <a:spcPts val="184"/>
              </a:spcBef>
              <a:buClr>
                <a:srgbClr val="434343"/>
              </a:buClr>
              <a:buSzPts val="1500"/>
              <a:buFont typeface="Wingdings" panose="05000000000000000000" pitchFamily="2" charset="2"/>
              <a:buChar char="§"/>
            </a:pPr>
            <a:r>
              <a:rPr lang="ru-RU" b="0" i="0" dirty="0">
                <a:solidFill>
                  <a:srgbClr val="000000"/>
                </a:solidFill>
                <a:effectLst/>
                <a:latin typeface=" Segoe UI"/>
              </a:rPr>
              <a:t>Возможность зарабатывать достойную</a:t>
            </a:r>
          </a:p>
          <a:p>
            <a:pPr marL="168196" marR="55732" rtl="0">
              <a:spcBef>
                <a:spcPts val="184"/>
              </a:spcBef>
              <a:buClr>
                <a:srgbClr val="434343"/>
              </a:buClr>
              <a:buSzPts val="1500"/>
            </a:pPr>
            <a:r>
              <a:rPr lang="ru-RU" b="0" i="0" dirty="0">
                <a:solidFill>
                  <a:srgbClr val="000000"/>
                </a:solidFill>
                <a:effectLst/>
                <a:latin typeface=" Segoe UI"/>
              </a:rPr>
              <a:t>зарплату</a:t>
            </a:r>
            <a:endParaRPr dirty="0">
              <a:latin typeface=" Segoe UI"/>
              <a:ea typeface="Jost SemiBold"/>
              <a:cs typeface="Jost SemiBold"/>
              <a:sym typeface="Jost SemiBold"/>
            </a:endParaRPr>
          </a:p>
        </p:txBody>
      </p:sp>
      <p:sp>
        <p:nvSpPr>
          <p:cNvPr id="22" name="Google Shape;111;p17">
            <a:extLst>
              <a:ext uri="{FF2B5EF4-FFF2-40B4-BE49-F238E27FC236}">
                <a16:creationId xmlns:a16="http://schemas.microsoft.com/office/drawing/2014/main" id="{6DA9C7B6-E20E-51AF-16C1-0C52C328C92D}"/>
              </a:ext>
            </a:extLst>
          </p:cNvPr>
          <p:cNvSpPr txBox="1"/>
          <p:nvPr/>
        </p:nvSpPr>
        <p:spPr bwMode="auto">
          <a:xfrm>
            <a:off x="327400" y="2932841"/>
            <a:ext cx="3316800" cy="5578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R="55732" rtl="0">
              <a:spcBef>
                <a:spcPts val="184"/>
              </a:spcBef>
              <a:buClr>
                <a:schemeClr val="dk1"/>
              </a:buClr>
              <a:buSzPts val="1100"/>
            </a:pPr>
            <a:r>
              <a:rPr lang="ru" sz="2400" b="1" dirty="0">
                <a:solidFill>
                  <a:schemeClr val="dk1"/>
                </a:solidFill>
                <a:latin typeface=" Segoe UI"/>
                <a:ea typeface="Jost"/>
                <a:cs typeface="Jost"/>
                <a:sym typeface="Jost"/>
              </a:rPr>
              <a:t>УСЛОВИЯ:</a:t>
            </a:r>
            <a:endParaRPr sz="2400" dirty="0">
              <a:solidFill>
                <a:schemeClr val="dk2"/>
              </a:solidFill>
              <a:latin typeface=" Segoe UI"/>
            </a:endParaRPr>
          </a:p>
        </p:txBody>
      </p:sp>
      <p:sp>
        <p:nvSpPr>
          <p:cNvPr id="23" name="Google Shape;114;p17">
            <a:extLst>
              <a:ext uri="{FF2B5EF4-FFF2-40B4-BE49-F238E27FC236}">
                <a16:creationId xmlns:a16="http://schemas.microsoft.com/office/drawing/2014/main" id="{96B30F91-5853-68CB-FC9D-BD456FB15D9B}"/>
              </a:ext>
            </a:extLst>
          </p:cNvPr>
          <p:cNvSpPr txBox="1"/>
          <p:nvPr/>
        </p:nvSpPr>
        <p:spPr bwMode="auto">
          <a:xfrm>
            <a:off x="115600" y="3490647"/>
            <a:ext cx="6468000" cy="2617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455079" indent="-285750" rtl="0">
              <a:buClr>
                <a:schemeClr val="dk1"/>
              </a:buClr>
              <a:buSzPts val="1600"/>
              <a:buFont typeface="Wingdings" panose="05000000000000000000" pitchFamily="2" charset="2"/>
              <a:buChar char="ü"/>
            </a:pPr>
            <a:r>
              <a:rPr lang="ru-RU" dirty="0">
                <a:solidFill>
                  <a:srgbClr val="000000"/>
                </a:solidFill>
                <a:latin typeface=" Segoe UI"/>
              </a:rPr>
              <a:t>Трудоустройство в соответствии с ТК РФ</a:t>
            </a:r>
          </a:p>
          <a:p>
            <a:pPr marL="169329" rtl="0">
              <a:buClr>
                <a:schemeClr val="dk1"/>
              </a:buClr>
              <a:buSzPts val="1600"/>
            </a:pPr>
            <a:r>
              <a:rPr lang="ru-RU" dirty="0">
                <a:solidFill>
                  <a:srgbClr val="000000"/>
                </a:solidFill>
                <a:latin typeface=" Segoe UI"/>
              </a:rPr>
              <a:t>для выпускников</a:t>
            </a:r>
          </a:p>
          <a:p>
            <a:pPr marL="455079" indent="-285750" rtl="0">
              <a:buClr>
                <a:schemeClr val="dk1"/>
              </a:buClr>
              <a:buSzPts val="1600"/>
              <a:buFont typeface="Wingdings" panose="05000000000000000000" pitchFamily="2" charset="2"/>
              <a:buChar char="ü"/>
            </a:pPr>
            <a:r>
              <a:rPr lang="ru-RU" dirty="0">
                <a:solidFill>
                  <a:srgbClr val="000000"/>
                </a:solidFill>
                <a:latin typeface=" Segoe UI"/>
              </a:rPr>
              <a:t>Практика для студентов и возможность летней</a:t>
            </a:r>
          </a:p>
          <a:p>
            <a:pPr marL="169329" rtl="0">
              <a:buClr>
                <a:schemeClr val="dk1"/>
              </a:buClr>
              <a:buSzPts val="1600"/>
            </a:pPr>
            <a:r>
              <a:rPr lang="ru-RU" dirty="0">
                <a:solidFill>
                  <a:srgbClr val="000000"/>
                </a:solidFill>
                <a:latin typeface=" Segoe UI"/>
              </a:rPr>
              <a:t>подработки</a:t>
            </a:r>
          </a:p>
          <a:p>
            <a:pPr marL="455079" indent="-285750" rtl="0">
              <a:buClr>
                <a:schemeClr val="dk1"/>
              </a:buClr>
              <a:buSzPts val="1600"/>
              <a:buFont typeface="Wingdings" panose="05000000000000000000" pitchFamily="2" charset="2"/>
              <a:buChar char="ü"/>
            </a:pPr>
            <a:r>
              <a:rPr lang="ru-RU" dirty="0">
                <a:solidFill>
                  <a:srgbClr val="000000"/>
                </a:solidFill>
                <a:latin typeface=" Segoe UI"/>
              </a:rPr>
              <a:t>Заработная плата: оклад + премии </a:t>
            </a:r>
          </a:p>
          <a:p>
            <a:pPr marL="169329" rtl="0">
              <a:buClr>
                <a:schemeClr val="dk1"/>
              </a:buClr>
              <a:buSzPts val="1600"/>
            </a:pPr>
            <a:r>
              <a:rPr lang="ru-RU" dirty="0">
                <a:solidFill>
                  <a:srgbClr val="000000"/>
                </a:solidFill>
                <a:latin typeface=" Segoe UI"/>
              </a:rPr>
              <a:t>по результатам работы</a:t>
            </a:r>
          </a:p>
          <a:p>
            <a:pPr marL="455079" indent="-285750" rtl="0">
              <a:buClr>
                <a:schemeClr val="dk1"/>
              </a:buClr>
              <a:buSzPts val="1600"/>
              <a:buFont typeface="Wingdings" panose="05000000000000000000" pitchFamily="2" charset="2"/>
              <a:buChar char="ü"/>
            </a:pPr>
            <a:r>
              <a:rPr lang="ru-RU" dirty="0">
                <a:solidFill>
                  <a:srgbClr val="000000"/>
                </a:solidFill>
                <a:latin typeface=" Segoe UI"/>
              </a:rPr>
              <a:t>График работы: вахта 14/14, 28/14, 2/2, 6/1 </a:t>
            </a:r>
          </a:p>
          <a:p>
            <a:pPr marL="169329" rtl="0">
              <a:buClr>
                <a:schemeClr val="dk1"/>
              </a:buClr>
              <a:buSzPts val="1600"/>
            </a:pPr>
            <a:r>
              <a:rPr lang="ru-RU" dirty="0">
                <a:solidFill>
                  <a:srgbClr val="000000"/>
                </a:solidFill>
                <a:latin typeface=" Segoe UI"/>
              </a:rPr>
              <a:t>(обсуждается с руководителем)</a:t>
            </a:r>
          </a:p>
          <a:p>
            <a:pPr marL="609585" marR="55732" rtl="0">
              <a:spcBef>
                <a:spcPts val="184"/>
              </a:spcBef>
            </a:pPr>
            <a:endParaRPr sz="1200" dirty="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R="55732" rtl="0">
              <a:spcBef>
                <a:spcPts val="184"/>
              </a:spcBef>
            </a:pPr>
            <a:endParaRPr sz="1600" dirty="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4" name="Google Shape;114;p17">
            <a:extLst>
              <a:ext uri="{FF2B5EF4-FFF2-40B4-BE49-F238E27FC236}">
                <a16:creationId xmlns:a16="http://schemas.microsoft.com/office/drawing/2014/main" id="{7562AA2C-D4F3-CDE8-B9A4-C4E69B4F68F4}"/>
              </a:ext>
            </a:extLst>
          </p:cNvPr>
          <p:cNvSpPr txBox="1"/>
          <p:nvPr/>
        </p:nvSpPr>
        <p:spPr bwMode="auto">
          <a:xfrm>
            <a:off x="6096000" y="3488502"/>
            <a:ext cx="6468000" cy="22717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455079" indent="-285750" rtl="0">
              <a:buClr>
                <a:schemeClr val="dk1"/>
              </a:buClr>
              <a:buSzPts val="1600"/>
              <a:buFont typeface="Wingdings" panose="05000000000000000000" pitchFamily="2" charset="2"/>
              <a:buChar char="ü"/>
            </a:pPr>
            <a:r>
              <a:rPr lang="ru-RU" dirty="0">
                <a:solidFill>
                  <a:srgbClr val="000000"/>
                </a:solidFill>
                <a:latin typeface=" Segoe UI"/>
              </a:rPr>
              <a:t>Режим работы: с 8:00 до 20:00 с перерывами </a:t>
            </a:r>
          </a:p>
          <a:p>
            <a:pPr marL="169329" rtl="0">
              <a:buClr>
                <a:schemeClr val="dk1"/>
              </a:buClr>
              <a:buSzPts val="1600"/>
            </a:pPr>
            <a:r>
              <a:rPr lang="ru-RU" dirty="0">
                <a:solidFill>
                  <a:srgbClr val="000000"/>
                </a:solidFill>
                <a:latin typeface=" Segoe UI"/>
              </a:rPr>
              <a:t>на обед и отдых</a:t>
            </a:r>
          </a:p>
          <a:p>
            <a:pPr marL="455079" indent="-285750" rtl="0">
              <a:buClr>
                <a:schemeClr val="dk1"/>
              </a:buClr>
              <a:buSzPts val="1600"/>
              <a:buFont typeface="Wingdings" panose="05000000000000000000" pitchFamily="2" charset="2"/>
              <a:buChar char="ü"/>
            </a:pPr>
            <a:r>
              <a:rPr lang="ru-RU" dirty="0">
                <a:solidFill>
                  <a:srgbClr val="000000"/>
                </a:solidFill>
                <a:latin typeface=" Segoe UI"/>
              </a:rPr>
              <a:t>Общежитие предоставляется бесплатно</a:t>
            </a:r>
          </a:p>
          <a:p>
            <a:pPr marL="455079" indent="-285750" rtl="0">
              <a:buClr>
                <a:schemeClr val="dk1"/>
              </a:buClr>
              <a:buSzPts val="1600"/>
              <a:buFont typeface="Wingdings" panose="05000000000000000000" pitchFamily="2" charset="2"/>
              <a:buChar char="ü"/>
            </a:pPr>
            <a:r>
              <a:rPr lang="ru-RU" dirty="0">
                <a:solidFill>
                  <a:srgbClr val="000000"/>
                </a:solidFill>
                <a:latin typeface=" Segoe UI"/>
              </a:rPr>
              <a:t>Участие в Фабричной футбольной команде </a:t>
            </a:r>
          </a:p>
          <a:p>
            <a:pPr marL="169329" rtl="0">
              <a:buClr>
                <a:schemeClr val="dk1"/>
              </a:buClr>
              <a:buSzPts val="1600"/>
            </a:pPr>
            <a:r>
              <a:rPr lang="ru-RU" dirty="0">
                <a:solidFill>
                  <a:srgbClr val="000000"/>
                </a:solidFill>
                <a:latin typeface=" Segoe UI"/>
              </a:rPr>
              <a:t>и других корпоративных активностях </a:t>
            </a:r>
          </a:p>
          <a:p>
            <a:pPr marL="169329" rtl="0">
              <a:buClr>
                <a:schemeClr val="dk1"/>
              </a:buClr>
              <a:buSzPts val="1600"/>
            </a:pPr>
            <a:endParaRPr lang="ru-RU" b="0" i="0" dirty="0">
              <a:solidFill>
                <a:srgbClr val="000000"/>
              </a:solidFill>
              <a:effectLst/>
              <a:latin typeface="Roboto" panose="02000000000000000000" pitchFamily="2" charset="0"/>
            </a:endParaRPr>
          </a:p>
          <a:p>
            <a:pPr marL="169329" rtl="0">
              <a:buClr>
                <a:schemeClr val="dk1"/>
              </a:buClr>
              <a:buSzPts val="1600"/>
            </a:pPr>
            <a:endParaRPr lang="ru-RU" b="1" dirty="0">
              <a:solidFill>
                <a:srgbClr val="000000"/>
              </a:solidFill>
              <a:latin typeface="Roboto" panose="02000000000000000000" pitchFamily="2" charset="0"/>
            </a:endParaRPr>
          </a:p>
          <a:p>
            <a:pPr marL="169329" rtl="0">
              <a:buClr>
                <a:schemeClr val="dk1"/>
              </a:buClr>
              <a:buSzPts val="1600"/>
            </a:pPr>
            <a:r>
              <a:rPr lang="ru-RU" b="1" dirty="0">
                <a:solidFill>
                  <a:srgbClr val="000000"/>
                </a:solidFill>
                <a:latin typeface=" Segoe UI"/>
              </a:rPr>
              <a:t>Наш адрес: г.о. Домодедово, с. Растуново</a:t>
            </a:r>
            <a:endParaRPr b="1" dirty="0">
              <a:solidFill>
                <a:srgbClr val="000000"/>
              </a:solidFill>
              <a:latin typeface=" Segoe UI"/>
              <a:sym typeface="Montserrat"/>
            </a:endParaRPr>
          </a:p>
          <a:p>
            <a:pPr marL="609585" marR="55732" rtl="0">
              <a:spcBef>
                <a:spcPts val="184"/>
              </a:spcBef>
            </a:pPr>
            <a:endParaRPr sz="1200" dirty="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R="55732" rtl="0">
              <a:spcBef>
                <a:spcPts val="184"/>
              </a:spcBef>
            </a:pPr>
            <a:endParaRPr sz="1600" dirty="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  <p:extLst>
      <p:ext uri="{BB962C8B-B14F-4D97-AF65-F5344CB8AC3E}">
        <p14:creationId xmlns:p14="http://schemas.microsoft.com/office/powerpoint/2010/main" val="174866272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>
          <a:extLst>
            <a:ext uri="{FF2B5EF4-FFF2-40B4-BE49-F238E27FC236}">
              <a16:creationId xmlns:a16="http://schemas.microsoft.com/office/drawing/2014/main" id="{43738147-FED9-4EEA-5B83-481529A5C3FC}"/>
            </a:ext>
          </a:extLst>
        </p:cNvPr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E8172D0D-A1AB-F171-C284-266E46585FC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/>
        </p:blipFill>
        <p:spPr bwMode="auto"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Google Shape;101;p17">
            <a:extLst>
              <a:ext uri="{FF2B5EF4-FFF2-40B4-BE49-F238E27FC236}">
                <a16:creationId xmlns:a16="http://schemas.microsoft.com/office/drawing/2014/main" id="{6D459475-A160-D6F3-F743-92BA83AEE276}"/>
              </a:ext>
            </a:extLst>
          </p:cNvPr>
          <p:cNvSpPr txBox="1"/>
          <p:nvPr/>
        </p:nvSpPr>
        <p:spPr>
          <a:xfrm>
            <a:off x="0" y="6211911"/>
            <a:ext cx="12192000" cy="11695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pPr algn="ctr" rtl="0">
              <a:lnSpc>
                <a:spcPct val="150000"/>
              </a:lnSpc>
            </a:pPr>
            <a:r>
              <a:rPr lang="ru" sz="2400" b="1" dirty="0">
                <a:solidFill>
                  <a:srgbClr val="C35C46"/>
                </a:solidFill>
                <a:latin typeface="Jost"/>
                <a:ea typeface="Montserrat"/>
                <a:cs typeface="Montserrat"/>
                <a:sym typeface="Montserrat"/>
              </a:rPr>
              <a:t>          </a:t>
            </a:r>
            <a:r>
              <a:rPr lang="ru" sz="2400" b="1" dirty="0">
                <a:solidFill>
                  <a:srgbClr val="C35C46"/>
                </a:solidFill>
                <a:latin typeface="Jost"/>
                <a:ea typeface="Jost"/>
                <a:cs typeface="Jost"/>
                <a:sym typeface="Jost"/>
              </a:rPr>
              <a:t> РАБОТАЙ и ЗАРАБАТЫВАЙ с ZADOOR-ом!</a:t>
            </a:r>
            <a:endParaRPr sz="2400" dirty="0">
              <a:solidFill>
                <a:srgbClr val="C35C46"/>
              </a:solidFill>
              <a:latin typeface="Jost"/>
              <a:ea typeface="Jost"/>
              <a:cs typeface="Jost"/>
              <a:sym typeface="Jost"/>
            </a:endParaRPr>
          </a:p>
          <a:p>
            <a:pPr algn="ctr" rtl="0"/>
            <a:endParaRPr sz="2400" dirty="0"/>
          </a:p>
        </p:txBody>
      </p:sp>
      <p:sp>
        <p:nvSpPr>
          <p:cNvPr id="4" name="Google Shape;100;p17">
            <a:extLst>
              <a:ext uri="{FF2B5EF4-FFF2-40B4-BE49-F238E27FC236}">
                <a16:creationId xmlns:a16="http://schemas.microsoft.com/office/drawing/2014/main" id="{A1459FED-F2DC-5257-4288-363CD8D01D6F}"/>
              </a:ext>
            </a:extLst>
          </p:cNvPr>
          <p:cNvSpPr txBox="1">
            <a:spLocks/>
          </p:cNvSpPr>
          <p:nvPr/>
        </p:nvSpPr>
        <p:spPr bwMode="auto">
          <a:xfrm>
            <a:off x="0" y="11183"/>
            <a:ext cx="12059116" cy="919196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>
            <a:lvl1pPr marL="228600" indent="-228600" algn="l" defTabSz="914400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R="55732" indent="0" rtl="0">
              <a:lnSpc>
                <a:spcPct val="100000"/>
              </a:lnSpc>
              <a:spcBef>
                <a:spcPts val="184"/>
              </a:spcBef>
              <a:buClr>
                <a:schemeClr val="dk1"/>
              </a:buClr>
              <a:buSzPts val="1100"/>
              <a:buFont typeface="Arial"/>
              <a:buNone/>
            </a:pPr>
            <a:r>
              <a:rPr lang="ru-RU" sz="2400" b="1" i="0" dirty="0">
                <a:effectLst/>
                <a:latin typeface=" Segoe UI"/>
              </a:rPr>
              <a:t>МЫ ИЩЕМ </a:t>
            </a:r>
            <a:r>
              <a:rPr lang="ru-RU" sz="2400" b="1" i="0" dirty="0">
                <a:solidFill>
                  <a:srgbClr val="C35C46"/>
                </a:solidFill>
                <a:effectLst/>
                <a:latin typeface=" Segoe UI"/>
              </a:rPr>
              <a:t>АМБИЦИОЗНЫХ И ЦЕЛЕУСТРЕМЛЕННЫХ </a:t>
            </a:r>
            <a:r>
              <a:rPr lang="ru-RU" sz="2400" b="1" i="0" dirty="0">
                <a:effectLst/>
                <a:latin typeface=" Segoe UI"/>
              </a:rPr>
              <a:t>СТУДЕНТОВ, ГОТОВЫХ РАЗВИВАТЬСЯ У УЧИТЬСЯ ВМЕСТЕ С НАМИ!</a:t>
            </a:r>
          </a:p>
        </p:txBody>
      </p:sp>
      <p:sp>
        <p:nvSpPr>
          <p:cNvPr id="6" name="Google Shape;113;p17">
            <a:extLst>
              <a:ext uri="{FF2B5EF4-FFF2-40B4-BE49-F238E27FC236}">
                <a16:creationId xmlns:a16="http://schemas.microsoft.com/office/drawing/2014/main" id="{6459B073-8293-797B-4B69-81BF1B8B2A5A}"/>
              </a:ext>
            </a:extLst>
          </p:cNvPr>
          <p:cNvSpPr txBox="1"/>
          <p:nvPr/>
        </p:nvSpPr>
        <p:spPr bwMode="auto">
          <a:xfrm>
            <a:off x="0" y="1509693"/>
            <a:ext cx="5674400" cy="42994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453946" marR="55732" indent="-285750" rtl="0">
              <a:spcBef>
                <a:spcPts val="184"/>
              </a:spcBef>
              <a:buClr>
                <a:srgbClr val="434343"/>
              </a:buClr>
              <a:buSzPts val="1500"/>
              <a:buFont typeface="Wingdings" panose="05000000000000000000" pitchFamily="2" charset="2"/>
              <a:buChar char="ü"/>
            </a:pPr>
            <a:r>
              <a:rPr lang="ru-RU" sz="1800" dirty="0">
                <a:solidFill>
                  <a:srgbClr val="000000"/>
                </a:solidFill>
                <a:latin typeface=" Segoe UI"/>
                <a:ea typeface="Montserrat"/>
                <a:cs typeface="Montserrat"/>
                <a:sym typeface="Montserrat"/>
              </a:rPr>
              <a:t>Обучение на </a:t>
            </a:r>
            <a:r>
              <a:rPr lang="ru-RU" sz="1800" b="1" dirty="0">
                <a:solidFill>
                  <a:srgbClr val="C35C46"/>
                </a:solidFill>
                <a:latin typeface=" Segoe UI"/>
                <a:ea typeface="Montserrat"/>
                <a:cs typeface="Montserrat"/>
                <a:sym typeface="Montserrat"/>
              </a:rPr>
              <a:t>3-4 курсе</a:t>
            </a:r>
            <a:r>
              <a:rPr lang="ru-RU" sz="1800" dirty="0">
                <a:solidFill>
                  <a:srgbClr val="C35C46"/>
                </a:solidFill>
                <a:latin typeface=" Segoe UI"/>
                <a:ea typeface="Montserrat"/>
                <a:cs typeface="Montserrat"/>
                <a:sym typeface="Montserrat"/>
              </a:rPr>
              <a:t> </a:t>
            </a:r>
            <a:r>
              <a:rPr lang="ru-RU" sz="1800" dirty="0">
                <a:solidFill>
                  <a:srgbClr val="000000"/>
                </a:solidFill>
                <a:latin typeface=" Segoe UI"/>
                <a:ea typeface="Montserrat"/>
                <a:cs typeface="Montserrat"/>
                <a:sym typeface="Montserrat"/>
              </a:rPr>
              <a:t>по направлениям:</a:t>
            </a:r>
            <a:endParaRPr lang="ru-RU" b="0" i="0" dirty="0">
              <a:solidFill>
                <a:srgbClr val="000000"/>
              </a:solidFill>
              <a:effectLst/>
              <a:latin typeface=" Segoe UI"/>
            </a:endParaRPr>
          </a:p>
          <a:p>
            <a:pPr marL="453946" marR="55732" indent="-285750" rtl="0">
              <a:spcBef>
                <a:spcPts val="184"/>
              </a:spcBef>
              <a:buClr>
                <a:srgbClr val="434343"/>
              </a:buClr>
              <a:buSzPts val="1500"/>
              <a:buFont typeface="Arial" panose="020B0604020202020204" pitchFamily="34" charset="0"/>
              <a:buChar char="•"/>
            </a:pPr>
            <a:r>
              <a:rPr lang="ru-RU" b="0" i="0" dirty="0">
                <a:solidFill>
                  <a:srgbClr val="000000"/>
                </a:solidFill>
                <a:effectLst/>
                <a:latin typeface=" Segoe UI"/>
              </a:rPr>
              <a:t>Мастер столярного и мебельного производства  </a:t>
            </a:r>
          </a:p>
          <a:p>
            <a:pPr marL="453946" marR="55732" indent="-285750" rtl="0">
              <a:spcBef>
                <a:spcPts val="184"/>
              </a:spcBef>
              <a:buClr>
                <a:srgbClr val="434343"/>
              </a:buClr>
              <a:buSzPts val="1500"/>
              <a:buFont typeface="Arial" panose="020B0604020202020204" pitchFamily="34" charset="0"/>
              <a:buChar char="•"/>
            </a:pPr>
            <a:r>
              <a:rPr lang="ru-RU" b="0" i="0" dirty="0">
                <a:solidFill>
                  <a:srgbClr val="000000"/>
                </a:solidFill>
                <a:effectLst/>
                <a:latin typeface=" Segoe UI"/>
              </a:rPr>
              <a:t>Технология деревообработки</a:t>
            </a:r>
          </a:p>
          <a:p>
            <a:pPr marL="453946" marR="55732" indent="-285750" rtl="0">
              <a:spcBef>
                <a:spcPts val="184"/>
              </a:spcBef>
              <a:buClr>
                <a:srgbClr val="434343"/>
              </a:buClr>
              <a:buSzPts val="1500"/>
              <a:buFont typeface="Arial" panose="020B0604020202020204" pitchFamily="34" charset="0"/>
              <a:buChar char="•"/>
            </a:pPr>
            <a:r>
              <a:rPr lang="ru-RU" b="0" i="0" dirty="0">
                <a:solidFill>
                  <a:srgbClr val="000000"/>
                </a:solidFill>
                <a:effectLst/>
                <a:latin typeface=" Segoe UI"/>
              </a:rPr>
              <a:t>Монтаж и техническая эксплуатация промышленного оборудования </a:t>
            </a:r>
          </a:p>
          <a:p>
            <a:pPr marL="453946" marR="55732" indent="-285750" rtl="0">
              <a:spcBef>
                <a:spcPts val="184"/>
              </a:spcBef>
              <a:buClr>
                <a:srgbClr val="434343"/>
              </a:buClr>
              <a:buSzPts val="1500"/>
              <a:buFont typeface="Arial" panose="020B0604020202020204" pitchFamily="34" charset="0"/>
              <a:buChar char="•"/>
            </a:pPr>
            <a:r>
              <a:rPr lang="ru-RU" b="0" i="0" dirty="0">
                <a:solidFill>
                  <a:srgbClr val="000000"/>
                </a:solidFill>
                <a:effectLst/>
                <a:latin typeface=" Segoe UI"/>
              </a:rPr>
              <a:t>Мастер по ремонту и обслуживанию автомобилей</a:t>
            </a:r>
          </a:p>
          <a:p>
            <a:pPr marL="453946" marR="55732" indent="-285750" rtl="0">
              <a:spcBef>
                <a:spcPts val="184"/>
              </a:spcBef>
              <a:buClr>
                <a:srgbClr val="434343"/>
              </a:buClr>
              <a:buSzPts val="1500"/>
              <a:buFont typeface="Arial" panose="020B0604020202020204" pitchFamily="34" charset="0"/>
              <a:buChar char="•"/>
            </a:pPr>
            <a:r>
              <a:rPr lang="ru-RU" b="0" i="0" dirty="0">
                <a:solidFill>
                  <a:srgbClr val="000000"/>
                </a:solidFill>
                <a:effectLst/>
                <a:latin typeface=" Segoe UI"/>
              </a:rPr>
              <a:t>Техническая эксплуатация и обслуживание электрического и электромеханического оборудования </a:t>
            </a:r>
          </a:p>
          <a:p>
            <a:pPr marL="453946" marR="55732" indent="-285750" rtl="0">
              <a:spcBef>
                <a:spcPts val="184"/>
              </a:spcBef>
              <a:buClr>
                <a:srgbClr val="434343"/>
              </a:buClr>
              <a:buSzPts val="1500"/>
              <a:buFont typeface="Arial" panose="020B0604020202020204" pitchFamily="34" charset="0"/>
              <a:buChar char="•"/>
            </a:pPr>
            <a:r>
              <a:rPr lang="ru-RU" b="0" i="0" dirty="0">
                <a:solidFill>
                  <a:srgbClr val="000000"/>
                </a:solidFill>
                <a:effectLst/>
                <a:latin typeface=" Segoe UI"/>
              </a:rPr>
              <a:t>Мастер отделочных, строительных и декоративных работ</a:t>
            </a:r>
            <a:endParaRPr lang="ru-RU" dirty="0">
              <a:latin typeface=" Segoe UI"/>
              <a:ea typeface="Jost SemiBold"/>
              <a:cs typeface="Jost SemiBold"/>
              <a:sym typeface="Jost SemiBold"/>
            </a:endParaRPr>
          </a:p>
          <a:p>
            <a:pPr marL="453946" marR="55732" indent="-285750" rtl="0">
              <a:spcBef>
                <a:spcPts val="184"/>
              </a:spcBef>
              <a:buClr>
                <a:srgbClr val="434343"/>
              </a:buClr>
              <a:buSzPts val="1500"/>
              <a:buFont typeface="Arial" panose="020B0604020202020204" pitchFamily="34" charset="0"/>
              <a:buChar char="•"/>
            </a:pPr>
            <a:endParaRPr lang="ru-RU" b="0" i="0" dirty="0">
              <a:solidFill>
                <a:srgbClr val="000000"/>
              </a:solidFill>
              <a:effectLst/>
              <a:latin typeface=" Segoe UI"/>
            </a:endParaRPr>
          </a:p>
          <a:p>
            <a:pPr marL="168196" marR="55732" rtl="0">
              <a:spcBef>
                <a:spcPts val="184"/>
              </a:spcBef>
              <a:buClr>
                <a:srgbClr val="434343"/>
              </a:buClr>
              <a:buSzPts val="1500"/>
            </a:pPr>
            <a:endParaRPr lang="ru-RU" b="0" i="0" dirty="0">
              <a:solidFill>
                <a:srgbClr val="000000"/>
              </a:solidFill>
              <a:effectLst/>
              <a:latin typeface="Roboto" panose="02000000000000000000" pitchFamily="2" charset="0"/>
            </a:endParaRPr>
          </a:p>
        </p:txBody>
      </p:sp>
      <p:sp>
        <p:nvSpPr>
          <p:cNvPr id="8" name="Google Shape;100;p17">
            <a:extLst>
              <a:ext uri="{FF2B5EF4-FFF2-40B4-BE49-F238E27FC236}">
                <a16:creationId xmlns:a16="http://schemas.microsoft.com/office/drawing/2014/main" id="{1587DFA3-E387-81E3-CB25-D1A249082D19}"/>
              </a:ext>
            </a:extLst>
          </p:cNvPr>
          <p:cNvSpPr txBox="1">
            <a:spLocks/>
          </p:cNvSpPr>
          <p:nvPr/>
        </p:nvSpPr>
        <p:spPr bwMode="auto">
          <a:xfrm>
            <a:off x="0" y="895921"/>
            <a:ext cx="12059116" cy="641513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>
            <a:lvl1pPr marL="228600" indent="-228600" algn="l" defTabSz="914400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R="55732" indent="0" rtl="0">
              <a:lnSpc>
                <a:spcPct val="100000"/>
              </a:lnSpc>
              <a:spcBef>
                <a:spcPts val="184"/>
              </a:spcBef>
              <a:buClr>
                <a:schemeClr val="dk1"/>
              </a:buClr>
              <a:buSzPts val="1100"/>
              <a:buFont typeface="Arial"/>
              <a:buNone/>
            </a:pPr>
            <a:r>
              <a:rPr lang="ru-RU" sz="2400" b="1" i="0" dirty="0">
                <a:effectLst/>
                <a:latin typeface=" Segoe UI"/>
              </a:rPr>
              <a:t>ОТ ТЕБЯ МЫ ОЖИДАЕМ:</a:t>
            </a:r>
          </a:p>
          <a:p>
            <a:pPr marR="55732" indent="0" rtl="0">
              <a:lnSpc>
                <a:spcPct val="100000"/>
              </a:lnSpc>
              <a:spcBef>
                <a:spcPts val="184"/>
              </a:spcBef>
              <a:buClr>
                <a:schemeClr val="dk1"/>
              </a:buClr>
              <a:buSzPts val="1100"/>
              <a:buFont typeface="Arial"/>
              <a:buNone/>
            </a:pPr>
            <a:endParaRPr lang="ru-RU" sz="2400" b="1" dirty="0">
              <a:solidFill>
                <a:srgbClr val="C35C46"/>
              </a:solidFill>
            </a:endParaRPr>
          </a:p>
        </p:txBody>
      </p:sp>
      <p:sp>
        <p:nvSpPr>
          <p:cNvPr id="9" name="Google Shape;113;p17">
            <a:extLst>
              <a:ext uri="{FF2B5EF4-FFF2-40B4-BE49-F238E27FC236}">
                <a16:creationId xmlns:a16="http://schemas.microsoft.com/office/drawing/2014/main" id="{A0EB9D56-9FF7-E821-86F4-7971E79A0142}"/>
              </a:ext>
            </a:extLst>
          </p:cNvPr>
          <p:cNvSpPr txBox="1"/>
          <p:nvPr/>
        </p:nvSpPr>
        <p:spPr bwMode="auto">
          <a:xfrm>
            <a:off x="6096000" y="1312466"/>
            <a:ext cx="5324475" cy="42994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453946" marR="55732" indent="-285750" rtl="0">
              <a:spcBef>
                <a:spcPts val="184"/>
              </a:spcBef>
              <a:buClr>
                <a:srgbClr val="434343"/>
              </a:buClr>
              <a:buSzPts val="1500"/>
              <a:buFont typeface="Wingdings" panose="05000000000000000000" pitchFamily="2" charset="2"/>
              <a:buChar char="ü"/>
            </a:pPr>
            <a:r>
              <a:rPr lang="ru-RU" b="0" i="0" dirty="0">
                <a:solidFill>
                  <a:srgbClr val="000000"/>
                </a:solidFill>
                <a:effectLst/>
                <a:latin typeface=" Segoe UI"/>
              </a:rPr>
              <a:t>Желание учиться новому и развиваться</a:t>
            </a:r>
          </a:p>
          <a:p>
            <a:pPr marL="168196" marR="55732" rtl="0">
              <a:spcBef>
                <a:spcPts val="184"/>
              </a:spcBef>
              <a:buClr>
                <a:srgbClr val="434343"/>
              </a:buClr>
              <a:buSzPts val="1500"/>
            </a:pPr>
            <a:r>
              <a:rPr lang="ru-RU" dirty="0">
                <a:solidFill>
                  <a:srgbClr val="000000"/>
                </a:solidFill>
                <a:latin typeface=" Segoe UI"/>
              </a:rPr>
              <a:t>     в профессии, стремление к достойному</a:t>
            </a:r>
          </a:p>
          <a:p>
            <a:pPr marL="168196" marR="55732" rtl="0">
              <a:spcBef>
                <a:spcPts val="184"/>
              </a:spcBef>
              <a:buClr>
                <a:srgbClr val="434343"/>
              </a:buClr>
              <a:buSzPts val="1500"/>
            </a:pPr>
            <a:r>
              <a:rPr lang="ru-RU" b="0" i="0" dirty="0">
                <a:solidFill>
                  <a:srgbClr val="000000"/>
                </a:solidFill>
                <a:effectLst/>
                <a:latin typeface=" Segoe UI"/>
              </a:rPr>
              <a:t>     заработку</a:t>
            </a:r>
          </a:p>
          <a:p>
            <a:pPr marL="453946" marR="55732" indent="-285750" rtl="0">
              <a:spcBef>
                <a:spcPts val="184"/>
              </a:spcBef>
              <a:buClr>
                <a:srgbClr val="434343"/>
              </a:buClr>
              <a:buSzPts val="1500"/>
              <a:buFont typeface="Wingdings" panose="05000000000000000000" pitchFamily="2" charset="2"/>
              <a:buChar char="ü"/>
            </a:pPr>
            <a:r>
              <a:rPr lang="ru-RU" b="0" i="0" dirty="0">
                <a:solidFill>
                  <a:srgbClr val="000000"/>
                </a:solidFill>
                <a:effectLst/>
                <a:latin typeface=" Segoe UI"/>
              </a:rPr>
              <a:t>Интерес к своему делу и готовность углублять свои знания</a:t>
            </a:r>
          </a:p>
          <a:p>
            <a:pPr marL="453946" marR="55732" indent="-285750" rtl="0">
              <a:spcBef>
                <a:spcPts val="184"/>
              </a:spcBef>
              <a:buClr>
                <a:srgbClr val="434343"/>
              </a:buClr>
              <a:buSzPts val="1500"/>
              <a:buFont typeface="Wingdings" panose="05000000000000000000" pitchFamily="2" charset="2"/>
              <a:buChar char="ü"/>
            </a:pPr>
            <a:r>
              <a:rPr lang="ru-RU" b="0" i="0" dirty="0">
                <a:solidFill>
                  <a:srgbClr val="000000"/>
                </a:solidFill>
                <a:effectLst/>
                <a:latin typeface=" Segoe UI"/>
              </a:rPr>
              <a:t>Ответственность, исполнительность              и дисциплинированность в работе</a:t>
            </a:r>
          </a:p>
          <a:p>
            <a:pPr marL="453946" marR="55732" indent="-285750" rtl="0">
              <a:spcBef>
                <a:spcPts val="184"/>
              </a:spcBef>
              <a:buClr>
                <a:srgbClr val="434343"/>
              </a:buClr>
              <a:buSzPts val="1500"/>
              <a:buFont typeface="Wingdings" panose="05000000000000000000" pitchFamily="2" charset="2"/>
              <a:buChar char="ü"/>
            </a:pPr>
            <a:r>
              <a:rPr lang="ru-RU" b="0" i="0" dirty="0">
                <a:solidFill>
                  <a:srgbClr val="000000"/>
                </a:solidFill>
                <a:effectLst/>
                <a:latin typeface=" Segoe UI"/>
              </a:rPr>
              <a:t>Соблюдение правил техники безопасности (ТБ), производственной безопасности (ПБ) и внутренних правил компании</a:t>
            </a:r>
          </a:p>
          <a:p>
            <a:pPr marL="453946" marR="55732" indent="-285750" rtl="0">
              <a:spcBef>
                <a:spcPts val="184"/>
              </a:spcBef>
              <a:buClr>
                <a:srgbClr val="434343"/>
              </a:buClr>
              <a:buSzPts val="1500"/>
              <a:buFont typeface="Wingdings" panose="05000000000000000000" pitchFamily="2" charset="2"/>
              <a:buChar char="ü"/>
            </a:pPr>
            <a:r>
              <a:rPr lang="ru-RU" b="0" i="0" dirty="0">
                <a:solidFill>
                  <a:srgbClr val="000000"/>
                </a:solidFill>
                <a:effectLst/>
                <a:latin typeface=" Segoe UI"/>
              </a:rPr>
              <a:t>Здоровый образ жизни и проактивный подход к работе.</a:t>
            </a:r>
          </a:p>
          <a:p>
            <a:pPr marL="453946" marR="55732" indent="-285750" rtl="0">
              <a:spcBef>
                <a:spcPts val="184"/>
              </a:spcBef>
              <a:buClr>
                <a:srgbClr val="434343"/>
              </a:buClr>
              <a:buSzPts val="1500"/>
              <a:buFont typeface="Wingdings" panose="05000000000000000000" pitchFamily="2" charset="2"/>
              <a:buChar char="ü"/>
            </a:pPr>
            <a:endParaRPr lang="ru-RU" b="0" i="0" dirty="0">
              <a:solidFill>
                <a:srgbClr val="000000"/>
              </a:solidFill>
              <a:effectLst/>
              <a:latin typeface="Roboto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028403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>
          <a:extLst>
            <a:ext uri="{FF2B5EF4-FFF2-40B4-BE49-F238E27FC236}">
              <a16:creationId xmlns:a16="http://schemas.microsoft.com/office/drawing/2014/main" id="{EF37FCF5-F757-E864-9C77-2FBC534CA0E4}"/>
            </a:ext>
          </a:extLst>
        </p:cNvPr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71F86C13-8B7A-5DC6-81C6-CDFBD3C7FF1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/>
        </p:blipFill>
        <p:spPr bwMode="auto"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Google Shape;113;p17">
            <a:extLst>
              <a:ext uri="{FF2B5EF4-FFF2-40B4-BE49-F238E27FC236}">
                <a16:creationId xmlns:a16="http://schemas.microsoft.com/office/drawing/2014/main" id="{C3B28DB5-45BE-C285-066C-1C2AD8C80D80}"/>
              </a:ext>
            </a:extLst>
          </p:cNvPr>
          <p:cNvSpPr txBox="1"/>
          <p:nvPr/>
        </p:nvSpPr>
        <p:spPr bwMode="auto">
          <a:xfrm>
            <a:off x="3258800" y="4499501"/>
            <a:ext cx="5674400" cy="16631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algn="ctr" rtl="0">
              <a:buClr>
                <a:schemeClr val="dk1"/>
              </a:buClr>
              <a:buSzPts val="1100"/>
            </a:pPr>
            <a:r>
              <a:rPr lang="ru-RU" sz="2400" dirty="0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rPr>
              <a:t>Московская область, г.о. Домодедово, </a:t>
            </a:r>
          </a:p>
          <a:p>
            <a:pPr algn="ctr" rtl="0">
              <a:buClr>
                <a:schemeClr val="dk1"/>
              </a:buClr>
              <a:buSzPts val="1100"/>
            </a:pPr>
            <a:r>
              <a:rPr lang="ru-RU" sz="2400" dirty="0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rPr>
              <a:t>с. Растуново, ул. Заря, д. 54</a:t>
            </a:r>
          </a:p>
          <a:p>
            <a:pPr algn="ctr" rtl="0">
              <a:buClr>
                <a:schemeClr val="dk1"/>
              </a:buClr>
              <a:buSzPts val="1100"/>
            </a:pPr>
            <a:r>
              <a:rPr lang="ru-RU" sz="2400" u="sng" dirty="0">
                <a:solidFill>
                  <a:schemeClr val="accent5"/>
                </a:solidFill>
                <a:latin typeface="Jost"/>
                <a:ea typeface="Jost"/>
                <a:cs typeface="Jost"/>
                <a:sym typeface="Jost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www.za-door.ru</a:t>
            </a:r>
            <a:endParaRPr lang="ru-RU" sz="2400" dirty="0">
              <a:solidFill>
                <a:schemeClr val="dk1"/>
              </a:solidFill>
              <a:latin typeface="Jost"/>
              <a:ea typeface="Jost"/>
              <a:cs typeface="Jost"/>
              <a:sym typeface="Jost"/>
            </a:endParaRPr>
          </a:p>
          <a:p>
            <a:pPr algn="ctr" rtl="0">
              <a:buClr>
                <a:schemeClr val="dk1"/>
              </a:buClr>
              <a:buSzPts val="1100"/>
            </a:pPr>
            <a:r>
              <a:rPr lang="ru-RU" sz="2400" dirty="0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rPr>
              <a:t>+7(963)762-39-41</a:t>
            </a:r>
            <a:endParaRPr lang="ru-RU" sz="2400" dirty="0">
              <a:latin typeface="Jost"/>
              <a:ea typeface="Jost"/>
              <a:cs typeface="Jost"/>
              <a:sym typeface="Jost"/>
            </a:endParaRPr>
          </a:p>
          <a:p>
            <a:pPr marL="168196" marR="55732" rtl="0">
              <a:buClr>
                <a:srgbClr val="434343"/>
              </a:buClr>
              <a:buSzPts val="1500"/>
            </a:pPr>
            <a:endParaRPr dirty="0">
              <a:latin typeface="Jost"/>
              <a:ea typeface="Jost SemiBold"/>
              <a:cs typeface="Jost SemiBold"/>
              <a:sym typeface="Jost SemiBold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3DCA9C5B-88F6-C802-80AE-A2CFB17739C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6440" y="-68097"/>
            <a:ext cx="7739120" cy="45675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502341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Arial"/>
        <a:cs typeface="Arial"/>
      </a:majorFont>
      <a:minorFont>
        <a:latin typeface="Calibri"/>
        <a:ea typeface="Arial"/>
        <a:cs typeface="Arial"/>
      </a:minorFont>
    </a:fontScheme>
    <a:fmtScheme name="Стандартная">
      <a:fillStyleLst>
        <a:solidFill>
          <a:schemeClr val="phClr"/>
        </a:solidFill>
        <a:gradFill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6685</TotalTime>
  <Words>803</Words>
  <Application>Microsoft Office PowerPoint</Application>
  <DocSecurity>0</DocSecurity>
  <PresentationFormat>Широкоэкранный</PresentationFormat>
  <Paragraphs>177</Paragraphs>
  <Slides>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9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9" baseType="lpstr">
      <vt:lpstr> Segoe UI</vt:lpstr>
      <vt:lpstr>Arial</vt:lpstr>
      <vt:lpstr>Calibri</vt:lpstr>
      <vt:lpstr>Calibri Light</vt:lpstr>
      <vt:lpstr>Jost</vt:lpstr>
      <vt:lpstr>Jost SemiBold</vt:lpstr>
      <vt:lpstr>Montserrat</vt:lpstr>
      <vt:lpstr>Roboto</vt:lpstr>
      <vt:lpstr>Wingdings</vt:lpstr>
      <vt:lpstr>Тема Office</vt:lpstr>
      <vt:lpstr>Презентация PowerPoint</vt:lpstr>
      <vt:lpstr>О НАС</vt:lpstr>
      <vt:lpstr>Презентация PowerPoint</vt:lpstr>
      <vt:lpstr>ШИРОКИЙ ПАРК ОБОРУДОВАНИЯ</vt:lpstr>
      <vt:lpstr>ИЗ СТУДЕНТА В СОТРУДНИКА  КРУПНОГО ПРЕДПРИЯТИЯ ЗА 5 ШАГОВ</vt:lpstr>
      <vt:lpstr>НАШИ ВАКАНСИИ ДЛЯ НАЧИНАЮЩИХ</vt:lpstr>
      <vt:lpstr>МЫ ПРЕДЛАГАЕМ</vt:lpstr>
      <vt:lpstr>Презентация PowerPoint</vt:lpstr>
      <vt:lpstr>Презентация PowerPoint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>Кузиева Тамара Леонидовна</dc:creator>
  <cp:keywords/>
  <dc:description/>
  <cp:lastModifiedBy>Полтарецкая Кристина Алексеев</cp:lastModifiedBy>
  <cp:revision>18</cp:revision>
  <cp:lastPrinted>2025-02-25T12:48:20Z</cp:lastPrinted>
  <dcterms:created xsi:type="dcterms:W3CDTF">2024-10-23T06:39:20Z</dcterms:created>
  <dcterms:modified xsi:type="dcterms:W3CDTF">2025-02-26T12:52:35Z</dcterms:modified>
  <cp:category/>
  <dc:identifier/>
  <cp:contentStatus/>
  <dc:language/>
  <cp:version/>
</cp:coreProperties>
</file>