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1" r:id="rId2"/>
    <p:sldId id="1024" r:id="rId3"/>
    <p:sldId id="1028" r:id="rId4"/>
    <p:sldId id="969" r:id="rId5"/>
    <p:sldId id="1027" r:id="rId6"/>
    <p:sldId id="1030" r:id="rId7"/>
    <p:sldId id="1026" r:id="rId8"/>
    <p:sldId id="1031" r:id="rId9"/>
    <p:sldId id="1032" r:id="rId10"/>
    <p:sldId id="1037" r:id="rId11"/>
    <p:sldId id="1033" r:id="rId12"/>
    <p:sldId id="1034" r:id="rId13"/>
    <p:sldId id="1035" r:id="rId14"/>
    <p:sldId id="1036" r:id="rId15"/>
    <p:sldId id="1038" r:id="rId16"/>
    <p:sldId id="102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4067" userDrawn="1">
          <p15:clr>
            <a:srgbClr val="A4A3A4"/>
          </p15:clr>
        </p15:guide>
        <p15:guide id="3" orient="horz" pos="14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200"/>
    <a:srgbClr val="FFD200"/>
    <a:srgbClr val="FFD201"/>
    <a:srgbClr val="F2F2F2"/>
    <a:srgbClr val="FED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9" autoAdjust="0"/>
    <p:restoredTop sz="86163" autoAdjust="0"/>
  </p:normalViewPr>
  <p:slideViewPr>
    <p:cSldViewPr snapToGrid="0">
      <p:cViewPr varScale="1">
        <p:scale>
          <a:sx n="99" d="100"/>
          <a:sy n="99" d="100"/>
        </p:scale>
        <p:origin x="1302" y="84"/>
      </p:cViewPr>
      <p:guideLst>
        <p:guide orient="horz" pos="572"/>
        <p:guide pos="4067"/>
        <p:guide orient="horz" pos="14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Усинск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15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«Башнефть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Полюс»</a:t>
          </a:r>
          <a:endParaRPr lang="en-US" sz="800" i="0" dirty="0">
            <a:solidFill>
              <a:schemeClr val="tx1"/>
            </a:solidFill>
            <a:latin typeface="EuropeC" panose="00000500000000000000" pitchFamily="50" charset="0"/>
          </a:endParaRP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«ННК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Северная нефть»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96"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98440" custScaleY="166895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3345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B888BF2F-F326-405F-9E26-E2ECC5D60C86}" type="presOf" srcId="{0774C501-7265-4F4E-A680-C6C77C83B228}" destId="{3E2BF2EE-EBB7-42C6-A198-2D47FD58151B}" srcOrd="0" destOrd="0" presId="urn:microsoft.com/office/officeart/2008/layout/AscendingPictureAccentProcess"/>
    <dgm:cxn modelId="{37F66BAD-70DB-420E-9887-93EAE5FB2D1B}" type="presOf" srcId="{43915991-2B22-4191-AEDF-B9BDD4BE2044}" destId="{2E7AF4AD-C707-4308-8D82-AEB2485A31F8}" srcOrd="0" destOrd="0" presId="urn:microsoft.com/office/officeart/2008/layout/AscendingPictureAccentProcess"/>
    <dgm:cxn modelId="{512BD654-D2B6-4575-B8E8-D32F167B2752}" type="presOf" srcId="{9C63074E-D04D-4C11-911A-F6AF539F11D5}" destId="{DE515C47-B910-4AA6-98A8-52C79D44DAE3}" srcOrd="0" destOrd="0" presId="urn:microsoft.com/office/officeart/2008/layout/AscendingPictureAccentProcess"/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FC082162-D74F-4454-B44F-91A7432130B8}" type="presParOf" srcId="{3E2BF2EE-EBB7-42C6-A198-2D47FD58151B}" destId="{DE515C47-B910-4AA6-98A8-52C79D44DAE3}" srcOrd="0" destOrd="0" presId="urn:microsoft.com/office/officeart/2008/layout/AscendingPictureAccentProcess"/>
    <dgm:cxn modelId="{F6C20A29-E38A-49DC-A5EF-87CDDB3AB722}" type="presParOf" srcId="{3E2BF2EE-EBB7-42C6-A198-2D47FD58151B}" destId="{9C3A4BFF-9FB0-4840-9A81-4434E79ACD45}" srcOrd="1" destOrd="0" presId="urn:microsoft.com/office/officeart/2008/layout/AscendingPictureAccentProcess"/>
    <dgm:cxn modelId="{78B762CF-4A23-4B7C-8380-0518EAD23167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Уфа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151 бригада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«Башнефть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Добыча»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1898" custScaleY="151723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031E8F2C-BD0C-48B1-AE86-97987BE68F58}" type="presOf" srcId="{9C63074E-D04D-4C11-911A-F6AF539F11D5}" destId="{DE515C47-B910-4AA6-98A8-52C79D44DAE3}" srcOrd="0" destOrd="0" presId="urn:microsoft.com/office/officeart/2008/layout/AscendingPictureAccentProcess"/>
    <dgm:cxn modelId="{6B021A1F-D639-4DEC-A32F-335D817AF96E}" type="presOf" srcId="{43915991-2B22-4191-AEDF-B9BDD4BE2044}" destId="{2E7AF4AD-C707-4308-8D82-AEB2485A31F8}" srcOrd="0" destOrd="0" presId="urn:microsoft.com/office/officeart/2008/layout/AscendingPictureAccentProcess"/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C6F96F73-291D-4F42-B50D-B1BE9DFEFCD4}" type="presOf" srcId="{0774C501-7265-4F4E-A680-C6C77C83B228}" destId="{3E2BF2EE-EBB7-42C6-A198-2D47FD58151B}" srcOrd="0" destOrd="0" presId="urn:microsoft.com/office/officeart/2008/layout/AscendingPictureAccentProcess"/>
    <dgm:cxn modelId="{393E0D0C-B45D-481E-AE6A-26B327BFA63B}" type="presParOf" srcId="{3E2BF2EE-EBB7-42C6-A198-2D47FD58151B}" destId="{DE515C47-B910-4AA6-98A8-52C79D44DAE3}" srcOrd="0" destOrd="0" presId="urn:microsoft.com/office/officeart/2008/layout/AscendingPictureAccentProcess"/>
    <dgm:cxn modelId="{4DE3F637-77EF-42E6-96AC-0ED3EA1EB140}" type="presParOf" srcId="{3E2BF2EE-EBB7-42C6-A198-2D47FD58151B}" destId="{9C3A4BFF-9FB0-4840-9A81-4434E79ACD45}" srcOrd="1" destOrd="0" presId="urn:microsoft.com/office/officeart/2008/layout/AscendingPictureAccentProcess"/>
    <dgm:cxn modelId="{2F76E46C-56E7-4601-91B2-75A7DEAD2AAC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5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Бузулук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39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АО «Оренбургнефть»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1898" custScaleY="151723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1ECD9C4D-2EAE-4830-91FF-8051490C93D4}" type="presOf" srcId="{9C63074E-D04D-4C11-911A-F6AF539F11D5}" destId="{DE515C47-B910-4AA6-98A8-52C79D44DAE3}" srcOrd="0" destOrd="0" presId="urn:microsoft.com/office/officeart/2008/layout/AscendingPictureAccentProcess"/>
    <dgm:cxn modelId="{AA2EBD89-79D9-461B-9B03-C5A140E735C9}" type="presOf" srcId="{0774C501-7265-4F4E-A680-C6C77C83B228}" destId="{3E2BF2EE-EBB7-42C6-A198-2D47FD58151B}" srcOrd="0" destOrd="0" presId="urn:microsoft.com/office/officeart/2008/layout/AscendingPictureAccentProcess"/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970AD10C-99DC-4A92-8253-860E8A08F3ED}" type="presOf" srcId="{43915991-2B22-4191-AEDF-B9BDD4BE2044}" destId="{2E7AF4AD-C707-4308-8D82-AEB2485A31F8}" srcOrd="0" destOrd="0" presId="urn:microsoft.com/office/officeart/2008/layout/AscendingPictureAccentProcess"/>
    <dgm:cxn modelId="{65ACE3C7-25C4-422A-9FB7-004B401C3105}" type="presParOf" srcId="{3E2BF2EE-EBB7-42C6-A198-2D47FD58151B}" destId="{DE515C47-B910-4AA6-98A8-52C79D44DAE3}" srcOrd="0" destOrd="0" presId="urn:microsoft.com/office/officeart/2008/layout/AscendingPictureAccentProcess"/>
    <dgm:cxn modelId="{726E1E8D-BEC3-4494-A2AE-A0A666B0A3C6}" type="presParOf" srcId="{3E2BF2EE-EBB7-42C6-A198-2D47FD58151B}" destId="{9C3A4BFF-9FB0-4840-9A81-4434E79ACD45}" srcOrd="1" destOrd="0" presId="urn:microsoft.com/office/officeart/2008/layout/AscendingPictureAccentProcess"/>
    <dgm:cxn modelId="{EF118163-9284-4FB3-A502-EF4E5C782304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5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70ED74-8B25-1B4A-9616-94CBBB4D63C2}" type="doc">
      <dgm:prSet loTypeId="urn:microsoft.com/office/officeart/2005/8/layout/vProcess5" loCatId="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FD2A9D0-1AFB-B143-8F8D-143378F4548B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Участие в Совете Молодых специалистов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067C8C5F-E32F-5944-82CA-F4CE939C2563}" type="sibTrans" cxnId="{73932A41-0980-2540-AAD8-A8D37E4F5730}">
      <dgm:prSet/>
      <dgm:spPr/>
      <dgm:t>
        <a:bodyPr/>
        <a:lstStyle/>
        <a:p>
          <a:endParaRPr lang="ru-RU"/>
        </a:p>
      </dgm:t>
    </dgm:pt>
    <dgm:pt modelId="{8FC6A412-A14C-0E44-85EA-DE4AEC9BC10D}" type="parTrans" cxnId="{73932A41-0980-2540-AAD8-A8D37E4F5730}">
      <dgm:prSet/>
      <dgm:spPr/>
      <dgm:t>
        <a:bodyPr/>
        <a:lstStyle/>
        <a:p>
          <a:endParaRPr lang="ru-RU"/>
        </a:p>
      </dgm:t>
    </dgm:pt>
    <dgm:pt modelId="{E4A9BD63-7AC6-A441-A734-5B46728990C1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Адаптация, наставничество молодых специалистов 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E75DC494-5417-1F45-827F-9B64214C7110}" type="sibTrans" cxnId="{8EAEF0C7-B768-A14E-B47A-028D9DF1266E}">
      <dgm:prSet/>
      <dgm:spPr/>
      <dgm:t>
        <a:bodyPr/>
        <a:lstStyle/>
        <a:p>
          <a:endParaRPr lang="ru-RU"/>
        </a:p>
      </dgm:t>
    </dgm:pt>
    <dgm:pt modelId="{E4F3C21C-2029-A345-A71A-205EA77E26F4}" type="parTrans" cxnId="{8EAEF0C7-B768-A14E-B47A-028D9DF1266E}">
      <dgm:prSet/>
      <dgm:spPr/>
      <dgm:t>
        <a:bodyPr/>
        <a:lstStyle/>
        <a:p>
          <a:endParaRPr lang="ru-RU"/>
        </a:p>
      </dgm:t>
    </dgm:pt>
    <dgm:pt modelId="{7A671272-3C61-B442-B0EA-3EC16E31A7CF}">
      <dgm:prSet custT="1"/>
      <dgm:spPr/>
      <dgm:t>
        <a:bodyPr/>
        <a:lstStyle/>
        <a:p>
          <a:r>
            <a:rPr lang="ru-RU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Обучение, развитие молодых специалистов и работников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6AEC7469-1D20-3D4A-ABA1-49142DBE6526}" type="parTrans" cxnId="{4E60ACA5-2B12-2943-B558-FA5B159FF7F8}">
      <dgm:prSet/>
      <dgm:spPr/>
      <dgm:t>
        <a:bodyPr/>
        <a:lstStyle/>
        <a:p>
          <a:endParaRPr lang="ru-RU"/>
        </a:p>
      </dgm:t>
    </dgm:pt>
    <dgm:pt modelId="{60F320A6-5BE8-8948-B759-156B553E071F}" type="sibTrans" cxnId="{4E60ACA5-2B12-2943-B558-FA5B159FF7F8}">
      <dgm:prSet/>
      <dgm:spPr/>
      <dgm:t>
        <a:bodyPr/>
        <a:lstStyle/>
        <a:p>
          <a:endParaRPr lang="ru-RU"/>
        </a:p>
      </dgm:t>
    </dgm:pt>
    <dgm:pt modelId="{8A02F8FA-2298-9A48-9EB6-88CB08B85638}">
      <dgm:prSet custT="1"/>
      <dgm:spPr/>
      <dgm:t>
        <a:bodyPr/>
        <a:lstStyle/>
        <a:p>
          <a:r>
            <a:rPr lang="ru-RU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Участие в научно-технических конференциях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5AC4A150-577C-6B4B-B8D2-F67E6D5396B3}" type="parTrans" cxnId="{0A9B0AED-BD72-5C4B-AA5F-6221269A7ABB}">
      <dgm:prSet/>
      <dgm:spPr/>
      <dgm:t>
        <a:bodyPr/>
        <a:lstStyle/>
        <a:p>
          <a:endParaRPr lang="ru-RU"/>
        </a:p>
      </dgm:t>
    </dgm:pt>
    <dgm:pt modelId="{FBC061F6-DF23-7E48-BA8D-02992B529093}" type="sibTrans" cxnId="{0A9B0AED-BD72-5C4B-AA5F-6221269A7ABB}">
      <dgm:prSet/>
      <dgm:spPr/>
      <dgm:t>
        <a:bodyPr/>
        <a:lstStyle/>
        <a:p>
          <a:endParaRPr lang="ru-RU"/>
        </a:p>
      </dgm:t>
    </dgm:pt>
    <dgm:pt modelId="{EB9B244D-D766-F74A-8069-481A7BA57642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Возможность участия молодых работников в проекте «Лидер будущего» 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40656457-9919-7B45-9B99-8BA9EBE60E6B}" type="parTrans" cxnId="{1D1D8551-E531-1444-A4EB-410E3A66A48B}">
      <dgm:prSet/>
      <dgm:spPr/>
      <dgm:t>
        <a:bodyPr/>
        <a:lstStyle/>
        <a:p>
          <a:endParaRPr lang="ru-RU"/>
        </a:p>
      </dgm:t>
    </dgm:pt>
    <dgm:pt modelId="{AE95C50C-BB8A-3B47-ADA7-913EDEFEBC26}" type="sibTrans" cxnId="{1D1D8551-E531-1444-A4EB-410E3A66A48B}">
      <dgm:prSet/>
      <dgm:spPr/>
      <dgm:t>
        <a:bodyPr/>
        <a:lstStyle/>
        <a:p>
          <a:endParaRPr lang="ru-RU"/>
        </a:p>
      </dgm:t>
    </dgm:pt>
    <dgm:pt modelId="{8B0521A1-EB1D-5B45-9E06-55DCB875FBE3}" type="pres">
      <dgm:prSet presAssocID="{5B70ED74-8B25-1B4A-9616-94CBBB4D63C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FD4359-C99E-884A-8051-03FBB7D7691B}" type="pres">
      <dgm:prSet presAssocID="{5B70ED74-8B25-1B4A-9616-94CBBB4D63C2}" presName="dummyMaxCanvas" presStyleCnt="0">
        <dgm:presLayoutVars/>
      </dgm:prSet>
      <dgm:spPr/>
    </dgm:pt>
    <dgm:pt modelId="{9025849C-6FE9-2C4D-B787-D6425C71718E}" type="pres">
      <dgm:prSet presAssocID="{5B70ED74-8B25-1B4A-9616-94CBBB4D63C2}" presName="FiveNodes_1" presStyleLbl="node1" presStyleIdx="0" presStyleCnt="5" custLinFactNeighborX="-127" custLinFactNeighborY="-3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4136B-B37F-9B48-B76D-CD8EB7547215}" type="pres">
      <dgm:prSet presAssocID="{5B70ED74-8B25-1B4A-9616-94CBBB4D63C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69DC5-9BF9-2540-A0CE-A0C261C3C4FE}" type="pres">
      <dgm:prSet presAssocID="{5B70ED74-8B25-1B4A-9616-94CBBB4D63C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658CF-05BD-C240-A9A8-00121442B2FC}" type="pres">
      <dgm:prSet presAssocID="{5B70ED74-8B25-1B4A-9616-94CBBB4D63C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82A80-148E-5748-AC0D-BF7FC342E101}" type="pres">
      <dgm:prSet presAssocID="{5B70ED74-8B25-1B4A-9616-94CBBB4D63C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A3D06-B822-B644-8BA4-F280D3826480}" type="pres">
      <dgm:prSet presAssocID="{5B70ED74-8B25-1B4A-9616-94CBBB4D63C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6485F-5193-B647-93B5-B545B2B44EA3}" type="pres">
      <dgm:prSet presAssocID="{5B70ED74-8B25-1B4A-9616-94CBBB4D63C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EA551-8D8A-3943-B05B-775AC107C12A}" type="pres">
      <dgm:prSet presAssocID="{5B70ED74-8B25-1B4A-9616-94CBBB4D63C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FFCDB-789F-0F41-8CD3-4BF66C76924A}" type="pres">
      <dgm:prSet presAssocID="{5B70ED74-8B25-1B4A-9616-94CBBB4D63C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1C222-88E8-FB4B-AAFB-E79045EA9C8E}" type="pres">
      <dgm:prSet presAssocID="{5B70ED74-8B25-1B4A-9616-94CBBB4D63C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3B036-B862-1243-A97C-3DCC9CB21756}" type="pres">
      <dgm:prSet presAssocID="{5B70ED74-8B25-1B4A-9616-94CBBB4D63C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9CCE2-5808-724F-B680-51F6D7782784}" type="pres">
      <dgm:prSet presAssocID="{5B70ED74-8B25-1B4A-9616-94CBBB4D63C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89746-5AF4-2A49-8BCA-77B1ECEC4968}" type="pres">
      <dgm:prSet presAssocID="{5B70ED74-8B25-1B4A-9616-94CBBB4D63C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63FE0-FA82-5C48-A5D3-D1EB59C13709}" type="pres">
      <dgm:prSet presAssocID="{5B70ED74-8B25-1B4A-9616-94CBBB4D63C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ECD716-248D-404E-AD5C-F6112A338F61}" type="presOf" srcId="{EB9B244D-D766-F74A-8069-481A7BA57642}" destId="{11D82A80-148E-5748-AC0D-BF7FC342E101}" srcOrd="0" destOrd="0" presId="urn:microsoft.com/office/officeart/2005/8/layout/vProcess5"/>
    <dgm:cxn modelId="{39E2BF73-43EF-AF48-81FE-5081B6F667A6}" type="presOf" srcId="{5B70ED74-8B25-1B4A-9616-94CBBB4D63C2}" destId="{8B0521A1-EB1D-5B45-9E06-55DCB875FBE3}" srcOrd="0" destOrd="0" presId="urn:microsoft.com/office/officeart/2005/8/layout/vProcess5"/>
    <dgm:cxn modelId="{0A9B0AED-BD72-5C4B-AA5F-6221269A7ABB}" srcId="{5B70ED74-8B25-1B4A-9616-94CBBB4D63C2}" destId="{8A02F8FA-2298-9A48-9EB6-88CB08B85638}" srcOrd="2" destOrd="0" parTransId="{5AC4A150-577C-6B4B-B8D2-F67E6D5396B3}" sibTransId="{FBC061F6-DF23-7E48-BA8D-02992B529093}"/>
    <dgm:cxn modelId="{832DF952-8146-CA41-9EC5-059256052232}" type="presOf" srcId="{7A671272-3C61-B442-B0EA-3EC16E31A7CF}" destId="{4E94136B-B37F-9B48-B76D-CD8EB7547215}" srcOrd="0" destOrd="0" presId="urn:microsoft.com/office/officeart/2005/8/layout/vProcess5"/>
    <dgm:cxn modelId="{67505571-945E-494D-8EF6-0EE5E2FF1FCE}" type="presOf" srcId="{E4A9BD63-7AC6-A441-A734-5B46728990C1}" destId="{9025849C-6FE9-2C4D-B787-D6425C71718E}" srcOrd="0" destOrd="0" presId="urn:microsoft.com/office/officeart/2005/8/layout/vProcess5"/>
    <dgm:cxn modelId="{74B9611B-F581-0447-AA1E-AB1AD27ECE80}" type="presOf" srcId="{E4A9BD63-7AC6-A441-A734-5B46728990C1}" destId="{62F1C222-88E8-FB4B-AAFB-E79045EA9C8E}" srcOrd="1" destOrd="0" presId="urn:microsoft.com/office/officeart/2005/8/layout/vProcess5"/>
    <dgm:cxn modelId="{85379C09-FE23-8E48-B8B4-3927D0F22684}" type="presOf" srcId="{4FD2A9D0-1AFB-B143-8F8D-143378F4548B}" destId="{F6A89746-5AF4-2A49-8BCA-77B1ECEC4968}" srcOrd="1" destOrd="0" presId="urn:microsoft.com/office/officeart/2005/8/layout/vProcess5"/>
    <dgm:cxn modelId="{1D1D8551-E531-1444-A4EB-410E3A66A48B}" srcId="{5B70ED74-8B25-1B4A-9616-94CBBB4D63C2}" destId="{EB9B244D-D766-F74A-8069-481A7BA57642}" srcOrd="4" destOrd="0" parTransId="{40656457-9919-7B45-9B99-8BA9EBE60E6B}" sibTransId="{AE95C50C-BB8A-3B47-ADA7-913EDEFEBC26}"/>
    <dgm:cxn modelId="{25D4BB06-B769-1440-8C69-FDAC7DD588F9}" type="presOf" srcId="{4FD2A9D0-1AFB-B143-8F8D-143378F4548B}" destId="{A0E658CF-05BD-C240-A9A8-00121442B2FC}" srcOrd="0" destOrd="0" presId="urn:microsoft.com/office/officeart/2005/8/layout/vProcess5"/>
    <dgm:cxn modelId="{C0CE23BB-87B3-D348-BAE5-1766A6A03A16}" type="presOf" srcId="{8A02F8FA-2298-9A48-9EB6-88CB08B85638}" destId="{BC39CCE2-5808-724F-B680-51F6D7782784}" srcOrd="1" destOrd="0" presId="urn:microsoft.com/office/officeart/2005/8/layout/vProcess5"/>
    <dgm:cxn modelId="{27C3B275-646D-9B4A-97B6-64C1628A69C0}" type="presOf" srcId="{7A671272-3C61-B442-B0EA-3EC16E31A7CF}" destId="{D6A3B036-B862-1243-A97C-3DCC9CB21756}" srcOrd="1" destOrd="0" presId="urn:microsoft.com/office/officeart/2005/8/layout/vProcess5"/>
    <dgm:cxn modelId="{50D2F41C-7CE8-C847-97D7-3C19B1C8068A}" type="presOf" srcId="{8A02F8FA-2298-9A48-9EB6-88CB08B85638}" destId="{0DF69DC5-9BF9-2540-A0CE-A0C261C3C4FE}" srcOrd="0" destOrd="0" presId="urn:microsoft.com/office/officeart/2005/8/layout/vProcess5"/>
    <dgm:cxn modelId="{8EAEF0C7-B768-A14E-B47A-028D9DF1266E}" srcId="{5B70ED74-8B25-1B4A-9616-94CBBB4D63C2}" destId="{E4A9BD63-7AC6-A441-A734-5B46728990C1}" srcOrd="0" destOrd="0" parTransId="{E4F3C21C-2029-A345-A71A-205EA77E26F4}" sibTransId="{E75DC494-5417-1F45-827F-9B64214C7110}"/>
    <dgm:cxn modelId="{4E60ACA5-2B12-2943-B558-FA5B159FF7F8}" srcId="{5B70ED74-8B25-1B4A-9616-94CBBB4D63C2}" destId="{7A671272-3C61-B442-B0EA-3EC16E31A7CF}" srcOrd="1" destOrd="0" parTransId="{6AEC7469-1D20-3D4A-ABA1-49142DBE6526}" sibTransId="{60F320A6-5BE8-8948-B759-156B553E071F}"/>
    <dgm:cxn modelId="{CE5B5522-8986-B543-9D80-3DFDD335FAD2}" type="presOf" srcId="{067C8C5F-E32F-5944-82CA-F4CE939C2563}" destId="{3ACFFCDB-789F-0F41-8CD3-4BF66C76924A}" srcOrd="0" destOrd="0" presId="urn:microsoft.com/office/officeart/2005/8/layout/vProcess5"/>
    <dgm:cxn modelId="{B2672AD1-F85A-F546-A6BE-36A269953D1F}" type="presOf" srcId="{60F320A6-5BE8-8948-B759-156B553E071F}" destId="{9EF6485F-5193-B647-93B5-B545B2B44EA3}" srcOrd="0" destOrd="0" presId="urn:microsoft.com/office/officeart/2005/8/layout/vProcess5"/>
    <dgm:cxn modelId="{24BA77D5-9EA4-264B-8224-66716A0C1700}" type="presOf" srcId="{E75DC494-5417-1F45-827F-9B64214C7110}" destId="{A21A3D06-B822-B644-8BA4-F280D3826480}" srcOrd="0" destOrd="0" presId="urn:microsoft.com/office/officeart/2005/8/layout/vProcess5"/>
    <dgm:cxn modelId="{58CFC40F-69EC-C24E-B57F-6BE5D7D45A37}" type="presOf" srcId="{FBC061F6-DF23-7E48-BA8D-02992B529093}" destId="{B55EA551-8D8A-3943-B05B-775AC107C12A}" srcOrd="0" destOrd="0" presId="urn:microsoft.com/office/officeart/2005/8/layout/vProcess5"/>
    <dgm:cxn modelId="{73932A41-0980-2540-AAD8-A8D37E4F5730}" srcId="{5B70ED74-8B25-1B4A-9616-94CBBB4D63C2}" destId="{4FD2A9D0-1AFB-B143-8F8D-143378F4548B}" srcOrd="3" destOrd="0" parTransId="{8FC6A412-A14C-0E44-85EA-DE4AEC9BC10D}" sibTransId="{067C8C5F-E32F-5944-82CA-F4CE939C2563}"/>
    <dgm:cxn modelId="{BB9D9A46-C02D-7F40-93D1-C418188FA8C3}" type="presOf" srcId="{EB9B244D-D766-F74A-8069-481A7BA57642}" destId="{88663FE0-FA82-5C48-A5D3-D1EB59C13709}" srcOrd="1" destOrd="0" presId="urn:microsoft.com/office/officeart/2005/8/layout/vProcess5"/>
    <dgm:cxn modelId="{1319D6FA-5DC4-444A-8E17-299DBC7A6402}" type="presParOf" srcId="{8B0521A1-EB1D-5B45-9E06-55DCB875FBE3}" destId="{03FD4359-C99E-884A-8051-03FBB7D7691B}" srcOrd="0" destOrd="0" presId="urn:microsoft.com/office/officeart/2005/8/layout/vProcess5"/>
    <dgm:cxn modelId="{5F869A0C-8E80-D14B-A753-C7C92CCB7A0F}" type="presParOf" srcId="{8B0521A1-EB1D-5B45-9E06-55DCB875FBE3}" destId="{9025849C-6FE9-2C4D-B787-D6425C71718E}" srcOrd="1" destOrd="0" presId="urn:microsoft.com/office/officeart/2005/8/layout/vProcess5"/>
    <dgm:cxn modelId="{DE3892F1-EEA4-7C4B-849D-00455E56B3B8}" type="presParOf" srcId="{8B0521A1-EB1D-5B45-9E06-55DCB875FBE3}" destId="{4E94136B-B37F-9B48-B76D-CD8EB7547215}" srcOrd="2" destOrd="0" presId="urn:microsoft.com/office/officeart/2005/8/layout/vProcess5"/>
    <dgm:cxn modelId="{103CFFCE-E97D-9841-8585-D0B0BBFF2ED4}" type="presParOf" srcId="{8B0521A1-EB1D-5B45-9E06-55DCB875FBE3}" destId="{0DF69DC5-9BF9-2540-A0CE-A0C261C3C4FE}" srcOrd="3" destOrd="0" presId="urn:microsoft.com/office/officeart/2005/8/layout/vProcess5"/>
    <dgm:cxn modelId="{183194BE-45D1-2643-9149-A30A62C71E2F}" type="presParOf" srcId="{8B0521A1-EB1D-5B45-9E06-55DCB875FBE3}" destId="{A0E658CF-05BD-C240-A9A8-00121442B2FC}" srcOrd="4" destOrd="0" presId="urn:microsoft.com/office/officeart/2005/8/layout/vProcess5"/>
    <dgm:cxn modelId="{75EAD1CC-D7B6-B445-8128-1CD755B66325}" type="presParOf" srcId="{8B0521A1-EB1D-5B45-9E06-55DCB875FBE3}" destId="{11D82A80-148E-5748-AC0D-BF7FC342E101}" srcOrd="5" destOrd="0" presId="urn:microsoft.com/office/officeart/2005/8/layout/vProcess5"/>
    <dgm:cxn modelId="{B1255D5A-4835-254E-954C-E4A497F28236}" type="presParOf" srcId="{8B0521A1-EB1D-5B45-9E06-55DCB875FBE3}" destId="{A21A3D06-B822-B644-8BA4-F280D3826480}" srcOrd="6" destOrd="0" presId="urn:microsoft.com/office/officeart/2005/8/layout/vProcess5"/>
    <dgm:cxn modelId="{93823314-6A6A-1C47-A4A5-456A7D68440E}" type="presParOf" srcId="{8B0521A1-EB1D-5B45-9E06-55DCB875FBE3}" destId="{9EF6485F-5193-B647-93B5-B545B2B44EA3}" srcOrd="7" destOrd="0" presId="urn:microsoft.com/office/officeart/2005/8/layout/vProcess5"/>
    <dgm:cxn modelId="{19E6A7C5-A629-F549-B5FB-860A4FC06738}" type="presParOf" srcId="{8B0521A1-EB1D-5B45-9E06-55DCB875FBE3}" destId="{B55EA551-8D8A-3943-B05B-775AC107C12A}" srcOrd="8" destOrd="0" presId="urn:microsoft.com/office/officeart/2005/8/layout/vProcess5"/>
    <dgm:cxn modelId="{EC4B5A44-B2F3-E44B-9890-7A3D92079F41}" type="presParOf" srcId="{8B0521A1-EB1D-5B45-9E06-55DCB875FBE3}" destId="{3ACFFCDB-789F-0F41-8CD3-4BF66C76924A}" srcOrd="9" destOrd="0" presId="urn:microsoft.com/office/officeart/2005/8/layout/vProcess5"/>
    <dgm:cxn modelId="{25DE4225-B7B8-E84A-B58A-43AE3191E19C}" type="presParOf" srcId="{8B0521A1-EB1D-5B45-9E06-55DCB875FBE3}" destId="{62F1C222-88E8-FB4B-AAFB-E79045EA9C8E}" srcOrd="10" destOrd="0" presId="urn:microsoft.com/office/officeart/2005/8/layout/vProcess5"/>
    <dgm:cxn modelId="{EFCE2A2F-526C-2F4F-8388-27B34459B668}" type="presParOf" srcId="{8B0521A1-EB1D-5B45-9E06-55DCB875FBE3}" destId="{D6A3B036-B862-1243-A97C-3DCC9CB21756}" srcOrd="11" destOrd="0" presId="urn:microsoft.com/office/officeart/2005/8/layout/vProcess5"/>
    <dgm:cxn modelId="{BFDC53EE-F74E-EF47-AF45-57BA406CFF5D}" type="presParOf" srcId="{8B0521A1-EB1D-5B45-9E06-55DCB875FBE3}" destId="{BC39CCE2-5808-724F-B680-51F6D7782784}" srcOrd="12" destOrd="0" presId="urn:microsoft.com/office/officeart/2005/8/layout/vProcess5"/>
    <dgm:cxn modelId="{0C2224E2-59F6-D745-9CED-FA0961FBAD63}" type="presParOf" srcId="{8B0521A1-EB1D-5B45-9E06-55DCB875FBE3}" destId="{F6A89746-5AF4-2A49-8BCA-77B1ECEC4968}" srcOrd="13" destOrd="0" presId="urn:microsoft.com/office/officeart/2005/8/layout/vProcess5"/>
    <dgm:cxn modelId="{EAD25DB1-9C4C-F840-B56A-FB7F7A89A4B3}" type="presParOf" srcId="{8B0521A1-EB1D-5B45-9E06-55DCB875FBE3}" destId="{88663FE0-FA82-5C48-A5D3-D1EB59C1370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Нефтеюганск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117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«РН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Юганскнефтегаз»  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1898" custScaleY="144827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22C7B4F2-5ABD-4691-9DCC-6CCF593C6352}" type="presOf" srcId="{43915991-2B22-4191-AEDF-B9BDD4BE2044}" destId="{2E7AF4AD-C707-4308-8D82-AEB2485A31F8}" srcOrd="0" destOrd="0" presId="urn:microsoft.com/office/officeart/2008/layout/AscendingPictureAccentProcess"/>
    <dgm:cxn modelId="{7E423119-C87B-4FFB-B130-767051A52FAC}" type="presOf" srcId="{0774C501-7265-4F4E-A680-C6C77C83B228}" destId="{3E2BF2EE-EBB7-42C6-A198-2D47FD58151B}" srcOrd="0" destOrd="0" presId="urn:microsoft.com/office/officeart/2008/layout/AscendingPictureAccentProcess"/>
    <dgm:cxn modelId="{26807B63-9884-48D0-ACD6-4A532CB0BE5A}" type="presOf" srcId="{9C63074E-D04D-4C11-911A-F6AF539F11D5}" destId="{DE515C47-B910-4AA6-98A8-52C79D44DAE3}" srcOrd="0" destOrd="0" presId="urn:microsoft.com/office/officeart/2008/layout/AscendingPictureAccentProcess"/>
    <dgm:cxn modelId="{61AD279A-8703-4D34-A89D-541C5CC8F1EC}" type="presParOf" srcId="{3E2BF2EE-EBB7-42C6-A198-2D47FD58151B}" destId="{DE515C47-B910-4AA6-98A8-52C79D44DAE3}" srcOrd="0" destOrd="0" presId="urn:microsoft.com/office/officeart/2008/layout/AscendingPictureAccentProcess"/>
    <dgm:cxn modelId="{2283A3DA-95CD-4A79-A4C0-98CA78A4E2A1}" type="presParOf" srcId="{3E2BF2EE-EBB7-42C6-A198-2D47FD58151B}" destId="{9C3A4BFF-9FB0-4840-9A81-4434E79ACD45}" srcOrd="1" destOrd="0" presId="urn:microsoft.com/office/officeart/2008/layout/AscendingPictureAccentProcess"/>
    <dgm:cxn modelId="{7DF4250B-1159-4455-9E15-E5C75A7C18AB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Красноярск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40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«РН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Ванкор»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АО «Востсибнефтегаз»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1898" custScaleY="166895" custLinFactNeighborX="-7186" custLinFactNeighborY="-490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CFDEA3F4-E862-409E-B2F8-1B6FCCBD841C}" type="presOf" srcId="{0774C501-7265-4F4E-A680-C6C77C83B228}" destId="{3E2BF2EE-EBB7-42C6-A198-2D47FD58151B}" srcOrd="0" destOrd="0" presId="urn:microsoft.com/office/officeart/2008/layout/AscendingPictureAccentProcess"/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E1A4FD91-0045-4B45-88E3-E3D1B9A98F55}" type="presOf" srcId="{43915991-2B22-4191-AEDF-B9BDD4BE2044}" destId="{2E7AF4AD-C707-4308-8D82-AEB2485A31F8}" srcOrd="0" destOrd="0" presId="urn:microsoft.com/office/officeart/2008/layout/AscendingPictureAccentProcess"/>
    <dgm:cxn modelId="{A5B170D0-A4A1-46BE-9BBB-E7F7A4EE4A4A}" type="presOf" srcId="{9C63074E-D04D-4C11-911A-F6AF539F11D5}" destId="{DE515C47-B910-4AA6-98A8-52C79D44DAE3}" srcOrd="0" destOrd="0" presId="urn:microsoft.com/office/officeart/2008/layout/AscendingPictureAccentProcess"/>
    <dgm:cxn modelId="{5BDC3599-50C1-4317-AC6A-3002D67DAEC6}" type="presParOf" srcId="{3E2BF2EE-EBB7-42C6-A198-2D47FD58151B}" destId="{DE515C47-B910-4AA6-98A8-52C79D44DAE3}" srcOrd="0" destOrd="0" presId="urn:microsoft.com/office/officeart/2008/layout/AscendingPictureAccentProcess"/>
    <dgm:cxn modelId="{4146C8C4-31C6-411C-842A-33893E16A506}" type="presParOf" srcId="{3E2BF2EE-EBB7-42C6-A198-2D47FD58151B}" destId="{9C3A4BFF-9FB0-4840-9A81-4434E79ACD45}" srcOrd="1" destOrd="0" presId="urn:microsoft.com/office/officeart/2008/layout/AscendingPictureAccentProcess"/>
    <dgm:cxn modelId="{A9AD0070-4DCD-4030-A72F-BBF4BF45861E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Нижневартовск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55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АО "Самотлорнефтегаз«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«Таас-Юрях </a:t>
          </a:r>
          <a:r>
            <a:rPr lang="ru-RU" sz="800" i="0" dirty="0" err="1">
              <a:solidFill>
                <a:schemeClr val="tx1"/>
              </a:solidFill>
              <a:latin typeface="EuropeC" panose="00000500000000000000" pitchFamily="50" charset="0"/>
            </a:rPr>
            <a:t>Нефтегазодобыча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»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ПАО «ННК-</a:t>
          </a:r>
          <a:r>
            <a:rPr lang="ru-RU" sz="800" i="0" dirty="0" err="1">
              <a:solidFill>
                <a:schemeClr val="tx1"/>
              </a:solidFill>
              <a:latin typeface="EuropeC" panose="00000500000000000000" pitchFamily="50" charset="0"/>
            </a:rPr>
            <a:t>Варъеганнефтегаз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5967" custScaleY="227584" custLinFactNeighborX="-6073" custLinFactNeighborY="-6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4B5B820F-72FC-4945-B86A-B8BBFFC16124}" type="presOf" srcId="{0774C501-7265-4F4E-A680-C6C77C83B228}" destId="{3E2BF2EE-EBB7-42C6-A198-2D47FD58151B}" srcOrd="0" destOrd="0" presId="urn:microsoft.com/office/officeart/2008/layout/AscendingPictureAccentProcess"/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859396E6-1D8B-4DBE-948A-A6B361856C31}" type="presOf" srcId="{9C63074E-D04D-4C11-911A-F6AF539F11D5}" destId="{DE515C47-B910-4AA6-98A8-52C79D44DAE3}" srcOrd="0" destOrd="0" presId="urn:microsoft.com/office/officeart/2008/layout/AscendingPictureAccentProcess"/>
    <dgm:cxn modelId="{D5F5DF1B-F30C-4ED5-BA21-28B79528FD3B}" type="presOf" srcId="{43915991-2B22-4191-AEDF-B9BDD4BE2044}" destId="{2E7AF4AD-C707-4308-8D82-AEB2485A31F8}" srcOrd="0" destOrd="0" presId="urn:microsoft.com/office/officeart/2008/layout/AscendingPictureAccentProcess"/>
    <dgm:cxn modelId="{31B92013-8842-4988-8710-FECAB77A1E44}" type="presParOf" srcId="{3E2BF2EE-EBB7-42C6-A198-2D47FD58151B}" destId="{DE515C47-B910-4AA6-98A8-52C79D44DAE3}" srcOrd="0" destOrd="0" presId="urn:microsoft.com/office/officeart/2008/layout/AscendingPictureAccentProcess"/>
    <dgm:cxn modelId="{3DD86C76-9815-4405-874E-2BC00AADA95F}" type="presParOf" srcId="{3E2BF2EE-EBB7-42C6-A198-2D47FD58151B}" destId="{9C3A4BFF-9FB0-4840-9A81-4434E79ACD45}" srcOrd="1" destOrd="0" presId="urn:microsoft.com/office/officeart/2008/layout/AscendingPictureAccentProcess"/>
    <dgm:cxn modelId="{9E925313-E3D0-41DB-B7F8-ADC08C1C0D38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Самара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27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АО «Самаранефтегаз»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87796" custScaleY="151723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5C268542-4F9C-459E-94CD-ADE662B8A4B9}" type="presOf" srcId="{43915991-2B22-4191-AEDF-B9BDD4BE2044}" destId="{2E7AF4AD-C707-4308-8D82-AEB2485A31F8}" srcOrd="0" destOrd="0" presId="urn:microsoft.com/office/officeart/2008/layout/AscendingPictureAccentProcess"/>
    <dgm:cxn modelId="{351E6480-2513-411B-B0F7-3D694E530838}" type="presOf" srcId="{0774C501-7265-4F4E-A680-C6C77C83B228}" destId="{3E2BF2EE-EBB7-42C6-A198-2D47FD58151B}" srcOrd="0" destOrd="0" presId="urn:microsoft.com/office/officeart/2008/layout/AscendingPictureAccentProcess"/>
    <dgm:cxn modelId="{D1C6A3B0-3391-432C-B12D-560A13A368D0}" type="presOf" srcId="{9C63074E-D04D-4C11-911A-F6AF539F11D5}" destId="{DE515C47-B910-4AA6-98A8-52C79D44DAE3}" srcOrd="0" destOrd="0" presId="urn:microsoft.com/office/officeart/2008/layout/AscendingPictureAccentProcess"/>
    <dgm:cxn modelId="{BC5E9ABC-4183-464C-B0E8-ACC091A3C85E}" type="presParOf" srcId="{3E2BF2EE-EBB7-42C6-A198-2D47FD58151B}" destId="{DE515C47-B910-4AA6-98A8-52C79D44DAE3}" srcOrd="0" destOrd="0" presId="urn:microsoft.com/office/officeart/2008/layout/AscendingPictureAccentProcess"/>
    <dgm:cxn modelId="{D4A1AC47-4F08-46AB-93AC-D09901BA2A47}" type="presParOf" srcId="{3E2BF2EE-EBB7-42C6-A198-2D47FD58151B}" destId="{9C3A4BFF-9FB0-4840-9A81-4434E79ACD45}" srcOrd="1" destOrd="0" presId="urn:microsoft.com/office/officeart/2008/layout/AscendingPictureAccentProcess"/>
    <dgm:cxn modelId="{341E72A4-069A-494C-B3EB-96AF9CDEF429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Нягань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24 бригады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АО «РН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Няганьнефтегаз»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1898" custScaleY="151723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3582" custLinFactNeighborY="1621"/>
      <dgm:spPr/>
      <dgm:t>
        <a:bodyPr/>
        <a:lstStyle/>
        <a:p>
          <a:endParaRPr lang="ru-RU"/>
        </a:p>
      </dgm:t>
    </dgm:pt>
  </dgm:ptLst>
  <dgm:cxnLst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9B448B2D-A1D2-47F0-8271-A9CE261DCF58}" type="presOf" srcId="{43915991-2B22-4191-AEDF-B9BDD4BE2044}" destId="{2E7AF4AD-C707-4308-8D82-AEB2485A31F8}" srcOrd="0" destOrd="0" presId="urn:microsoft.com/office/officeart/2008/layout/AscendingPictureAccentProcess"/>
    <dgm:cxn modelId="{C5952876-3205-404E-B2FF-67B372FFEEEF}" type="presOf" srcId="{9C63074E-D04D-4C11-911A-F6AF539F11D5}" destId="{DE515C47-B910-4AA6-98A8-52C79D44DAE3}" srcOrd="0" destOrd="0" presId="urn:microsoft.com/office/officeart/2008/layout/AscendingPictureAccentProcess"/>
    <dgm:cxn modelId="{772AA2E7-F4DC-417F-AA1A-DEAE72027C77}" type="presOf" srcId="{0774C501-7265-4F4E-A680-C6C77C83B228}" destId="{3E2BF2EE-EBB7-42C6-A198-2D47FD58151B}" srcOrd="0" destOrd="0" presId="urn:microsoft.com/office/officeart/2008/layout/AscendingPictureAccentProcess"/>
    <dgm:cxn modelId="{B1CD0F43-1A4C-4FB7-9763-46F5A3A82F45}" type="presParOf" srcId="{3E2BF2EE-EBB7-42C6-A198-2D47FD58151B}" destId="{DE515C47-B910-4AA6-98A8-52C79D44DAE3}" srcOrd="0" destOrd="0" presId="urn:microsoft.com/office/officeart/2008/layout/AscendingPictureAccentProcess"/>
    <dgm:cxn modelId="{3A905758-89AF-4067-B5FB-C7FFF925CC45}" type="presParOf" srcId="{3E2BF2EE-EBB7-42C6-A198-2D47FD58151B}" destId="{9C3A4BFF-9FB0-4840-9A81-4434E79ACD45}" srcOrd="1" destOrd="0" presId="urn:microsoft.com/office/officeart/2008/layout/AscendingPictureAccentProcess"/>
    <dgm:cxn modelId="{EAB93D85-F376-49F6-8A7A-7A4205187B2D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Губкинский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45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«Харампурнефтегаз»</a:t>
          </a:r>
          <a:endParaRPr lang="en-US" sz="800" i="0" dirty="0">
            <a:solidFill>
              <a:schemeClr val="tx1"/>
            </a:solidFill>
            <a:latin typeface="EuropeC" panose="00000500000000000000" pitchFamily="50" charset="0"/>
          </a:endParaRP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«РН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Пурнефтегаз»</a:t>
          </a:r>
          <a:endParaRPr lang="en-US" sz="800" i="0" dirty="0">
            <a:solidFill>
              <a:schemeClr val="tx1"/>
            </a:solidFill>
            <a:latin typeface="EuropeC" panose="00000500000000000000" pitchFamily="50" charset="0"/>
          </a:endParaRP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«Севкомнефтегаз»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1898" custScaleY="204826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22BD7D39-E4AC-4352-815A-DB7134442820}" type="presOf" srcId="{0774C501-7265-4F4E-A680-C6C77C83B228}" destId="{3E2BF2EE-EBB7-42C6-A198-2D47FD58151B}" srcOrd="0" destOrd="0" presId="urn:microsoft.com/office/officeart/2008/layout/AscendingPictureAccentProcess"/>
    <dgm:cxn modelId="{4E70E1E6-E5BC-4518-B948-87AE8DF650F9}" type="presOf" srcId="{43915991-2B22-4191-AEDF-B9BDD4BE2044}" destId="{2E7AF4AD-C707-4308-8D82-AEB2485A31F8}" srcOrd="0" destOrd="0" presId="urn:microsoft.com/office/officeart/2008/layout/AscendingPictureAccentProcess"/>
    <dgm:cxn modelId="{D3B01827-8258-4F0F-9A81-3DAB76EBC348}" type="presOf" srcId="{9C63074E-D04D-4C11-911A-F6AF539F11D5}" destId="{DE515C47-B910-4AA6-98A8-52C79D44DAE3}" srcOrd="0" destOrd="0" presId="urn:microsoft.com/office/officeart/2008/layout/AscendingPictureAccentProcess"/>
    <dgm:cxn modelId="{A1EFCB31-ACE4-4D9D-BEB8-A813E152123C}" type="presParOf" srcId="{3E2BF2EE-EBB7-42C6-A198-2D47FD58151B}" destId="{DE515C47-B910-4AA6-98A8-52C79D44DAE3}" srcOrd="0" destOrd="0" presId="urn:microsoft.com/office/officeart/2008/layout/AscendingPictureAccentProcess"/>
    <dgm:cxn modelId="{B0F71C87-E174-4256-BA9E-F75D31405281}" type="presParOf" srcId="{3E2BF2EE-EBB7-42C6-A198-2D47FD58151B}" destId="{9C3A4BFF-9FB0-4840-9A81-4434E79ACD45}" srcOrd="1" destOrd="0" presId="urn:microsoft.com/office/officeart/2008/layout/AscendingPictureAccentProcess"/>
    <dgm:cxn modelId="{3F459EAB-B505-4173-8067-50CBF060FB88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Стрежевой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33 бригады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АО «Томскнефть» ВНК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ООО «Башнефть</a:t>
          </a:r>
          <a:r>
            <a:rPr lang="en-US" sz="800" i="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Добыча»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11898" custScaleY="166895" custLinFactNeighborX="-6523" custLinFactNeighborY="-6151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2EE67077-5AD3-45E7-A1B5-1903775EEFBF}" type="presOf" srcId="{43915991-2B22-4191-AEDF-B9BDD4BE2044}" destId="{2E7AF4AD-C707-4308-8D82-AEB2485A31F8}" srcOrd="0" destOrd="0" presId="urn:microsoft.com/office/officeart/2008/layout/AscendingPictureAccentProcess"/>
    <dgm:cxn modelId="{6E439255-E0DA-489B-84F2-442ACDC4D961}" type="presOf" srcId="{9C63074E-D04D-4C11-911A-F6AF539F11D5}" destId="{DE515C47-B910-4AA6-98A8-52C79D44DAE3}" srcOrd="0" destOrd="0" presId="urn:microsoft.com/office/officeart/2008/layout/AscendingPictureAccentProcess"/>
    <dgm:cxn modelId="{A7079F69-9D5F-4916-BFB8-A8E62D795A92}" type="presOf" srcId="{0774C501-7265-4F4E-A680-C6C77C83B228}" destId="{3E2BF2EE-EBB7-42C6-A198-2D47FD58151B}" srcOrd="0" destOrd="0" presId="urn:microsoft.com/office/officeart/2008/layout/AscendingPictureAccentProcess"/>
    <dgm:cxn modelId="{E918F2FB-F5AA-46AB-983C-EB6032471511}" type="presParOf" srcId="{3E2BF2EE-EBB7-42C6-A198-2D47FD58151B}" destId="{DE515C47-B910-4AA6-98A8-52C79D44DAE3}" srcOrd="0" destOrd="0" presId="urn:microsoft.com/office/officeart/2008/layout/AscendingPictureAccentProcess"/>
    <dgm:cxn modelId="{E14FF098-0A81-4A0D-AFD3-71F642D5A0F9}" type="presParOf" srcId="{3E2BF2EE-EBB7-42C6-A198-2D47FD58151B}" destId="{9C3A4BFF-9FB0-4840-9A81-4434E79ACD45}" srcOrd="1" destOrd="0" presId="urn:microsoft.com/office/officeart/2008/layout/AscendingPictureAccentProcess"/>
    <dgm:cxn modelId="{FADE5E89-F452-48A3-8E77-C32F87874594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74C501-7265-4F4E-A680-C6C77C83B22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C63074E-D04D-4C11-911A-F6AF539F11D5}">
      <dgm:prSet phldrT="[Текст]" custT="1"/>
      <dgm:spPr>
        <a:solidFill>
          <a:srgbClr val="FED104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ЗАО «КРС»</a:t>
          </a:r>
        </a:p>
        <a:p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3</a:t>
          </a:r>
          <a:r>
            <a:rPr lang="en-US" sz="1000" b="1" dirty="0">
              <a:solidFill>
                <a:schemeClr val="tx1"/>
              </a:solidFill>
              <a:latin typeface="EuropeC" panose="00000500000000000000" pitchFamily="50" charset="0"/>
            </a:rPr>
            <a:t>9</a:t>
          </a:r>
          <a:r>
            <a:rPr lang="ru-RU" sz="1000" b="1" dirty="0">
              <a:solidFill>
                <a:schemeClr val="tx1"/>
              </a:solidFill>
              <a:latin typeface="EuropeC" panose="00000500000000000000" pitchFamily="50" charset="0"/>
            </a:rPr>
            <a:t> бригад ТКРС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r>
            <a:rPr lang="ru-RU" sz="800" i="0" dirty="0">
              <a:solidFill>
                <a:schemeClr val="tx1"/>
              </a:solidFill>
              <a:latin typeface="EuropeC" panose="00000500000000000000" pitchFamily="50" charset="0"/>
            </a:rPr>
            <a:t>ПАО «Удмуртнефть» им. В.И. Кудинова"</a:t>
          </a:r>
        </a:p>
      </dgm:t>
    </dgm:pt>
    <dgm:pt modelId="{4FE2F821-B892-4CF0-BD08-35333BD4E921}" type="parTrans" cxnId="{0AE375E0-A789-4176-BB48-15ED93FDA5A7}">
      <dgm:prSet/>
      <dgm:spPr/>
      <dgm:t>
        <a:bodyPr/>
        <a:lstStyle/>
        <a:p>
          <a:endParaRPr lang="ru-RU"/>
        </a:p>
      </dgm:t>
    </dgm:pt>
    <dgm:pt modelId="{43915991-2B22-4191-AEDF-B9BDD4BE2044}" type="sibTrans" cxnId="{0AE375E0-A789-4176-BB48-15ED93FDA5A7}">
      <dgm:prSet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2BF2EE-EBB7-42C6-A198-2D47FD58151B}" type="pres">
      <dgm:prSet presAssocID="{0774C501-7265-4F4E-A680-C6C77C83B228}" presName="Name0" presStyleCnt="0">
        <dgm:presLayoutVars>
          <dgm:chMax val="7"/>
          <dgm:chPref val="7"/>
          <dgm:dir/>
        </dgm:presLayoutVars>
      </dgm:prSet>
      <dgm:spPr/>
    </dgm:pt>
    <dgm:pt modelId="{DE515C47-B910-4AA6-98A8-52C79D44DAE3}" type="pres">
      <dgm:prSet presAssocID="{9C63074E-D04D-4C11-911A-F6AF539F11D5}" presName="parTx1" presStyleLbl="node1" presStyleIdx="0" presStyleCnt="1" custScaleX="109864" custScaleY="166895" custLinFactNeighborX="-11045" custLinFactNeighborY="-5267"/>
      <dgm:spPr/>
      <dgm:t>
        <a:bodyPr/>
        <a:lstStyle/>
        <a:p>
          <a:endParaRPr lang="ru-RU"/>
        </a:p>
      </dgm:t>
    </dgm:pt>
    <dgm:pt modelId="{9C3A4BFF-9FB0-4840-9A81-4434E79ACD45}" type="pres">
      <dgm:prSet presAssocID="{43915991-2B22-4191-AEDF-B9BDD4BE2044}" presName="picture1" presStyleCnt="0"/>
      <dgm:spPr/>
    </dgm:pt>
    <dgm:pt modelId="{2E7AF4AD-C707-4308-8D82-AEB2485A31F8}" type="pres">
      <dgm:prSet presAssocID="{43915991-2B22-4191-AEDF-B9BDD4BE2044}" presName="imageRepeatNode" presStyleLbl="fgImgPlace1" presStyleIdx="0" presStyleCnt="1" custScaleX="125913" custScaleY="126115" custLinFactNeighborX="-45512" custLinFactNeighborY="84"/>
      <dgm:spPr/>
      <dgm:t>
        <a:bodyPr/>
        <a:lstStyle/>
        <a:p>
          <a:endParaRPr lang="ru-RU"/>
        </a:p>
      </dgm:t>
    </dgm:pt>
  </dgm:ptLst>
  <dgm:cxnLst>
    <dgm:cxn modelId="{03C2725B-C246-4C64-B4BB-067406C8C541}" type="presOf" srcId="{43915991-2B22-4191-AEDF-B9BDD4BE2044}" destId="{2E7AF4AD-C707-4308-8D82-AEB2485A31F8}" srcOrd="0" destOrd="0" presId="urn:microsoft.com/office/officeart/2008/layout/AscendingPictureAccentProcess"/>
    <dgm:cxn modelId="{24626CAA-6FD7-4AC5-BB61-379B12F29FB3}" type="presOf" srcId="{0774C501-7265-4F4E-A680-C6C77C83B228}" destId="{3E2BF2EE-EBB7-42C6-A198-2D47FD58151B}" srcOrd="0" destOrd="0" presId="urn:microsoft.com/office/officeart/2008/layout/AscendingPictureAccentProcess"/>
    <dgm:cxn modelId="{0AE375E0-A789-4176-BB48-15ED93FDA5A7}" srcId="{0774C501-7265-4F4E-A680-C6C77C83B228}" destId="{9C63074E-D04D-4C11-911A-F6AF539F11D5}" srcOrd="0" destOrd="0" parTransId="{4FE2F821-B892-4CF0-BD08-35333BD4E921}" sibTransId="{43915991-2B22-4191-AEDF-B9BDD4BE2044}"/>
    <dgm:cxn modelId="{E0D86927-B249-4DF4-A8A4-47407E57DA80}" type="presOf" srcId="{9C63074E-D04D-4C11-911A-F6AF539F11D5}" destId="{DE515C47-B910-4AA6-98A8-52C79D44DAE3}" srcOrd="0" destOrd="0" presId="urn:microsoft.com/office/officeart/2008/layout/AscendingPictureAccentProcess"/>
    <dgm:cxn modelId="{C6C48673-FD91-404C-AD59-E8B3F914AEE4}" type="presParOf" srcId="{3E2BF2EE-EBB7-42C6-A198-2D47FD58151B}" destId="{DE515C47-B910-4AA6-98A8-52C79D44DAE3}" srcOrd="0" destOrd="0" presId="urn:microsoft.com/office/officeart/2008/layout/AscendingPictureAccentProcess"/>
    <dgm:cxn modelId="{A68BB129-98CB-4BCD-A182-C3878F42DD9F}" type="presParOf" srcId="{3E2BF2EE-EBB7-42C6-A198-2D47FD58151B}" destId="{9C3A4BFF-9FB0-4840-9A81-4434E79ACD45}" srcOrd="1" destOrd="0" presId="urn:microsoft.com/office/officeart/2008/layout/AscendingPictureAccentProcess"/>
    <dgm:cxn modelId="{5342AC60-7876-41F0-8F8A-4F9AFB620955}" type="presParOf" srcId="{9C3A4BFF-9FB0-4840-9A81-4434E79ACD45}" destId="{2E7AF4AD-C707-4308-8D82-AEB2485A31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846758" y="401117"/>
          <a:ext cx="1741863" cy="791998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Усинск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15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«Башнефть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Полюс»</a:t>
          </a:r>
          <a:endParaRPr lang="en-US" sz="800" i="0" kern="1200" dirty="0">
            <a:solidFill>
              <a:schemeClr val="tx1"/>
            </a:solidFill>
            <a:latin typeface="EuropeC" panose="00000500000000000000" pitchFamily="50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«ННК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Северная нефть»</a:t>
          </a:r>
        </a:p>
      </dsp:txBody>
      <dsp:txXfrm>
        <a:off x="885420" y="439779"/>
        <a:ext cx="1664539" cy="714674"/>
      </dsp:txXfrm>
    </dsp:sp>
    <dsp:sp modelId="{2E7AF4AD-C707-4308-8D82-AEB2485A31F8}">
      <dsp:nvSpPr>
        <dsp:cNvPr id="0" name=""/>
        <dsp:cNvSpPr/>
      </dsp:nvSpPr>
      <dsp:spPr>
        <a:xfrm>
          <a:off x="68598" y="13255"/>
          <a:ext cx="1011884" cy="1034763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9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972026" y="455116"/>
          <a:ext cx="1979998" cy="720000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Уфа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151 бригада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«Башнефть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Добыча»</a:t>
          </a:r>
        </a:p>
      </dsp:txBody>
      <dsp:txXfrm>
        <a:off x="1007174" y="490264"/>
        <a:ext cx="1909702" cy="649704"/>
      </dsp:txXfrm>
    </dsp:sp>
    <dsp:sp modelId="{2E7AF4AD-C707-4308-8D82-AEB2485A31F8}">
      <dsp:nvSpPr>
        <dsp:cNvPr id="0" name=""/>
        <dsp:cNvSpPr/>
      </dsp:nvSpPr>
      <dsp:spPr>
        <a:xfrm>
          <a:off x="302400" y="31255"/>
          <a:ext cx="1032951" cy="1034763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972026" y="455116"/>
          <a:ext cx="1979998" cy="720000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Бузулук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39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АО «Оренбургнефть»</a:t>
          </a:r>
        </a:p>
      </dsp:txBody>
      <dsp:txXfrm>
        <a:off x="1007174" y="490264"/>
        <a:ext cx="1909702" cy="649704"/>
      </dsp:txXfrm>
    </dsp:sp>
    <dsp:sp modelId="{2E7AF4AD-C707-4308-8D82-AEB2485A31F8}">
      <dsp:nvSpPr>
        <dsp:cNvPr id="0" name=""/>
        <dsp:cNvSpPr/>
      </dsp:nvSpPr>
      <dsp:spPr>
        <a:xfrm>
          <a:off x="302400" y="31255"/>
          <a:ext cx="1032951" cy="1034763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25849C-6FE9-2C4D-B787-D6425C71718E}">
      <dsp:nvSpPr>
        <dsp:cNvPr id="0" name=""/>
        <dsp:cNvSpPr/>
      </dsp:nvSpPr>
      <dsp:spPr>
        <a:xfrm>
          <a:off x="0" y="0"/>
          <a:ext cx="4857495" cy="786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Адаптация, наставничество молодых специалистов </a:t>
          </a:r>
          <a:endParaRPr lang="ru-RU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3029" y="23029"/>
        <a:ext cx="3917060" cy="740207"/>
      </dsp:txXfrm>
    </dsp:sp>
    <dsp:sp modelId="{4E94136B-B37F-9B48-B76D-CD8EB7547215}">
      <dsp:nvSpPr>
        <dsp:cNvPr id="0" name=""/>
        <dsp:cNvSpPr/>
      </dsp:nvSpPr>
      <dsp:spPr>
        <a:xfrm>
          <a:off x="362735" y="895469"/>
          <a:ext cx="4857495" cy="786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Обучение, развитие молодых специалистов и работников</a:t>
          </a:r>
          <a:endParaRPr lang="ru-RU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85764" y="918498"/>
        <a:ext cx="3937629" cy="740207"/>
      </dsp:txXfrm>
    </dsp:sp>
    <dsp:sp modelId="{0DF69DC5-9BF9-2540-A0CE-A0C261C3C4FE}">
      <dsp:nvSpPr>
        <dsp:cNvPr id="0" name=""/>
        <dsp:cNvSpPr/>
      </dsp:nvSpPr>
      <dsp:spPr>
        <a:xfrm>
          <a:off x="725470" y="1790939"/>
          <a:ext cx="4857495" cy="786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Участие в научно-технических конференциях</a:t>
          </a:r>
          <a:endParaRPr lang="ru-RU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748499" y="1813968"/>
        <a:ext cx="3937629" cy="740207"/>
      </dsp:txXfrm>
    </dsp:sp>
    <dsp:sp modelId="{A0E658CF-05BD-C240-A9A8-00121442B2FC}">
      <dsp:nvSpPr>
        <dsp:cNvPr id="0" name=""/>
        <dsp:cNvSpPr/>
      </dsp:nvSpPr>
      <dsp:spPr>
        <a:xfrm>
          <a:off x="1088205" y="2686408"/>
          <a:ext cx="4857495" cy="786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Участие в Совете Молодых специалистов</a:t>
          </a:r>
          <a:endParaRPr lang="ru-RU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111234" y="2709437"/>
        <a:ext cx="3937629" cy="740207"/>
      </dsp:txXfrm>
    </dsp:sp>
    <dsp:sp modelId="{11D82A80-148E-5748-AC0D-BF7FC342E101}">
      <dsp:nvSpPr>
        <dsp:cNvPr id="0" name=""/>
        <dsp:cNvSpPr/>
      </dsp:nvSpPr>
      <dsp:spPr>
        <a:xfrm>
          <a:off x="1450940" y="3581878"/>
          <a:ext cx="4857495" cy="786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rPr>
            <a:t>Возможность участия молодых работников в проекте «Лидер будущего» </a:t>
          </a:r>
          <a:endParaRPr lang="ru-RU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473969" y="3604907"/>
        <a:ext cx="3937629" cy="740207"/>
      </dsp:txXfrm>
    </dsp:sp>
    <dsp:sp modelId="{A21A3D06-B822-B644-8BA4-F280D3826480}">
      <dsp:nvSpPr>
        <dsp:cNvPr id="0" name=""/>
        <dsp:cNvSpPr/>
      </dsp:nvSpPr>
      <dsp:spPr>
        <a:xfrm>
          <a:off x="4346422" y="574410"/>
          <a:ext cx="511072" cy="511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461413" y="574410"/>
        <a:ext cx="281090" cy="384582"/>
      </dsp:txXfrm>
    </dsp:sp>
    <dsp:sp modelId="{9EF6485F-5193-B647-93B5-B545B2B44EA3}">
      <dsp:nvSpPr>
        <dsp:cNvPr id="0" name=""/>
        <dsp:cNvSpPr/>
      </dsp:nvSpPr>
      <dsp:spPr>
        <a:xfrm>
          <a:off x="4709157" y="1469880"/>
          <a:ext cx="511072" cy="511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824148" y="1469880"/>
        <a:ext cx="281090" cy="384582"/>
      </dsp:txXfrm>
    </dsp:sp>
    <dsp:sp modelId="{B55EA551-8D8A-3943-B05B-775AC107C12A}">
      <dsp:nvSpPr>
        <dsp:cNvPr id="0" name=""/>
        <dsp:cNvSpPr/>
      </dsp:nvSpPr>
      <dsp:spPr>
        <a:xfrm>
          <a:off x="5071893" y="2352245"/>
          <a:ext cx="511072" cy="511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186884" y="2352245"/>
        <a:ext cx="281090" cy="384582"/>
      </dsp:txXfrm>
    </dsp:sp>
    <dsp:sp modelId="{3ACFFCDB-789F-0F41-8CD3-4BF66C76924A}">
      <dsp:nvSpPr>
        <dsp:cNvPr id="0" name=""/>
        <dsp:cNvSpPr/>
      </dsp:nvSpPr>
      <dsp:spPr>
        <a:xfrm>
          <a:off x="5434628" y="3256451"/>
          <a:ext cx="511072" cy="511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549619" y="3256451"/>
        <a:ext cx="281090" cy="384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972026" y="479659"/>
          <a:ext cx="1979998" cy="687275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Нефтеюганск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117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«РН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Юганскнефтегаз»  </a:t>
          </a:r>
        </a:p>
      </dsp:txBody>
      <dsp:txXfrm>
        <a:off x="1005576" y="513209"/>
        <a:ext cx="1912898" cy="620175"/>
      </dsp:txXfrm>
    </dsp:sp>
    <dsp:sp modelId="{2E7AF4AD-C707-4308-8D82-AEB2485A31F8}">
      <dsp:nvSpPr>
        <dsp:cNvPr id="0" name=""/>
        <dsp:cNvSpPr/>
      </dsp:nvSpPr>
      <dsp:spPr>
        <a:xfrm>
          <a:off x="302400" y="39436"/>
          <a:ext cx="1032951" cy="1034763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1040309" y="423786"/>
          <a:ext cx="1979998" cy="791998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Красноярск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40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«РН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Ванкор»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АО «Востсибнефтегаз»</a:t>
          </a:r>
        </a:p>
      </dsp:txBody>
      <dsp:txXfrm>
        <a:off x="1078971" y="462448"/>
        <a:ext cx="1902674" cy="714674"/>
      </dsp:txXfrm>
    </dsp:sp>
    <dsp:sp modelId="{2E7AF4AD-C707-4308-8D82-AEB2485A31F8}">
      <dsp:nvSpPr>
        <dsp:cNvPr id="0" name=""/>
        <dsp:cNvSpPr/>
      </dsp:nvSpPr>
      <dsp:spPr>
        <a:xfrm>
          <a:off x="302400" y="13255"/>
          <a:ext cx="1032951" cy="1034763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1006004" y="210084"/>
          <a:ext cx="2051998" cy="1079997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Нижневартовск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55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АО "Самотлорнефтегаз«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«Таас-Юрях </a:t>
          </a:r>
          <a:r>
            <a:rPr lang="ru-RU" sz="800" i="0" kern="1200" dirty="0" err="1">
              <a:solidFill>
                <a:schemeClr val="tx1"/>
              </a:solidFill>
              <a:latin typeface="EuropeC" panose="00000500000000000000" pitchFamily="50" charset="0"/>
            </a:rPr>
            <a:t>Нефтегазодобыча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»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ПАО «ННК-</a:t>
          </a:r>
          <a:r>
            <a:rPr lang="ru-RU" sz="800" i="0" kern="1200" dirty="0" err="1">
              <a:solidFill>
                <a:schemeClr val="tx1"/>
              </a:solidFill>
              <a:latin typeface="EuropeC" panose="00000500000000000000" pitchFamily="50" charset="0"/>
            </a:rPr>
            <a:t>Варъеганнефтегаз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»</a:t>
          </a:r>
        </a:p>
      </dsp:txBody>
      <dsp:txXfrm>
        <a:off x="1058725" y="262805"/>
        <a:ext cx="1946556" cy="974555"/>
      </dsp:txXfrm>
    </dsp:sp>
    <dsp:sp modelId="{2E7AF4AD-C707-4308-8D82-AEB2485A31F8}">
      <dsp:nvSpPr>
        <dsp:cNvPr id="0" name=""/>
        <dsp:cNvSpPr/>
      </dsp:nvSpPr>
      <dsp:spPr>
        <a:xfrm>
          <a:off x="284401" y="-58744"/>
          <a:ext cx="1032951" cy="1034763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1291884" y="455116"/>
          <a:ext cx="1553521" cy="720000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Самара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27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АО «Самаранефтегаз»</a:t>
          </a:r>
        </a:p>
      </dsp:txBody>
      <dsp:txXfrm>
        <a:off x="1327032" y="490264"/>
        <a:ext cx="1483225" cy="649704"/>
      </dsp:txXfrm>
    </dsp:sp>
    <dsp:sp modelId="{2E7AF4AD-C707-4308-8D82-AEB2485A31F8}">
      <dsp:nvSpPr>
        <dsp:cNvPr id="0" name=""/>
        <dsp:cNvSpPr/>
      </dsp:nvSpPr>
      <dsp:spPr>
        <a:xfrm>
          <a:off x="409020" y="31255"/>
          <a:ext cx="1032951" cy="1034763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972026" y="455116"/>
          <a:ext cx="1979998" cy="720000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Нягань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24 бригады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АО «РН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Няганьнефтегаз»</a:t>
          </a:r>
        </a:p>
      </dsp:txBody>
      <dsp:txXfrm>
        <a:off x="1007174" y="490264"/>
        <a:ext cx="1909702" cy="649704"/>
      </dsp:txXfrm>
    </dsp:sp>
    <dsp:sp modelId="{2E7AF4AD-C707-4308-8D82-AEB2485A31F8}">
      <dsp:nvSpPr>
        <dsp:cNvPr id="0" name=""/>
        <dsp:cNvSpPr/>
      </dsp:nvSpPr>
      <dsp:spPr>
        <a:xfrm>
          <a:off x="318234" y="43866"/>
          <a:ext cx="1032951" cy="1034763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972026" y="266116"/>
          <a:ext cx="1979998" cy="971999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Губкинский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45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«Харампурнефтегаз»</a:t>
          </a:r>
          <a:endParaRPr lang="en-US" sz="800" i="0" kern="1200" dirty="0">
            <a:solidFill>
              <a:schemeClr val="tx1"/>
            </a:solidFill>
            <a:latin typeface="EuropeC" panose="00000500000000000000" pitchFamily="50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«РН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Пурнефтегаз»</a:t>
          </a:r>
          <a:endParaRPr lang="en-US" sz="800" i="0" kern="1200" dirty="0">
            <a:solidFill>
              <a:schemeClr val="tx1"/>
            </a:solidFill>
            <a:latin typeface="EuropeC" panose="00000500000000000000" pitchFamily="50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«Севкомнефтегаз»</a:t>
          </a:r>
        </a:p>
      </dsp:txBody>
      <dsp:txXfrm>
        <a:off x="1019475" y="313565"/>
        <a:ext cx="1885100" cy="877101"/>
      </dsp:txXfrm>
    </dsp:sp>
    <dsp:sp modelId="{2E7AF4AD-C707-4308-8D82-AEB2485A31F8}">
      <dsp:nvSpPr>
        <dsp:cNvPr id="0" name=""/>
        <dsp:cNvSpPr/>
      </dsp:nvSpPr>
      <dsp:spPr>
        <a:xfrm>
          <a:off x="302400" y="-31744"/>
          <a:ext cx="1032951" cy="1034763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1052041" y="396922"/>
          <a:ext cx="1979998" cy="791998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Стрежевой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33 бригады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АО «Томскнефть» ВНК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ООО «Башнефть</a:t>
          </a:r>
          <a:r>
            <a:rPr lang="en-US" sz="800" i="0" kern="1200" dirty="0">
              <a:solidFill>
                <a:schemeClr val="tx1"/>
              </a:solidFill>
              <a:latin typeface="EuropeC" panose="00000500000000000000" pitchFamily="50" charset="0"/>
            </a:rPr>
            <a:t>–</a:t>
          </a: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Добыча»</a:t>
          </a:r>
        </a:p>
      </dsp:txBody>
      <dsp:txXfrm>
        <a:off x="1090703" y="435584"/>
        <a:ext cx="1902674" cy="714674"/>
      </dsp:txXfrm>
    </dsp:sp>
    <dsp:sp modelId="{2E7AF4AD-C707-4308-8D82-AEB2485A31F8}">
      <dsp:nvSpPr>
        <dsp:cNvPr id="0" name=""/>
        <dsp:cNvSpPr/>
      </dsp:nvSpPr>
      <dsp:spPr>
        <a:xfrm>
          <a:off x="302400" y="13255"/>
          <a:ext cx="1032951" cy="1034763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15C47-B910-4AA6-98A8-52C79D44DAE3}">
      <dsp:nvSpPr>
        <dsp:cNvPr id="0" name=""/>
        <dsp:cNvSpPr/>
      </dsp:nvSpPr>
      <dsp:spPr>
        <a:xfrm>
          <a:off x="999019" y="401117"/>
          <a:ext cx="1944007" cy="791998"/>
        </a:xfrm>
        <a:prstGeom prst="roundRect">
          <a:avLst/>
        </a:prstGeom>
        <a:solidFill>
          <a:srgbClr val="FED104"/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537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ЗАО «КРС»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3</a:t>
          </a:r>
          <a:r>
            <a:rPr lang="en-US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9</a:t>
          </a:r>
          <a:r>
            <a:rPr lang="ru-RU" sz="1000" b="1" kern="1200" dirty="0">
              <a:solidFill>
                <a:schemeClr val="tx1"/>
              </a:solidFill>
              <a:latin typeface="EuropeC" panose="00000500000000000000" pitchFamily="50" charset="0"/>
            </a:rPr>
            <a:t> бригад ТКРС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Выполнение работ для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chemeClr val="tx1"/>
              </a:solidFill>
              <a:latin typeface="EuropeC" panose="00000500000000000000" pitchFamily="50" charset="0"/>
            </a:rPr>
            <a:t>ПАО «Удмуртнефть» им. В.И. Кудинова"</a:t>
          </a:r>
        </a:p>
      </dsp:txBody>
      <dsp:txXfrm>
        <a:off x="1037681" y="439779"/>
        <a:ext cx="1866683" cy="714674"/>
      </dsp:txXfrm>
    </dsp:sp>
    <dsp:sp modelId="{2E7AF4AD-C707-4308-8D82-AEB2485A31F8}">
      <dsp:nvSpPr>
        <dsp:cNvPr id="0" name=""/>
        <dsp:cNvSpPr/>
      </dsp:nvSpPr>
      <dsp:spPr>
        <a:xfrm>
          <a:off x="311398" y="13255"/>
          <a:ext cx="1032951" cy="1034763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B229D-3465-4954-8259-78D5E7BD9D9A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45AD2-CD1B-489D-B813-8A146AE1BA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191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Взять инфо с истории РН-Сервиса (когда основали и когда какие регионы появлялись)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45AD2-CD1B-489D-B813-8A146AE1BA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8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Просим учесть и то, у нас всегда востребована ваша работа и мы даем возможность достойно зарабатывать.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45AD2-CD1B-489D-B813-8A146AE1BA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20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45AD2-CD1B-489D-B813-8A146AE1BA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88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8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45AD2-CD1B-489D-B813-8A146AE1BA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44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Многие выпускники мечтают работать в </a:t>
            </a:r>
            <a:r>
              <a:rPr lang="ru-RU" dirty="0" err="1"/>
              <a:t>Рн</a:t>
            </a:r>
            <a:r>
              <a:rPr lang="ru-RU" dirty="0"/>
              <a:t>-сервис, мы уделяем большое внимание молодежи , воспитываем талантливых перспективных активных специалистов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14A4-DD9A-4183-A3D8-9336CF8D61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21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45AD2-CD1B-489D-B813-8A146AE1BA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1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45AD2-CD1B-489D-B813-8A146AE1BA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362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Переходите от размышлений к конкретным действиям.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45AD2-CD1B-489D-B813-8A146AE1BA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6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n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1E7D1-533E-4378-BE09-2936213F9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A6629-F0A2-4FBF-A58B-1575E812BD74}" type="datetime1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685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Нижний колонтитул</a:t>
            </a:r>
            <a:r>
              <a:rPr lang="en-US"/>
              <a:t> </a:t>
            </a:r>
            <a:r>
              <a:rPr lang="ru-RU"/>
              <a:t>шрифт </a:t>
            </a:r>
            <a:r>
              <a:rPr lang="en-US"/>
              <a:t>Arial (10 pt)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Дата и время</a:t>
            </a:r>
            <a:r>
              <a:rPr lang="en-US"/>
              <a:t> </a:t>
            </a:r>
            <a:r>
              <a:rPr lang="ru-RU"/>
              <a:t>шрифт </a:t>
            </a:r>
            <a:r>
              <a:rPr lang="en-US"/>
              <a:t>Arial (10 pt)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9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202" y="1304761"/>
            <a:ext cx="5391237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1561" y="1304761"/>
            <a:ext cx="5391237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D392-4BFD-4DB9-A231-50010A12EF86}" type="datetime1">
              <a:rPr lang="ru-RU" smtClean="0"/>
              <a:t>10.12.2024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52B5B2D2-F040-40CB-9916-8435755AC02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0800000" flipV="1">
            <a:off x="3309" y="6318001"/>
            <a:ext cx="540000" cy="540000"/>
          </a:xfrm>
          <a:prstGeom prst="rect">
            <a:avLst/>
          </a:prstGeom>
          <a:solidFill>
            <a:srgbClr val="FAD200"/>
          </a:solidFill>
          <a:ln w="9525" algn="ctr">
            <a:noFill/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BBD338F-8E09-4F68-B7E9-C207A2FDEA56}"/>
              </a:ext>
            </a:extLst>
          </p:cNvPr>
          <p:cNvSpPr txBox="1">
            <a:spLocks/>
          </p:cNvSpPr>
          <p:nvPr userDrawn="1"/>
        </p:nvSpPr>
        <p:spPr>
          <a:xfrm>
            <a:off x="36552" y="6420186"/>
            <a:ext cx="46215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10A0DD-03E8-418E-9CCE-E0D41FE630AA}" type="slidenum">
              <a:rPr lang="ru-RU" sz="1400" smtClean="0"/>
              <a:pPr/>
              <a:t>‹#›</a:t>
            </a:fld>
            <a:endParaRPr lang="ru-RU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B25DC2-89E6-4DD4-ADB1-08EC4727B5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075" y="368300"/>
            <a:ext cx="1011938" cy="3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3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9" Type="http://schemas.openxmlformats.org/officeDocument/2006/relationships/diagramData" Target="../diagrams/data8.xml"/><Relationship Id="rId21" Type="http://schemas.openxmlformats.org/officeDocument/2006/relationships/diagramQuickStyle" Target="../diagrams/quickStyle4.xml"/><Relationship Id="rId34" Type="http://schemas.openxmlformats.org/officeDocument/2006/relationships/diagramData" Target="../diagrams/data7.xml"/><Relationship Id="rId42" Type="http://schemas.openxmlformats.org/officeDocument/2006/relationships/diagramColors" Target="../diagrams/colors8.xml"/><Relationship Id="rId47" Type="http://schemas.openxmlformats.org/officeDocument/2006/relationships/diagramColors" Target="../diagrams/colors9.xml"/><Relationship Id="rId50" Type="http://schemas.openxmlformats.org/officeDocument/2006/relationships/diagramLayout" Target="../diagrams/layout10.xml"/><Relationship Id="rId55" Type="http://schemas.openxmlformats.org/officeDocument/2006/relationships/diagramLayout" Target="../diagrams/layout11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38" Type="http://schemas.microsoft.com/office/2007/relationships/diagramDrawing" Target="../diagrams/drawing7.xml"/><Relationship Id="rId46" Type="http://schemas.openxmlformats.org/officeDocument/2006/relationships/diagramQuickStyle" Target="../diagrams/quickStyle9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6.xml"/><Relationship Id="rId41" Type="http://schemas.openxmlformats.org/officeDocument/2006/relationships/diagramQuickStyle" Target="../diagrams/quickStyle8.xml"/><Relationship Id="rId54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37" Type="http://schemas.openxmlformats.org/officeDocument/2006/relationships/diagramColors" Target="../diagrams/colors7.xml"/><Relationship Id="rId40" Type="http://schemas.openxmlformats.org/officeDocument/2006/relationships/diagramLayout" Target="../diagrams/layout8.xml"/><Relationship Id="rId45" Type="http://schemas.openxmlformats.org/officeDocument/2006/relationships/diagramLayout" Target="../diagrams/layout9.xml"/><Relationship Id="rId53" Type="http://schemas.microsoft.com/office/2007/relationships/diagramDrawing" Target="../diagrams/drawing10.xml"/><Relationship Id="rId58" Type="http://schemas.microsoft.com/office/2007/relationships/diagramDrawing" Target="../diagrams/drawing11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36" Type="http://schemas.openxmlformats.org/officeDocument/2006/relationships/diagramQuickStyle" Target="../diagrams/quickStyle7.xml"/><Relationship Id="rId49" Type="http://schemas.openxmlformats.org/officeDocument/2006/relationships/diagramData" Target="../diagrams/data10.xml"/><Relationship Id="rId57" Type="http://schemas.openxmlformats.org/officeDocument/2006/relationships/diagramColors" Target="../diagrams/colors11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4" Type="http://schemas.openxmlformats.org/officeDocument/2006/relationships/diagramData" Target="../diagrams/data9.xml"/><Relationship Id="rId52" Type="http://schemas.openxmlformats.org/officeDocument/2006/relationships/diagramColors" Target="../diagrams/colors10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Relationship Id="rId35" Type="http://schemas.openxmlformats.org/officeDocument/2006/relationships/diagramLayout" Target="../diagrams/layout7.xml"/><Relationship Id="rId43" Type="http://schemas.microsoft.com/office/2007/relationships/diagramDrawing" Target="../diagrams/drawing8.xml"/><Relationship Id="rId48" Type="http://schemas.microsoft.com/office/2007/relationships/diagramDrawing" Target="../diagrams/drawing9.xml"/><Relationship Id="rId56" Type="http://schemas.openxmlformats.org/officeDocument/2006/relationships/diagramQuickStyle" Target="../diagrams/quickStyle11.xml"/><Relationship Id="rId8" Type="http://schemas.microsoft.com/office/2007/relationships/diagramDrawing" Target="../diagrams/drawing1.xml"/><Relationship Id="rId51" Type="http://schemas.openxmlformats.org/officeDocument/2006/relationships/diagramQuickStyle" Target="../diagrams/quickStyle10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3478" y="2302298"/>
            <a:ext cx="6703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ООО «РН-Сервис» </a:t>
            </a:r>
            <a:r>
              <a:rPr lang="ru-RU" sz="3800" b="1" dirty="0" smtClean="0">
                <a:solidFill>
                  <a:srgbClr val="221E2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филиал в г. Губкинский</a:t>
            </a:r>
            <a:endParaRPr lang="ru-RU" sz="3800" b="1" dirty="0">
              <a:solidFill>
                <a:srgbClr val="221E2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052" y="383708"/>
            <a:ext cx="1743893" cy="9490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B85E5-8402-1234-6E97-016F1659E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0625"/>
            <a:ext cx="4029703" cy="56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49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162" descr="самол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8527" r="6099" b="8527"/>
          <a:stretch>
            <a:fillRect/>
          </a:stretch>
        </p:blipFill>
        <p:spPr bwMode="auto">
          <a:xfrm>
            <a:off x="7842041" y="1705124"/>
            <a:ext cx="1496278" cy="14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37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42"/>
          <p:cNvSpPr>
            <a:spLocks noChangeArrowheads="1"/>
          </p:cNvSpPr>
          <p:nvPr/>
        </p:nvSpPr>
        <p:spPr bwMode="auto">
          <a:xfrm>
            <a:off x="1295401" y="653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7951" y="6346231"/>
            <a:ext cx="9408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A9D10"/>
                </a:solidFill>
              </a:rPr>
              <a:t>* Подробную памятку можно запросить у руководителя.</a:t>
            </a:r>
            <a:endParaRPr lang="ru-RU" sz="1400" dirty="0">
              <a:solidFill>
                <a:srgbClr val="FA9D10"/>
              </a:solidFill>
            </a:endParaRPr>
          </a:p>
        </p:txBody>
      </p:sp>
      <p:sp>
        <p:nvSpPr>
          <p:cNvPr id="24" name="Скругленная прямоугольная выноска 113"/>
          <p:cNvSpPr>
            <a:spLocks noChangeArrowheads="1"/>
          </p:cNvSpPr>
          <p:nvPr/>
        </p:nvSpPr>
        <p:spPr bwMode="auto">
          <a:xfrm>
            <a:off x="1775520" y="1268760"/>
            <a:ext cx="4320480" cy="576064"/>
          </a:xfrm>
          <a:prstGeom prst="wedgeRoundRectCallout">
            <a:avLst>
              <a:gd name="adj1" fmla="val -43302"/>
              <a:gd name="adj2" fmla="val -86039"/>
              <a:gd name="adj3" fmla="val 16667"/>
            </a:avLst>
          </a:prstGeom>
          <a:solidFill>
            <a:srgbClr val="6985A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"/>
                <a:ea typeface="Times New Roman"/>
              </a:rPr>
              <a:t>Возмещение билетов только от базового города:</a:t>
            </a:r>
            <a:endParaRPr lang="ru-RU" sz="1600" dirty="0">
              <a:latin typeface="Times New Roman"/>
              <a:ea typeface="Times New Roman"/>
            </a:endParaRPr>
          </a:p>
        </p:txBody>
      </p:sp>
      <p:sp>
        <p:nvSpPr>
          <p:cNvPr id="25" name="Подзаголовок 18"/>
          <p:cNvSpPr txBox="1">
            <a:spLocks/>
          </p:cNvSpPr>
          <p:nvPr/>
        </p:nvSpPr>
        <p:spPr>
          <a:xfrm>
            <a:off x="1407951" y="5472658"/>
            <a:ext cx="9408798" cy="1181349"/>
          </a:xfrm>
          <a:prstGeom prst="rect">
            <a:avLst/>
          </a:prstGeom>
          <a:solidFill>
            <a:srgbClr val="F6D100"/>
          </a:solidFill>
          <a:ln w="3175"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>
              <a:spcBef>
                <a:spcPts val="240"/>
              </a:spcBef>
            </a:pPr>
            <a:r>
              <a:rPr lang="ru-RU" sz="1600" b="1" dirty="0">
                <a:latin typeface="Arial"/>
                <a:ea typeface="Calibri"/>
              </a:rPr>
              <a:t>Список Базовых городов дополнен с 01.01.2024г. Список дополнен возможностью иметь  одновременно 2-3 пункта </a:t>
            </a:r>
            <a:r>
              <a:rPr lang="ru-RU" sz="1600" b="1" dirty="0" smtClean="0">
                <a:latin typeface="Arial"/>
                <a:ea typeface="Calibri"/>
              </a:rPr>
              <a:t>сбора   </a:t>
            </a:r>
            <a:r>
              <a:rPr lang="ru-RU" sz="1600" b="1" dirty="0">
                <a:latin typeface="Arial"/>
                <a:ea typeface="Calibri"/>
              </a:rPr>
              <a:t>СУММА КОМПЕНСАЦИИ</a:t>
            </a:r>
            <a:r>
              <a:rPr lang="ru-RU" sz="1600" dirty="0">
                <a:latin typeface="Arial"/>
                <a:ea typeface="Calibri"/>
              </a:rPr>
              <a:t> утверждена ЛНД</a:t>
            </a:r>
            <a:r>
              <a:rPr lang="ru-RU" sz="1600" b="1" dirty="0">
                <a:solidFill>
                  <a:srgbClr val="C00000"/>
                </a:solidFill>
                <a:latin typeface="Arial"/>
                <a:ea typeface="Calibri"/>
              </a:rPr>
              <a:t> 		</a:t>
            </a:r>
            <a:endParaRPr lang="ru-RU" sz="1600" dirty="0">
              <a:latin typeface="Times New Roman"/>
              <a:ea typeface="Times New Roman"/>
            </a:endParaRPr>
          </a:p>
        </p:txBody>
      </p:sp>
      <p:pic>
        <p:nvPicPr>
          <p:cNvPr id="26" name="Рисунок 25" descr="C:\Users\zvminibaeva\AppData\Local\Microsoft\Windows\INetCache\Content.Word\банк карта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98" y="3971193"/>
            <a:ext cx="732250" cy="71095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одзаголовок 18"/>
          <p:cNvSpPr txBox="1">
            <a:spLocks/>
          </p:cNvSpPr>
          <p:nvPr/>
        </p:nvSpPr>
        <p:spPr>
          <a:xfrm>
            <a:off x="6283921" y="3128159"/>
            <a:ext cx="4532829" cy="845319"/>
          </a:xfrm>
          <a:prstGeom prst="rect">
            <a:avLst/>
          </a:prstGeom>
          <a:solidFill>
            <a:srgbClr val="E2E2E2"/>
          </a:solidFill>
          <a:ln w="3175"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indent="177800" algn="just">
              <a:lnSpc>
                <a:spcPct val="90000"/>
              </a:lnSpc>
            </a:pPr>
            <a:r>
              <a:rPr lang="ru-RU" dirty="0">
                <a:solidFill>
                  <a:srgbClr val="0D0D0D"/>
                </a:solidFill>
                <a:latin typeface="Arial"/>
                <a:ea typeface="Times New Roman"/>
              </a:rPr>
              <a:t>В случае покупки билетов банковской картой, оплата билетов производится только ЛИЧНОЙ КАРТОЙ</a:t>
            </a:r>
            <a:endParaRPr lang="ru-RU" sz="1200" dirty="0">
              <a:latin typeface="Times New Roman"/>
              <a:ea typeface="Times New Roman"/>
            </a:endParaRPr>
          </a:p>
        </p:txBody>
      </p:sp>
      <p:pic>
        <p:nvPicPr>
          <p:cNvPr id="12292" name="Рисунок 1050" descr="поез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28886" r="6976" b="23817"/>
          <a:stretch>
            <a:fillRect/>
          </a:stretch>
        </p:blipFill>
        <p:spPr bwMode="auto">
          <a:xfrm>
            <a:off x="6248401" y="1837869"/>
            <a:ext cx="1675441" cy="10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Рисунок 165" descr="автобу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b="18182"/>
          <a:stretch>
            <a:fillRect/>
          </a:stretch>
        </p:blipFill>
        <p:spPr bwMode="auto">
          <a:xfrm>
            <a:off x="9363075" y="1924655"/>
            <a:ext cx="1453674" cy="101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одзаголовок 18"/>
          <p:cNvSpPr txBox="1">
            <a:spLocks/>
          </p:cNvSpPr>
          <p:nvPr/>
        </p:nvSpPr>
        <p:spPr>
          <a:xfrm>
            <a:off x="6283921" y="1129060"/>
            <a:ext cx="4532829" cy="576064"/>
          </a:xfrm>
          <a:prstGeom prst="rect">
            <a:avLst/>
          </a:prstGeom>
          <a:solidFill>
            <a:srgbClr val="6985AF"/>
          </a:solidFill>
          <a:ln w="3175"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"/>
                <a:ea typeface="Times New Roman"/>
              </a:rPr>
              <a:t>Приехать можно любым видом транспорта:</a:t>
            </a:r>
            <a:endParaRPr lang="ru-RU" sz="1600" dirty="0">
              <a:latin typeface="Times New Roman"/>
              <a:ea typeface="Times New Roman"/>
            </a:endParaRPr>
          </a:p>
        </p:txBody>
      </p:sp>
      <p:sp>
        <p:nvSpPr>
          <p:cNvPr id="32" name="Подзаголовок 18"/>
          <p:cNvSpPr txBox="1">
            <a:spLocks/>
          </p:cNvSpPr>
          <p:nvPr/>
        </p:nvSpPr>
        <p:spPr>
          <a:xfrm>
            <a:off x="7176120" y="4063082"/>
            <a:ext cx="3626083" cy="1238126"/>
          </a:xfrm>
          <a:prstGeom prst="rect">
            <a:avLst/>
          </a:prstGeom>
          <a:solidFill>
            <a:srgbClr val="F6D100"/>
          </a:solidFill>
          <a:ln w="3175"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indent="266700" algn="just">
              <a:spcBef>
                <a:spcPts val="240"/>
              </a:spcBef>
            </a:pPr>
            <a:r>
              <a:rPr lang="ru-RU" sz="1500" b="1" dirty="0">
                <a:solidFill>
                  <a:srgbClr val="C00000"/>
                </a:solidFill>
                <a:latin typeface="Arial"/>
                <a:ea typeface="Calibri"/>
              </a:rPr>
              <a:t>При утере посадочного талона приложите справку от авиакомпании о прибытии рейсом, стоимость справки не компенсируется.</a:t>
            </a:r>
            <a:endParaRPr lang="ru-RU" sz="1500" dirty="0">
              <a:latin typeface="Times New Roman"/>
              <a:ea typeface="Times New Roman"/>
            </a:endParaRPr>
          </a:p>
        </p:txBody>
      </p:sp>
      <p:sp>
        <p:nvSpPr>
          <p:cNvPr id="22" name="Заголовок 2"/>
          <p:cNvSpPr txBox="1">
            <a:spLocks/>
          </p:cNvSpPr>
          <p:nvPr/>
        </p:nvSpPr>
        <p:spPr bwMode="auto">
          <a:xfrm>
            <a:off x="1295400" y="228600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b="1" cap="all" dirty="0"/>
              <a:t>ВАХТОВЫЙ МЕТОД ОРГАНИЗАЦИИ РАБОТ</a:t>
            </a:r>
          </a:p>
        </p:txBody>
      </p:sp>
      <p:sp>
        <p:nvSpPr>
          <p:cNvPr id="23" name="Rectangle 2"/>
          <p:cNvSpPr txBox="1">
            <a:spLocks/>
          </p:cNvSpPr>
          <p:nvPr/>
        </p:nvSpPr>
        <p:spPr bwMode="auto">
          <a:xfrm>
            <a:off x="1295400" y="609600"/>
            <a:ext cx="9132532" cy="36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defTabSz="914400" eaLnBrk="1" latinLnBrk="0" hangingPunct="1">
              <a:buNone/>
              <a:defRPr sz="1800" b="1" cap="all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dirty="0">
                <a:solidFill>
                  <a:srgbClr val="C00000"/>
                </a:solidFill>
              </a:rPr>
              <a:t>КОМПЕНСАЦИЯ ПРОЕЗДА НА ВАХТУ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816400"/>
              </p:ext>
            </p:extLst>
          </p:nvPr>
        </p:nvGraphicFramePr>
        <p:xfrm>
          <a:off x="1119902" y="2058067"/>
          <a:ext cx="5076847" cy="3470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9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7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Москва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Омск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Екатеринбург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Томск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Казань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Ноябрьск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Краснодар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Самара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Сочи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Тюмень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Минеральные Воды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Сургут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Уфа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Новосибирск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None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None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Char char=""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Новый Уренгой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/>
                        <a:buNone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289" name="Рисунок 1043" descr="кар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19" y="4123768"/>
            <a:ext cx="912104" cy="91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1372802" y="206725"/>
            <a:ext cx="5328592" cy="35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eaLnBrk="0" hangingPunct="0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блок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372802" y="578831"/>
            <a:ext cx="8323598" cy="36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defTabSz="914400" eaLnBrk="1" latinLnBrk="0" hangingPunct="1">
              <a:buNone/>
              <a:defRPr sz="1600" b="1">
                <a:solidFill>
                  <a:srgbClr val="6985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dirty="0"/>
              <a:t>СОЦИАЛЬНАЯ ПОДДЕРЖКА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43000" y="416497"/>
            <a:ext cx="2167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DINPro-Bold"/>
              </a:rPr>
              <a:t> </a:t>
            </a:r>
            <a:endParaRPr lang="ru-RU" altLang="ru-RU" sz="60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37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42"/>
          <p:cNvSpPr>
            <a:spLocks noChangeArrowheads="1"/>
          </p:cNvSpPr>
          <p:nvPr/>
        </p:nvSpPr>
        <p:spPr bwMode="auto">
          <a:xfrm>
            <a:off x="1295401" y="653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8507828" y="1196753"/>
            <a:ext cx="2376705" cy="2586723"/>
            <a:chOff x="0" y="0"/>
            <a:chExt cx="6602373" cy="1120893"/>
          </a:xfrm>
        </p:grpSpPr>
        <p:sp>
          <p:nvSpPr>
            <p:cNvPr id="33" name="Подзаголовок 18"/>
            <p:cNvSpPr txBox="1">
              <a:spLocks/>
            </p:cNvSpPr>
            <p:nvPr/>
          </p:nvSpPr>
          <p:spPr>
            <a:xfrm>
              <a:off x="0" y="0"/>
              <a:ext cx="6601927" cy="581025"/>
            </a:xfrm>
            <a:prstGeom prst="rect">
              <a:avLst/>
            </a:prstGeom>
            <a:solidFill>
              <a:srgbClr val="F6D100"/>
            </a:solidFill>
            <a:ln w="3175">
              <a:noFill/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spcBef>
                  <a:spcPts val="240"/>
                </a:spcBef>
              </a:pPr>
              <a:endParaRPr lang="ru-RU" sz="800" b="1" dirty="0">
                <a:solidFill>
                  <a:srgbClr val="000000"/>
                </a:solidFill>
                <a:latin typeface="Arial"/>
                <a:ea typeface="Times New Roman"/>
              </a:endParaRPr>
            </a:p>
            <a:p>
              <a:pPr algn="ctr">
                <a:spcBef>
                  <a:spcPts val="240"/>
                </a:spcBef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  <a:ea typeface="Times New Roman"/>
                </a:rPr>
                <a:t>C</a:t>
              </a:r>
              <a:r>
                <a:rPr lang="ru-RU" sz="1600" b="1" dirty="0">
                  <a:solidFill>
                    <a:srgbClr val="000000"/>
                  </a:solidFill>
                  <a:latin typeface="Arial"/>
                  <a:ea typeface="Times New Roman"/>
                </a:rPr>
                <a:t>ТРАХОВАНИЕ </a:t>
              </a:r>
            </a:p>
            <a:p>
              <a:pPr algn="ctr">
                <a:spcBef>
                  <a:spcPts val="240"/>
                </a:spcBef>
              </a:pPr>
              <a:r>
                <a:rPr lang="ru-RU" sz="1600" b="1" dirty="0">
                  <a:solidFill>
                    <a:srgbClr val="000000"/>
                  </a:solidFill>
                  <a:latin typeface="Arial"/>
                  <a:ea typeface="Times New Roman"/>
                </a:rPr>
                <a:t>ОТ </a:t>
              </a:r>
            </a:p>
            <a:p>
              <a:pPr algn="ctr">
                <a:spcBef>
                  <a:spcPts val="240"/>
                </a:spcBef>
              </a:pPr>
              <a:r>
                <a:rPr lang="ru-RU" sz="1600" b="1" dirty="0">
                  <a:solidFill>
                    <a:srgbClr val="000000"/>
                  </a:solidFill>
                  <a:latin typeface="Arial"/>
                  <a:ea typeface="Times New Roman"/>
                </a:rPr>
                <a:t>НЕСЧАСТНОГО СЛУЧАЯ</a:t>
              </a:r>
              <a:endParaRPr lang="ru-RU" sz="1600" dirty="0">
                <a:latin typeface="Times New Roman"/>
                <a:ea typeface="Times New Roman"/>
              </a:endParaRPr>
            </a:p>
            <a:p>
              <a:pPr algn="ctr">
                <a:spcBef>
                  <a:spcPts val="240"/>
                </a:spcBef>
              </a:pPr>
              <a:r>
                <a:rPr lang="ru-RU" sz="1600" b="1" dirty="0">
                  <a:solidFill>
                    <a:srgbClr val="000000"/>
                  </a:solidFill>
                  <a:latin typeface="Arial"/>
                  <a:ea typeface="Times New Roman"/>
                </a:rPr>
                <a:t> </a:t>
              </a:r>
              <a:endParaRPr lang="ru-RU" sz="1600" dirty="0">
                <a:latin typeface="Times New Roman"/>
                <a:ea typeface="Times New Roman"/>
              </a:endParaRPr>
            </a:p>
          </p:txBody>
        </p:sp>
        <p:sp>
          <p:nvSpPr>
            <p:cNvPr id="34" name="Подзаголовок 18"/>
            <p:cNvSpPr txBox="1">
              <a:spLocks/>
            </p:cNvSpPr>
            <p:nvPr/>
          </p:nvSpPr>
          <p:spPr>
            <a:xfrm>
              <a:off x="0" y="574158"/>
              <a:ext cx="6602373" cy="546735"/>
            </a:xfrm>
            <a:prstGeom prst="rect">
              <a:avLst/>
            </a:prstGeom>
            <a:solidFill>
              <a:srgbClr val="E2E2E2"/>
            </a:solidFill>
            <a:ln w="3175">
              <a:noFill/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lang="ru-RU" sz="800" dirty="0">
                <a:latin typeface="Arial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</a:pPr>
              <a:r>
                <a:rPr lang="ru-RU" sz="1600" dirty="0">
                  <a:latin typeface="Arial"/>
                  <a:ea typeface="Calibri"/>
                  <a:cs typeface="Times New Roman"/>
                </a:rPr>
                <a:t>Каждый работник застрахован от несчастного случая (500 </a:t>
              </a:r>
              <a:r>
                <a:rPr lang="ru-RU" sz="1600" dirty="0" err="1">
                  <a:latin typeface="Arial"/>
                  <a:ea typeface="Calibri"/>
                  <a:cs typeface="Times New Roman"/>
                </a:rPr>
                <a:t>тыс.руб</a:t>
              </a:r>
              <a:r>
                <a:rPr lang="ru-RU" sz="1600" dirty="0">
                  <a:latin typeface="Arial"/>
                  <a:ea typeface="Calibri"/>
                  <a:cs typeface="Times New Roman"/>
                </a:rPr>
                <a:t>)</a:t>
              </a:r>
              <a:endParaRPr lang="ru-RU" sz="1600" dirty="0"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39" name="Подзаголовок 18"/>
          <p:cNvSpPr txBox="1">
            <a:spLocks/>
          </p:cNvSpPr>
          <p:nvPr/>
        </p:nvSpPr>
        <p:spPr>
          <a:xfrm>
            <a:off x="8498384" y="3933056"/>
            <a:ext cx="2376264" cy="1758970"/>
          </a:xfrm>
          <a:prstGeom prst="rect">
            <a:avLst/>
          </a:prstGeom>
          <a:solidFill>
            <a:srgbClr val="F6D100"/>
          </a:solidFill>
          <a:ln w="3175"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spcBef>
                <a:spcPts val="240"/>
              </a:spcBef>
            </a:pPr>
            <a:r>
              <a:rPr lang="ru-RU" sz="1600" b="1" dirty="0">
                <a:solidFill>
                  <a:srgbClr val="000000"/>
                </a:solidFill>
                <a:latin typeface="Arial"/>
                <a:ea typeface="Times New Roman"/>
              </a:rPr>
              <a:t>  МЕДИЦИНСКИЙ ОСМОТР </a:t>
            </a:r>
          </a:p>
          <a:p>
            <a:pPr algn="ctr">
              <a:spcBef>
                <a:spcPts val="240"/>
              </a:spcBef>
            </a:pPr>
            <a:r>
              <a:rPr lang="ru-RU" sz="1600" b="1" dirty="0">
                <a:solidFill>
                  <a:srgbClr val="000000"/>
                </a:solidFill>
                <a:latin typeface="Arial"/>
                <a:ea typeface="Times New Roman"/>
              </a:rPr>
              <a:t>ПРИ ТРУДОУСТРОЙСТВЕ </a:t>
            </a:r>
          </a:p>
          <a:p>
            <a:pPr algn="ctr">
              <a:spcBef>
                <a:spcPts val="240"/>
              </a:spcBef>
            </a:pPr>
            <a:endParaRPr lang="ru-RU" sz="1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algn="ctr">
              <a:spcBef>
                <a:spcPts val="240"/>
              </a:spcBef>
            </a:pPr>
            <a:r>
              <a:rPr lang="ru-RU" sz="1600" b="1" dirty="0">
                <a:solidFill>
                  <a:srgbClr val="000000"/>
                </a:solidFill>
                <a:latin typeface="Arial"/>
                <a:ea typeface="Times New Roman"/>
              </a:rPr>
              <a:t>ЗА СЧЕТ РАБОТОДАТЕЛЯ!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Bef>
                <a:spcPts val="240"/>
              </a:spcBef>
            </a:pPr>
            <a:r>
              <a:rPr lang="ru-RU" sz="1600" dirty="0">
                <a:latin typeface="Arial"/>
                <a:ea typeface="Calibri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</p:txBody>
      </p:sp>
      <p:sp>
        <p:nvSpPr>
          <p:cNvPr id="7169" name="Rectangle 33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36"/>
          <p:cNvSpPr>
            <a:spLocks noChangeArrowheads="1"/>
          </p:cNvSpPr>
          <p:nvPr/>
        </p:nvSpPr>
        <p:spPr bwMode="auto">
          <a:xfrm>
            <a:off x="1295401" y="2864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600">
                <a:latin typeface="Arial" pitchFamily="34" charset="0"/>
                <a:cs typeface="Arial" pitchFamily="34" charset="0"/>
              </a:rPr>
            </a:br>
            <a:endParaRPr lang="ru-RU" altLang="ru-RU" sz="120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40"/>
          <p:cNvSpPr>
            <a:spLocks noChangeArrowheads="1"/>
          </p:cNvSpPr>
          <p:nvPr/>
        </p:nvSpPr>
        <p:spPr bwMode="auto">
          <a:xfrm>
            <a:off x="1295400" y="240268"/>
            <a:ext cx="62260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FFFFFF"/>
              </a:solidFill>
              <a:latin typeface="Calibri" pitchFamily="34" charset="0"/>
              <a:ea typeface="Times New Roman" pitchFamily="18" charset="0"/>
              <a:cs typeface="DINPro-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DINPro-Light"/>
              </a:rPr>
              <a:t>Полис </a:t>
            </a:r>
            <a:endParaRPr lang="ru-RU" altLang="ru-RU" sz="6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7"/>
          <p:cNvSpPr>
            <a:spLocks noChangeArrowheads="1"/>
          </p:cNvSpPr>
          <p:nvPr/>
        </p:nvSpPr>
        <p:spPr bwMode="auto">
          <a:xfrm>
            <a:off x="1295401" y="332601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08" name="Picture 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36250" r="26429" b="7107"/>
          <a:stretch/>
        </p:blipFill>
        <p:spPr bwMode="auto">
          <a:xfrm>
            <a:off x="1372802" y="1124744"/>
            <a:ext cx="6943666" cy="466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Группа 56"/>
          <p:cNvGrpSpPr/>
          <p:nvPr/>
        </p:nvGrpSpPr>
        <p:grpSpPr>
          <a:xfrm>
            <a:off x="8571570" y="1542347"/>
            <a:ext cx="307340" cy="304800"/>
            <a:chOff x="0" y="0"/>
            <a:chExt cx="307340" cy="304800"/>
          </a:xfrm>
        </p:grpSpPr>
        <p:sp>
          <p:nvSpPr>
            <p:cNvPr id="58" name="Блок-схема: узел 57"/>
            <p:cNvSpPr/>
            <p:nvPr/>
          </p:nvSpPr>
          <p:spPr>
            <a:xfrm>
              <a:off x="60385" y="60385"/>
              <a:ext cx="192405" cy="1905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Блок-схема: узел 58"/>
            <p:cNvSpPr/>
            <p:nvPr/>
          </p:nvSpPr>
          <p:spPr>
            <a:xfrm>
              <a:off x="0" y="0"/>
              <a:ext cx="307340" cy="304800"/>
            </a:xfrm>
            <a:prstGeom prst="flowChartConnector">
              <a:avLst/>
            </a:prstGeom>
            <a:noFill/>
            <a:ln cmpd="sng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8561730" y="4361411"/>
            <a:ext cx="307340" cy="304800"/>
            <a:chOff x="0" y="0"/>
            <a:chExt cx="307340" cy="304800"/>
          </a:xfrm>
        </p:grpSpPr>
        <p:sp>
          <p:nvSpPr>
            <p:cNvPr id="61" name="Блок-схема: узел 60"/>
            <p:cNvSpPr/>
            <p:nvPr/>
          </p:nvSpPr>
          <p:spPr>
            <a:xfrm>
              <a:off x="60385" y="60385"/>
              <a:ext cx="192405" cy="1905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Блок-схема: узел 61"/>
            <p:cNvSpPr/>
            <p:nvPr/>
          </p:nvSpPr>
          <p:spPr>
            <a:xfrm>
              <a:off x="0" y="0"/>
              <a:ext cx="307340" cy="304800"/>
            </a:xfrm>
            <a:prstGeom prst="flowChartConnector">
              <a:avLst/>
            </a:prstGeom>
            <a:noFill/>
            <a:ln cmpd="sng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3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242300" y="6356351"/>
            <a:ext cx="2311400" cy="365125"/>
          </a:xfrm>
        </p:spPr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295400" y="5801073"/>
            <a:ext cx="9589132" cy="851529"/>
          </a:xfrm>
          <a:prstGeom prst="rect">
            <a:avLst/>
          </a:prstGeom>
          <a:noFill/>
        </p:spPr>
        <p:txBody>
          <a:bodyPr wrap="square" lIns="50813" tIns="25407" rIns="50813" bIns="25407" rtlCol="0">
            <a:spAutoFit/>
          </a:bodyPr>
          <a:lstStyle/>
          <a:p>
            <a:pPr algn="just"/>
            <a:endParaRPr lang="ru-RU" sz="1000" dirty="0">
              <a:latin typeface="Arial"/>
              <a:ea typeface="Calibri"/>
            </a:endParaRPr>
          </a:p>
          <a:p>
            <a:pPr algn="ctr"/>
            <a:r>
              <a:rPr lang="ru-RU" sz="1400" dirty="0">
                <a:latin typeface="Arial"/>
                <a:ea typeface="Calibri"/>
              </a:rPr>
              <a:t>Застрахованное лицо обращается к специалистам СП, КК и ВК филиала ООО «РН-Сервис» в г. </a:t>
            </a:r>
            <a:r>
              <a:rPr lang="ru-RU" sz="1400" dirty="0" err="1">
                <a:latin typeface="Arial"/>
                <a:ea typeface="Calibri"/>
              </a:rPr>
              <a:t>Губкинский</a:t>
            </a:r>
            <a:endParaRPr lang="ru-RU" sz="1400" dirty="0">
              <a:latin typeface="Arial"/>
              <a:ea typeface="Calibri"/>
            </a:endParaRPr>
          </a:p>
          <a:p>
            <a:pPr algn="ctr"/>
            <a:r>
              <a:rPr lang="ru-RU" sz="1400" dirty="0">
                <a:latin typeface="Arial"/>
                <a:ea typeface="Calibri"/>
              </a:rPr>
              <a:t> филиал </a:t>
            </a:r>
            <a:r>
              <a:rPr lang="ru-RU" sz="1400" b="1" dirty="0">
                <a:solidFill>
                  <a:srgbClr val="C00000"/>
                </a:solidFill>
                <a:latin typeface="Arial"/>
                <a:ea typeface="Calibri"/>
              </a:rPr>
              <a:t>Контакты: 8 (34936) 4-53-53 доб. 161, 172.</a:t>
            </a:r>
            <a:endParaRPr lang="ru-RU" altLang="ru-RU" sz="1400" b="1" dirty="0">
              <a:solidFill>
                <a:srgbClr val="C00000"/>
              </a:solidFill>
              <a:latin typeface="Arial"/>
              <a:ea typeface="Calibri"/>
            </a:endParaRPr>
          </a:p>
          <a:p>
            <a:pPr algn="ctr"/>
            <a:r>
              <a:rPr lang="ru-RU" sz="1400" dirty="0"/>
              <a:t>Единый контактный центр </a:t>
            </a:r>
            <a:r>
              <a:rPr lang="ru-RU" sz="1400" dirty="0">
                <a:latin typeface="Arial"/>
                <a:ea typeface="Calibri"/>
              </a:rPr>
              <a:t>АО «СОГАЗ»:</a:t>
            </a:r>
            <a:r>
              <a:rPr lang="ru-RU" sz="1400" dirty="0"/>
              <a:t> 8 800 333 0 888</a:t>
            </a:r>
            <a:endParaRPr lang="ru-RU" sz="1400" dirty="0"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4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1372802" y="206725"/>
            <a:ext cx="5328592" cy="35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eaLnBrk="0" hangingPunct="0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блок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372802" y="578831"/>
            <a:ext cx="8323598" cy="36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sz="1600" b="1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МАТЕРИАЛЬНАЯ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43000" y="416497"/>
            <a:ext cx="2167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DINPro-Bold"/>
              </a:rPr>
              <a:t> </a:t>
            </a:r>
            <a:endParaRPr lang="ru-RU" altLang="ru-RU" sz="60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37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42"/>
          <p:cNvSpPr>
            <a:spLocks noChangeArrowheads="1"/>
          </p:cNvSpPr>
          <p:nvPr/>
        </p:nvSpPr>
        <p:spPr bwMode="auto">
          <a:xfrm>
            <a:off x="1295401" y="653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9" name="Rectangle 33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36"/>
          <p:cNvSpPr>
            <a:spLocks noChangeArrowheads="1"/>
          </p:cNvSpPr>
          <p:nvPr/>
        </p:nvSpPr>
        <p:spPr bwMode="auto">
          <a:xfrm>
            <a:off x="1295401" y="2864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600">
                <a:latin typeface="Arial" pitchFamily="34" charset="0"/>
                <a:cs typeface="Arial" pitchFamily="34" charset="0"/>
              </a:rPr>
            </a:br>
            <a:endParaRPr lang="ru-RU" altLang="ru-RU" sz="120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40"/>
          <p:cNvSpPr>
            <a:spLocks noChangeArrowheads="1"/>
          </p:cNvSpPr>
          <p:nvPr/>
        </p:nvSpPr>
        <p:spPr bwMode="auto">
          <a:xfrm>
            <a:off x="1295400" y="240268"/>
            <a:ext cx="62260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rgbClr val="FFFFFF"/>
              </a:solidFill>
              <a:latin typeface="Calibri" pitchFamily="34" charset="0"/>
              <a:ea typeface="Times New Roman" pitchFamily="18" charset="0"/>
              <a:cs typeface="DINPro-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DINPro-Light"/>
              </a:rPr>
              <a:t>Полис </a:t>
            </a:r>
            <a:endParaRPr lang="ru-RU" altLang="ru-RU" sz="6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7"/>
          <p:cNvSpPr>
            <a:spLocks noChangeArrowheads="1"/>
          </p:cNvSpPr>
          <p:nvPr/>
        </p:nvSpPr>
        <p:spPr bwMode="auto">
          <a:xfrm>
            <a:off x="1295401" y="332601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5646" y="5949281"/>
            <a:ext cx="9520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FA9D10"/>
                </a:solidFill>
              </a:rPr>
              <a:t>* Список социальных гарантий и компенсаций, а также размер выплат установлен действующим Коллективным договором филиала.</a:t>
            </a:r>
            <a:endParaRPr lang="ru-RU" sz="1600" dirty="0">
              <a:solidFill>
                <a:srgbClr val="FA9D10"/>
              </a:solidFill>
            </a:endParaRPr>
          </a:p>
        </p:txBody>
      </p:sp>
      <p:pic>
        <p:nvPicPr>
          <p:cNvPr id="24" name="Рисунок 23" descr="C:\Users\zvminibaeva\AppData\Local\Microsoft\Windows\INetCache\Content.Word\рождение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42" y="1412776"/>
            <a:ext cx="1654810" cy="165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C:\Users\zvminibaeva\AppData\Local\Microsoft\Windows\INetCache\Content.Word\свадьб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77" y="3886814"/>
            <a:ext cx="1450340" cy="145034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2855640" y="1824683"/>
            <a:ext cx="3392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связи с рождением ребенка – </a:t>
            </a:r>
          </a:p>
          <a:p>
            <a:r>
              <a:rPr lang="ru-RU" sz="1600" dirty="0"/>
              <a:t>материальная помощь </a:t>
            </a:r>
          </a:p>
          <a:p>
            <a:r>
              <a:rPr lang="ru-RU" sz="1600" dirty="0"/>
              <a:t>в размере </a:t>
            </a:r>
            <a:r>
              <a:rPr lang="ru-RU" sz="1600" b="1" dirty="0"/>
              <a:t>12 000</a:t>
            </a:r>
            <a:r>
              <a:rPr lang="ru-RU" sz="1600" dirty="0"/>
              <a:t> руб.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53317" y="4149080"/>
            <a:ext cx="3392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связи с бракосочетанием – </a:t>
            </a:r>
          </a:p>
          <a:p>
            <a:r>
              <a:rPr lang="ru-RU" sz="1600" dirty="0"/>
              <a:t>впервые вступившим в брак,</a:t>
            </a:r>
          </a:p>
          <a:p>
            <a:r>
              <a:rPr lang="ru-RU" sz="1600" dirty="0"/>
              <a:t>материальная помощь </a:t>
            </a:r>
          </a:p>
          <a:p>
            <a:r>
              <a:rPr lang="ru-RU" sz="1600" dirty="0"/>
              <a:t>в размере </a:t>
            </a:r>
            <a:r>
              <a:rPr lang="ru-RU" sz="1600" b="1" dirty="0"/>
              <a:t>8 000</a:t>
            </a:r>
            <a:r>
              <a:rPr lang="ru-RU" sz="1600" dirty="0"/>
              <a:t> руб.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513581" y="1574642"/>
            <a:ext cx="3392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Работникам, имеющих на иждивении ребенка – инвалида </a:t>
            </a:r>
          </a:p>
          <a:p>
            <a:r>
              <a:rPr lang="ru-RU" sz="1600" dirty="0"/>
              <a:t>в возрасте до 21 года, на </a:t>
            </a:r>
            <a:r>
              <a:rPr lang="ru-RU" sz="1600" b="1" dirty="0"/>
              <a:t>ежемесячной основе </a:t>
            </a:r>
            <a:r>
              <a:rPr lang="ru-RU" sz="1600" dirty="0"/>
              <a:t>материальная помощь в размере </a:t>
            </a:r>
            <a:r>
              <a:rPr lang="ru-RU" sz="1600" b="1" dirty="0"/>
              <a:t>2 500</a:t>
            </a:r>
            <a:r>
              <a:rPr lang="ru-RU" sz="1600" dirty="0"/>
              <a:t> руб.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555749" y="3902860"/>
            <a:ext cx="3392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случае смерти родителей </a:t>
            </a:r>
          </a:p>
          <a:p>
            <a:r>
              <a:rPr lang="ru-RU" sz="1600" dirty="0"/>
              <a:t>(в </a:t>
            </a:r>
            <a:r>
              <a:rPr lang="ru-RU" sz="1600" dirty="0" err="1"/>
              <a:t>т.ч</a:t>
            </a:r>
            <a:r>
              <a:rPr lang="ru-RU" sz="1600" dirty="0"/>
              <a:t>. отчима, мачехи, бывшего опекуна / попечителя работника), мужа, жены, детей - материальная помощь в размере </a:t>
            </a:r>
            <a:r>
              <a:rPr lang="ru-RU" sz="1600" b="1" dirty="0"/>
              <a:t>20 000</a:t>
            </a:r>
            <a:r>
              <a:rPr lang="ru-RU" sz="1600" dirty="0"/>
              <a:t> руб.</a:t>
            </a:r>
          </a:p>
        </p:txBody>
      </p:sp>
      <p:pic>
        <p:nvPicPr>
          <p:cNvPr id="16386" name="Picture 2" descr="C:\Users\zvminibaeva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69" y="1600662"/>
            <a:ext cx="1434295" cy="143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30361" y="4196485"/>
            <a:ext cx="1542901" cy="8156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Europe" pitchFamily="2" charset="0"/>
              </a:rPr>
              <a:t>Смерть</a:t>
            </a:r>
          </a:p>
          <a:p>
            <a:pPr algn="ctr"/>
            <a:r>
              <a:rPr lang="ru-RU" sz="1600" b="1" dirty="0">
                <a:latin typeface="Europe" pitchFamily="2" charset="0"/>
              </a:rPr>
              <a:t>близкого </a:t>
            </a:r>
            <a:r>
              <a:rPr lang="ru-RU" sz="1500" b="1" dirty="0">
                <a:latin typeface="Europe" pitchFamily="2" charset="0"/>
              </a:rPr>
              <a:t>родственника</a:t>
            </a:r>
          </a:p>
        </p:txBody>
      </p:sp>
      <p:sp>
        <p:nvSpPr>
          <p:cNvPr id="37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242300" y="6356351"/>
            <a:ext cx="2311400" cy="365125"/>
          </a:xfrm>
        </p:spPr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2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1372802" y="206725"/>
            <a:ext cx="5328592" cy="35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eaLnBrk="0" hangingPunct="0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блок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372802" y="578831"/>
            <a:ext cx="8323598" cy="36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sz="1600" b="1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ПОДАРКИ ДЕТЯМ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43000" y="416497"/>
            <a:ext cx="2167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DINPro-Bold"/>
              </a:rPr>
              <a:t> </a:t>
            </a:r>
            <a:endParaRPr lang="ru-RU" altLang="ru-RU" sz="6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37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42"/>
          <p:cNvSpPr>
            <a:spLocks noChangeArrowheads="1"/>
          </p:cNvSpPr>
          <p:nvPr/>
        </p:nvSpPr>
        <p:spPr bwMode="auto">
          <a:xfrm>
            <a:off x="1295401" y="653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6985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69" name="Rectangle 33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36"/>
          <p:cNvSpPr>
            <a:spLocks noChangeArrowheads="1"/>
          </p:cNvSpPr>
          <p:nvPr/>
        </p:nvSpPr>
        <p:spPr bwMode="auto">
          <a:xfrm>
            <a:off x="1295401" y="2864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600">
                <a:latin typeface="Arial" pitchFamily="34" charset="0"/>
                <a:cs typeface="Arial" pitchFamily="34" charset="0"/>
              </a:rPr>
            </a:br>
            <a:endParaRPr lang="ru-RU" altLang="ru-RU" sz="120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7"/>
          <p:cNvSpPr>
            <a:spLocks noChangeArrowheads="1"/>
          </p:cNvSpPr>
          <p:nvPr/>
        </p:nvSpPr>
        <p:spPr bwMode="auto">
          <a:xfrm>
            <a:off x="1295401" y="332601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C:\Users\zvminibaeva\AppData\Local\Microsoft\Windows\INetCache\Content.Word\рисунок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410">
            <a:off x="2044226" y="977243"/>
            <a:ext cx="1341006" cy="1447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3851414" y="916787"/>
            <a:ext cx="3403046" cy="934617"/>
          </a:xfrm>
          <a:prstGeom prst="wedgeRoundRectCallout">
            <a:avLst>
              <a:gd name="adj1" fmla="val 61238"/>
              <a:gd name="adj2" fmla="val 96119"/>
              <a:gd name="adj3" fmla="val 16667"/>
            </a:avLst>
          </a:prstGeom>
          <a:solidFill>
            <a:srgbClr val="698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В филиале проводятся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конкурсы детских рисунков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4037098" y="2285509"/>
            <a:ext cx="3510884" cy="2125336"/>
          </a:xfrm>
          <a:prstGeom prst="wedgeRoundRectCallout">
            <a:avLst>
              <a:gd name="adj1" fmla="val 86987"/>
              <a:gd name="adj2" fmla="val 89464"/>
              <a:gd name="adj3" fmla="val 16667"/>
            </a:avLst>
          </a:prstGeom>
          <a:solidFill>
            <a:srgbClr val="698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В филиале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ежегодно к Новому году дети сотрудников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в возрасте до 14 лет включительно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получают 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Новогодние подарки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26" name="Рисунок 25" descr="C:\Users\zvminibaeva\AppData\Local\Microsoft\Windows\INetCache\Content.Word\подарок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26" y="4697760"/>
            <a:ext cx="2127031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Скругленная прямоугольная выноска 27"/>
          <p:cNvSpPr/>
          <p:nvPr/>
        </p:nvSpPr>
        <p:spPr>
          <a:xfrm>
            <a:off x="4037098" y="4911726"/>
            <a:ext cx="3403615" cy="1809750"/>
          </a:xfrm>
          <a:prstGeom prst="wedgeRoundRectCallout">
            <a:avLst>
              <a:gd name="adj1" fmla="val -58907"/>
              <a:gd name="adj2" fmla="val -79673"/>
              <a:gd name="adj3" fmla="val 16667"/>
            </a:avLst>
          </a:prstGeom>
          <a:solidFill>
            <a:srgbClr val="698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к Новому году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так же проводится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КОНКУРС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Arial"/>
                <a:ea typeface="Calibri"/>
                <a:cs typeface="Times New Roman"/>
              </a:rPr>
              <a:t>ДЕТСКИХ ПОДЕЛОК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30" name="Рисунок 29" descr="C:\Users\zvminibaeva\Desktop\поделки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603">
            <a:off x="419510" y="1014759"/>
            <a:ext cx="1185911" cy="122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C:\Users\zvminibaeva\AppData\Local\Microsoft\Windows\INetCache\Content.Word\елка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0" y="3975234"/>
            <a:ext cx="1575880" cy="181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C:\Users\zvminibaeva\AppData\Local\Microsoft\Windows\INetCache\Content.Word\дети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753" y="5734835"/>
            <a:ext cx="1185077" cy="109410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242300" y="6356351"/>
            <a:ext cx="2311400" cy="365125"/>
          </a:xfrm>
        </p:spPr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652" y="773489"/>
            <a:ext cx="4056624" cy="32017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4" y="2691317"/>
            <a:ext cx="3618632" cy="34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7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129" r="4554" b="3404"/>
          <a:stretch/>
        </p:blipFill>
        <p:spPr bwMode="auto">
          <a:xfrm>
            <a:off x="9933272" y="2037289"/>
            <a:ext cx="2038758" cy="142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1372802" y="206725"/>
            <a:ext cx="5328592" cy="35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eaLnBrk="0" hangingPunct="0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блок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372802" y="578831"/>
            <a:ext cx="8323598" cy="36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sz="1600" b="1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ПЕРВИЧНАЯ ПРОФСОЮЗНАЯ ОРГАНИЗАЦИЯ (ППО)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43000" y="416497"/>
            <a:ext cx="2167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DINPro-Bold"/>
              </a:rPr>
              <a:t> </a:t>
            </a:r>
            <a:endParaRPr lang="ru-RU" altLang="ru-RU" sz="60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37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9" name="Rectangle 33"/>
          <p:cNvSpPr>
            <a:spLocks noChangeArrowheads="1"/>
          </p:cNvSpPr>
          <p:nvPr/>
        </p:nvSpPr>
        <p:spPr bwMode="auto">
          <a:xfrm>
            <a:off x="1295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36"/>
          <p:cNvSpPr>
            <a:spLocks noChangeArrowheads="1"/>
          </p:cNvSpPr>
          <p:nvPr/>
        </p:nvSpPr>
        <p:spPr bwMode="auto">
          <a:xfrm>
            <a:off x="1295401" y="2864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600">
                <a:latin typeface="Arial" pitchFamily="34" charset="0"/>
                <a:cs typeface="Arial" pitchFamily="34" charset="0"/>
              </a:rPr>
            </a:br>
            <a:endParaRPr lang="ru-RU" altLang="ru-RU" sz="120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7"/>
          <p:cNvSpPr>
            <a:spLocks noChangeArrowheads="1"/>
          </p:cNvSpPr>
          <p:nvPr/>
        </p:nvSpPr>
        <p:spPr bwMode="auto">
          <a:xfrm>
            <a:off x="1295401" y="332601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242300" y="6356351"/>
            <a:ext cx="2311400" cy="365125"/>
          </a:xfrm>
        </p:spPr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412876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1412876" y="727503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F38429"/>
                </a:solidFill>
                <a:latin typeface="Arial" pitchFamily="34" charset="0"/>
                <a:ea typeface="Calibri" charset="-52"/>
                <a:cs typeface="Arial" pitchFamily="34" charset="0"/>
              </a:rPr>
              <a:t/>
            </a:r>
            <a:br>
              <a:rPr lang="ru-RU" altLang="ru-RU" b="1">
                <a:solidFill>
                  <a:srgbClr val="F38429"/>
                </a:solidFill>
                <a:latin typeface="Arial" pitchFamily="34" charset="0"/>
                <a:ea typeface="Calibri" charset="-52"/>
                <a:cs typeface="Arial" pitchFamily="34" charset="0"/>
              </a:rPr>
            </a:br>
            <a:endParaRPr lang="ru-RU" altLang="ru-RU" sz="120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43351" y="1556793"/>
            <a:ext cx="9333168" cy="866918"/>
          </a:xfrm>
          <a:prstGeom prst="rect">
            <a:avLst/>
          </a:prstGeom>
          <a:noFill/>
        </p:spPr>
        <p:txBody>
          <a:bodyPr wrap="square" lIns="50813" tIns="25407" rIns="50813" bIns="25407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РАБОТНИКИ – «ЧЛЕНЫ ПРОФСОЮЗНОЙ ОРГАНИЗАЦИИ» МОГУТ:</a:t>
            </a:r>
            <a:endParaRPr lang="ru-RU" sz="1600" b="1" dirty="0">
              <a:solidFill>
                <a:srgbClr val="6985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b="1" dirty="0">
              <a:solidFill>
                <a:srgbClr val="6985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Получать консультации и юридическую помощь от профсоюзной организации по всем социально-трудовым вопросам.</a:t>
            </a:r>
            <a:endParaRPr lang="ru-RU" altLang="ru-RU" sz="1600" dirty="0">
              <a:solidFill>
                <a:srgbClr val="6985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43351" y="1143001"/>
            <a:ext cx="9333169" cy="413792"/>
          </a:xfrm>
          <a:prstGeom prst="rect">
            <a:avLst/>
          </a:prstGeom>
          <a:solidFill>
            <a:srgbClr val="6985AF"/>
          </a:solidFill>
        </p:spPr>
        <p:txBody>
          <a:bodyPr wrap="square">
            <a:noAutofit/>
          </a:bodyPr>
          <a:lstStyle/>
          <a:p>
            <a:pPr marL="365760" indent="-365760" algn="ctr">
              <a:spcBef>
                <a:spcPts val="200"/>
              </a:spcBef>
              <a:spcAft>
                <a:spcPts val="200"/>
              </a:spcAft>
              <a:tabLst>
                <a:tab pos="365760" algn="l"/>
                <a:tab pos="2070735" algn="l"/>
              </a:tabLst>
            </a:pPr>
            <a:r>
              <a:rPr lang="ru-RU" sz="1600" b="1" cap="all" dirty="0">
                <a:solidFill>
                  <a:srgbClr val="FFFFFF"/>
                </a:solidFill>
                <a:latin typeface="Arial"/>
                <a:ea typeface="Times New Roman"/>
                <a:cs typeface="Arial"/>
              </a:rPr>
              <a:t>ДОПОЛНИТЕЛЬНЫЕ ГАРАНТИИ сотрудникам, состоящим в ППО</a:t>
            </a:r>
            <a:endParaRPr lang="ru-RU" sz="1600" b="1" cap="all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4580" y="2423712"/>
            <a:ext cx="9333168" cy="620697"/>
          </a:xfrm>
          <a:prstGeom prst="rect">
            <a:avLst/>
          </a:prstGeom>
          <a:noFill/>
        </p:spPr>
        <p:txBody>
          <a:bodyPr wrap="square" lIns="50813" tIns="25407" rIns="50813" bIns="25407" rtlCol="0">
            <a:spAutoFit/>
          </a:bodyPr>
          <a:lstStyle/>
          <a:p>
            <a:pPr algn="just"/>
            <a:r>
              <a:rPr lang="ru-RU" sz="1600" b="1" dirty="0"/>
              <a:t>СПОРТИВНО-ОЗДОРОВИТЕЛЬНЫЕ УСЛУГИ:</a:t>
            </a:r>
            <a:endParaRPr lang="ru-RU" sz="1600" dirty="0"/>
          </a:p>
          <a:p>
            <a:endParaRPr lang="ru-RU" sz="500" b="1" dirty="0">
              <a:solidFill>
                <a:srgbClr val="6985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 (ФАРТУНА, ЗЕНИТ, АРКТИКА) – только для сотрудников.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0566" y="3038796"/>
            <a:ext cx="9333168" cy="866918"/>
          </a:xfrm>
          <a:prstGeom prst="rect">
            <a:avLst/>
          </a:prstGeom>
          <a:noFill/>
        </p:spPr>
        <p:txBody>
          <a:bodyPr wrap="square" lIns="50813" tIns="25407" rIns="50813" bIns="25407" rtlCol="0">
            <a:spAutoFit/>
          </a:bodyPr>
          <a:lstStyle/>
          <a:p>
            <a:r>
              <a:rPr lang="ru-RU" sz="1600" b="1" dirty="0"/>
              <a:t>КУЛЬТУРНО-МАССОВЫЕ МЕРОПРИЯТИЯ:</a:t>
            </a:r>
            <a:endParaRPr lang="ru-RU" sz="1600" dirty="0"/>
          </a:p>
          <a:p>
            <a:endParaRPr lang="ru-RU" sz="500" b="1" dirty="0">
              <a:solidFill>
                <a:srgbClr val="6985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Турниры по мини-футболу, боулингу, волейболу, бильярду и многое другое;</a:t>
            </a: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Физкультурно-оздоровительные мероприятия</a:t>
            </a:r>
            <a:r>
              <a:rPr lang="ru-RU" sz="1600" b="1" dirty="0"/>
              <a:t>.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412876" y="3865521"/>
            <a:ext cx="7278737" cy="2590467"/>
          </a:xfrm>
          <a:prstGeom prst="rect">
            <a:avLst/>
          </a:prstGeom>
          <a:noFill/>
        </p:spPr>
        <p:txBody>
          <a:bodyPr wrap="square" lIns="50813" tIns="25407" rIns="50813" bIns="25407" rtlCol="0">
            <a:spAutoFit/>
          </a:bodyPr>
          <a:lstStyle/>
          <a:p>
            <a:r>
              <a:rPr lang="ru-RU" sz="1600" b="1" dirty="0"/>
              <a:t>А так же имеется:</a:t>
            </a:r>
            <a:endParaRPr lang="ru-RU" sz="1600" dirty="0"/>
          </a:p>
          <a:p>
            <a:endParaRPr lang="ru-RU" sz="500" b="1" dirty="0">
              <a:solidFill>
                <a:srgbClr val="6985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Материальная помощь, согласно «Положению о материальной помощи»</a:t>
            </a: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выплата к юбилейным датам в 50,55,60 лет</a:t>
            </a: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Материальная помощь ко дню Первоклассника – к 1 сентября</a:t>
            </a: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профессионального мастерства на звание «Лучший по профессии»</a:t>
            </a: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Подарочные наборы в бригады ко Дню нефтяника; к Новому году.</a:t>
            </a: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конкурсов кабинетов, детских рисунков и поделок.</a:t>
            </a:r>
          </a:p>
          <a:p>
            <a:pPr marL="625475" indent="-1588">
              <a:buFont typeface="+mj-lt"/>
              <a:buAutoNum type="arabicPeriod"/>
              <a:tabLst>
                <a:tab pos="539750" algn="l"/>
              </a:tabLst>
            </a:pP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Дисконтная карта </a:t>
            </a:r>
            <a:r>
              <a:rPr lang="ru-RU" sz="1600" dirty="0" smtClean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solidFill>
                  <a:srgbClr val="6985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членов профсоюза </a:t>
            </a:r>
          </a:p>
        </p:txBody>
      </p:sp>
      <p:pic>
        <p:nvPicPr>
          <p:cNvPr id="27" name="Рисунок 26" descr="пп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7861"/>
            <a:ext cx="1952625" cy="1888490"/>
          </a:xfrm>
          <a:prstGeom prst="rect">
            <a:avLst/>
          </a:prstGeom>
          <a:noFill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687" y="3733703"/>
            <a:ext cx="3505944" cy="255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512" y="332076"/>
            <a:ext cx="117684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Трудоустройство в Филиал ООО «РН-Сервис» в г. Губкинский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Вам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требуется предоставить </a:t>
            </a:r>
            <a:r>
              <a:rPr lang="ru-RU" sz="2400" b="1" u="sng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одним письмом</a:t>
            </a: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(не получается одним письмом, направляйте несколькими, но сразу)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скан. копии документов или фото </a:t>
            </a:r>
            <a:r>
              <a:rPr lang="ru-RU" sz="2400" b="1" u="sng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в хорошем качестве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Документы должны быть сложены в следующем порядке:</a:t>
            </a:r>
          </a:p>
          <a:p>
            <a:pPr>
              <a:spcAft>
                <a:spcPts val="0"/>
              </a:spcAft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1.Резюме (бланк во вложении) направить отдельно в </a:t>
            </a:r>
            <a:r>
              <a:rPr lang="ru-RU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Ворде</a:t>
            </a: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2. Цветная копия паспорта, СНИЛС, ИНН</a:t>
            </a:r>
            <a:b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3.Копия удостоверения по профессии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Помощник бурильщика КРС 5 разряд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удостоверение помощника бурильщика капитального ремонта скважин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свидетельство помощника бурильщика капитального ремонта скважин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удостоверение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стропальщика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свидетельство стропальщика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ГНВП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допуск на работу на высоте 1 или 2 группа</a:t>
            </a:r>
          </a:p>
          <a:p>
            <a:pPr>
              <a:spcAft>
                <a:spcPts val="0"/>
              </a:spcAft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4.Полная копия трудовой книжки;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5.Военный билет</a:t>
            </a:r>
            <a:b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6. Согласие на обработку персональных данных (бланк во вложении)</a:t>
            </a:r>
            <a:b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7. Справка об отсутствии судимости или фото запроса справки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Звонить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не нужно, обратная связь посредством электронной почты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r>
              <a:rPr lang="en-US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ShuryginaAD@yam-rns.rosneft.ru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В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теме письма просьба указывать должность, на которую претендуете.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42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BB1427-2B03-9247-B085-1E2E1DA25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" y="105878"/>
            <a:ext cx="121911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907BD0-E5E2-124B-8150-0B5B76B4AD35}"/>
              </a:ext>
            </a:extLst>
          </p:cNvPr>
          <p:cNvSpPr txBox="1"/>
          <p:nvPr/>
        </p:nvSpPr>
        <p:spPr>
          <a:xfrm>
            <a:off x="2830188" y="1597729"/>
            <a:ext cx="70760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Переходи от размышлений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к конкретным </a:t>
            </a:r>
            <a:r>
              <a:rPr lang="ru-RU" sz="4000" b="1" dirty="0">
                <a:solidFill>
                  <a:schemeClr val="accent2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действиям</a:t>
            </a: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4000" b="1" dirty="0" smtClean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Ждём молодёжь                        в Губкинский филиал            РН-Сервис!</a:t>
            </a:r>
            <a:r>
              <a:rPr lang="ru-RU" sz="4000" i="1" dirty="0">
                <a:solidFill>
                  <a:srgbClr val="70AD4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4000" b="1" dirty="0">
              <a:latin typeface="Segoe UI "/>
              <a:ea typeface="Segoe UI Emoji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2C8334-0A63-1B49-8123-E95FD88BA9E3}"/>
              </a:ext>
            </a:extLst>
          </p:cNvPr>
          <p:cNvSpPr/>
          <p:nvPr/>
        </p:nvSpPr>
        <p:spPr>
          <a:xfrm>
            <a:off x="3048000" y="41522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221E2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07BD0-E5E2-124B-8150-0B5B76B4AD35}"/>
              </a:ext>
            </a:extLst>
          </p:cNvPr>
          <p:cNvSpPr txBox="1"/>
          <p:nvPr/>
        </p:nvSpPr>
        <p:spPr>
          <a:xfrm>
            <a:off x="760396" y="4674629"/>
            <a:ext cx="118390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Контакты отдела кадров:</a:t>
            </a:r>
          </a:p>
          <a:p>
            <a:pPr algn="ctr"/>
            <a:r>
              <a:rPr lang="ru-RU" sz="40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Тел. 8 </a:t>
            </a:r>
            <a:r>
              <a:rPr lang="ru-RU" sz="4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(902) </a:t>
            </a:r>
            <a:r>
              <a:rPr lang="ru-RU" sz="40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829-76-06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ShuryginaAD@yam-rns.rosneft.ru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4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ru-RU" sz="4000" b="1" dirty="0">
              <a:latin typeface="Segoe UI "/>
              <a:ea typeface="Segoe UI Emoji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9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894" y="377555"/>
            <a:ext cx="10708793" cy="6200618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65221089"/>
              </p:ext>
            </p:extLst>
          </p:nvPr>
        </p:nvGraphicFramePr>
        <p:xfrm>
          <a:off x="2899797" y="1373357"/>
          <a:ext cx="3226025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34717685"/>
              </p:ext>
            </p:extLst>
          </p:nvPr>
        </p:nvGraphicFramePr>
        <p:xfrm>
          <a:off x="5372805" y="5370293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01617598"/>
              </p:ext>
            </p:extLst>
          </p:nvPr>
        </p:nvGraphicFramePr>
        <p:xfrm>
          <a:off x="8917568" y="4316670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83895405"/>
              </p:ext>
            </p:extLst>
          </p:nvPr>
        </p:nvGraphicFramePr>
        <p:xfrm>
          <a:off x="8163457" y="5374531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46D5B472-0A02-0943-A653-A40BB5AFB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002786"/>
              </p:ext>
            </p:extLst>
          </p:nvPr>
        </p:nvGraphicFramePr>
        <p:xfrm>
          <a:off x="-89217" y="1774142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1481F291-36E1-9D4E-8701-33B701F39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152749"/>
              </p:ext>
            </p:extLst>
          </p:nvPr>
        </p:nvGraphicFramePr>
        <p:xfrm>
          <a:off x="8098406" y="1837757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3924097E-02C1-4949-8FDD-D19188534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002449"/>
              </p:ext>
            </p:extLst>
          </p:nvPr>
        </p:nvGraphicFramePr>
        <p:xfrm>
          <a:off x="5305212" y="1158803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0907B715-D03E-9440-9743-8A88B157DF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288917"/>
              </p:ext>
            </p:extLst>
          </p:nvPr>
        </p:nvGraphicFramePr>
        <p:xfrm>
          <a:off x="8966368" y="3045406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6D8E6CE3-1E6A-B043-BFBF-B1772473D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926562"/>
              </p:ext>
            </p:extLst>
          </p:nvPr>
        </p:nvGraphicFramePr>
        <p:xfrm>
          <a:off x="2667811" y="5378770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4" r:lo="rId45" r:qs="rId46" r:cs="rId47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D563E132-0370-674E-B387-1AEB26760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2584386"/>
              </p:ext>
            </p:extLst>
          </p:nvPr>
        </p:nvGraphicFramePr>
        <p:xfrm>
          <a:off x="0" y="5297649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9" r:lo="rId50" r:qs="rId51" r:cs="rId52"/>
          </a:graphicData>
        </a:graphic>
      </p:graphicFrame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B142A2FF-9C65-7C4F-9CBE-93DF2F6C9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52997"/>
              </p:ext>
            </p:extLst>
          </p:nvPr>
        </p:nvGraphicFramePr>
        <p:xfrm>
          <a:off x="-205346" y="3660744"/>
          <a:ext cx="3823230" cy="123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4" r:lo="rId55" r:qs="rId56" r:cs="rId5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90318" y="291104"/>
            <a:ext cx="11471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РН-Сервис </a:t>
            </a:r>
            <a:r>
              <a:rPr lang="ru-RU" sz="2800" b="1" dirty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- </a:t>
            </a:r>
            <a:r>
              <a:rPr lang="ru-RU" sz="2800" b="1" dirty="0">
                <a:solidFill>
                  <a:srgbClr val="FFC000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крупнейшее</a:t>
            </a:r>
            <a:r>
              <a:rPr lang="ru-RU" sz="2800" b="1" dirty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 Российское предприятие, осуществляющее текущий и капитальный </a:t>
            </a:r>
            <a:r>
              <a:rPr lang="ru-RU" sz="2800" b="1" dirty="0">
                <a:solidFill>
                  <a:schemeClr val="accent2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ремонт скважин! </a:t>
            </a:r>
          </a:p>
        </p:txBody>
      </p:sp>
    </p:spTree>
    <p:extLst>
      <p:ext uri="{BB962C8B-B14F-4D97-AF65-F5344CB8AC3E}">
        <p14:creationId xmlns:p14="http://schemas.microsoft.com/office/powerpoint/2010/main" val="133316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046" y="3665444"/>
            <a:ext cx="6309771" cy="2841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28" y="549345"/>
            <a:ext cx="6320589" cy="28755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5832" y="3769597"/>
            <a:ext cx="1885315" cy="53051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43737" y="877253"/>
            <a:ext cx="1721212" cy="50997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464891" y="956945"/>
            <a:ext cx="44180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FFC000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Мотивация персонала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7531" y="3822648"/>
            <a:ext cx="4081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FFC000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Социальная программа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531" y="4274101"/>
            <a:ext cx="4311353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Ипотечное жилищное кредитование,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Корпоративная пенсионная программа,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Культурно-массовые мероприятия,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Добровольное медицинское страхование,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Страхование от несчастных случаев и болезней,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Материальная помощь при рождении детей, бракосочетании, многодетным семьям и т.д.</a:t>
            </a:r>
            <a:endParaRPr lang="ru-RU" sz="1400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094" y="1431663"/>
            <a:ext cx="441588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Ежемесячные премии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Годовое вознаграждение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Премия к Дню работников нефтяной и газовой промышленности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Региональные льготы и компенсации</a:t>
            </a:r>
            <a:endParaRPr lang="ru-RU" sz="1400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3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C1D83F-4DEC-4A95-9F61-2135D3A865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8BBDC1-6F77-495B-9FA6-DF5040D244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522" y="322018"/>
            <a:ext cx="1033362" cy="382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DA0A5-70FA-8146-BF2B-3477D20684B0}"/>
              </a:ext>
            </a:extLst>
          </p:cNvPr>
          <p:cNvSpPr txBox="1"/>
          <p:nvPr/>
        </p:nvSpPr>
        <p:spPr>
          <a:xfrm>
            <a:off x="860" y="859806"/>
            <a:ext cx="74587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В </a:t>
            </a:r>
            <a:r>
              <a:rPr lang="ru-RU" sz="4400" b="1" dirty="0" smtClean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2024 </a:t>
            </a:r>
            <a:r>
              <a:rPr lang="ru-RU" sz="4400" b="1" dirty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году по результатам прохождения </a:t>
            </a:r>
            <a:r>
              <a:rPr lang="ru-RU" sz="4400" b="1" dirty="0" smtClean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практик           </a:t>
            </a:r>
            <a:r>
              <a:rPr lang="ru-RU" sz="4400" b="1" dirty="0" smtClean="0">
                <a:solidFill>
                  <a:schemeClr val="accent2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33 практиканта </a:t>
            </a:r>
            <a:r>
              <a:rPr lang="ru-RU" sz="44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были </a:t>
            </a:r>
            <a:r>
              <a:rPr lang="ru-RU" sz="4400" b="1" dirty="0">
                <a:solidFill>
                  <a:srgbClr val="FFC000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трудоустроены в </a:t>
            </a:r>
            <a:r>
              <a:rPr lang="ru-RU" sz="4400" b="1" dirty="0" smtClean="0">
                <a:solidFill>
                  <a:srgbClr val="FFC000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филиал                               ООО «РН-Сервис»                в г.</a:t>
            </a:r>
            <a:r>
              <a:rPr lang="en-US" sz="4400" b="1" dirty="0" smtClean="0">
                <a:solidFill>
                  <a:srgbClr val="FFC000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4400" b="1" dirty="0" smtClean="0">
                <a:solidFill>
                  <a:srgbClr val="FFC000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Губкинский! </a:t>
            </a:r>
            <a:endParaRPr lang="ru-RU" sz="4400" dirty="0">
              <a:solidFill>
                <a:srgbClr val="FFC000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838" y="789310"/>
            <a:ext cx="4643336" cy="598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7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483EC4-9833-B54D-AC45-5F5B81CDE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5932" y="1874354"/>
            <a:ext cx="10367607" cy="486252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22531" y="308181"/>
            <a:ext cx="1885315" cy="53051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910520" y="476145"/>
            <a:ext cx="7505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Организация проведения учебных, производственных, преддипломных </a:t>
            </a:r>
            <a:r>
              <a:rPr lang="ru-RU" sz="3200" b="1" dirty="0">
                <a:solidFill>
                  <a:schemeClr val="accent2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практик</a:t>
            </a:r>
            <a:endParaRPr lang="ru-RU" sz="2800" dirty="0">
              <a:solidFill>
                <a:schemeClr val="accent2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0EBBE-2C84-4BD9-8506-FD999E2A9050}"/>
              </a:ext>
            </a:extLst>
          </p:cNvPr>
          <p:cNvSpPr txBox="1"/>
          <p:nvPr/>
        </p:nvSpPr>
        <p:spPr>
          <a:xfrm>
            <a:off x="4170785" y="2469653"/>
            <a:ext cx="4467377" cy="314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a typeface="Segoe UI Symbol" panose="020B0502040204020203" pitchFamily="34" charset="0"/>
              </a:rPr>
              <a:t>Востребованные  направления подготовки для прохождения практики и дальнейшего трудоустройства</a:t>
            </a:r>
            <a:r>
              <a:rPr lang="ru-RU" sz="2000" b="1" dirty="0" smtClean="0">
                <a:ea typeface="Segoe UI Symbol" panose="020B0502040204020203" pitchFamily="34" charset="0"/>
              </a:rPr>
              <a:t>:</a:t>
            </a:r>
            <a:endParaRPr lang="en-US" sz="2000" b="1" dirty="0" smtClean="0">
              <a:ea typeface="Segoe UI Symbol" panose="020B0502040204020203" pitchFamily="34" charset="0"/>
            </a:endParaRPr>
          </a:p>
          <a:p>
            <a:pPr algn="ctr"/>
            <a:endParaRPr lang="en-US" sz="2000" b="1" dirty="0" smtClean="0">
              <a:ea typeface="Segoe UI Symbol" panose="020B0502040204020203" pitchFamily="34" charset="0"/>
            </a:endParaRPr>
          </a:p>
          <a:p>
            <a:pPr algn="ctr"/>
            <a:r>
              <a:rPr lang="ru-RU" sz="2000" dirty="0" smtClean="0">
                <a:ea typeface="Segoe UI Symbol" panose="020B0502040204020203" pitchFamily="34" charset="0"/>
              </a:rPr>
              <a:t>•</a:t>
            </a:r>
            <a:r>
              <a:rPr lang="ru-RU" sz="2000" dirty="0">
                <a:ea typeface="Segoe UI Symbol" panose="020B0502040204020203" pitchFamily="34" charset="0"/>
              </a:rPr>
              <a:t>Нефтегазовое дело</a:t>
            </a:r>
          </a:p>
          <a:p>
            <a:pPr algn="ctr"/>
            <a:r>
              <a:rPr lang="ru-RU" sz="2000" dirty="0">
                <a:ea typeface="Segoe UI Symbol" panose="020B0502040204020203" pitchFamily="34" charset="0"/>
              </a:rPr>
              <a:t>•Разработка и эксплуатация нефтяных и газовых месторождений</a:t>
            </a:r>
          </a:p>
          <a:p>
            <a:pPr algn="ctr"/>
            <a:r>
              <a:rPr lang="ru-RU" sz="2000" dirty="0">
                <a:ea typeface="Segoe UI Symbol" panose="020B0502040204020203" pitchFamily="34" charset="0"/>
              </a:rPr>
              <a:t>•Геология нефти и газа</a:t>
            </a:r>
          </a:p>
          <a:p>
            <a:pPr>
              <a:lnSpc>
                <a:spcPct val="130000"/>
              </a:lnSpc>
            </a:pPr>
            <a:endParaRPr lang="ru-RU" sz="1400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04" y="214212"/>
            <a:ext cx="3566320" cy="3122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970" y="3430326"/>
            <a:ext cx="3230616" cy="3256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04" y="3451270"/>
            <a:ext cx="3566320" cy="323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7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0" y="953932"/>
            <a:ext cx="12192000" cy="45719"/>
          </a:xfrm>
          <a:prstGeom prst="rect">
            <a:avLst/>
          </a:prstGeom>
          <a:solidFill>
            <a:srgbClr val="FED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30"/>
          <p:cNvSpPr txBox="1">
            <a:spLocks noChangeArrowheads="1"/>
          </p:cNvSpPr>
          <p:nvPr/>
        </p:nvSpPr>
        <p:spPr>
          <a:xfrm>
            <a:off x="592439" y="164790"/>
            <a:ext cx="9176712" cy="772759"/>
          </a:xfrm>
          <a:prstGeom prst="rect">
            <a:avLst/>
          </a:prstGeom>
        </p:spPr>
        <p:txBody>
          <a:bodyPr/>
          <a:lstStyle/>
          <a:p>
            <a:pPr lvl="0">
              <a:tabLst>
                <a:tab pos="4287838" algn="l"/>
              </a:tabLst>
              <a:defRPr/>
            </a:pPr>
            <a:r>
              <a:rPr lang="ru-RU" sz="2000" b="1" dirty="0" smtClean="0">
                <a:latin typeface="Europe" pitchFamily="2" charset="0"/>
              </a:rPr>
              <a:t>Ямало-Ненецкий автономный округ.</a:t>
            </a:r>
          </a:p>
          <a:p>
            <a:pPr lvl="0">
              <a:tabLst>
                <a:tab pos="4287838" algn="l"/>
              </a:tabLst>
              <a:defRPr/>
            </a:pPr>
            <a:r>
              <a:rPr lang="ru-RU" sz="2000" b="1" dirty="0">
                <a:latin typeface="Europe" pitchFamily="2" charset="0"/>
              </a:rPr>
              <a:t>Ф</a:t>
            </a:r>
            <a:r>
              <a:rPr lang="ru-RU" sz="2000" b="1" dirty="0" smtClean="0">
                <a:latin typeface="Europe" pitchFamily="2" charset="0"/>
              </a:rPr>
              <a:t>илиал ООО «РН-Сервис» в г. Губкинский</a:t>
            </a:r>
            <a:endParaRPr lang="ru-RU" sz="2000" b="1" dirty="0" smtClean="0">
              <a:latin typeface="Europe" pitchFamily="2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438" y="1024034"/>
            <a:ext cx="9097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 Губкинский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небольшой город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Ямало-Ненецком автономном округе,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расположенный на реке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Пякупур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в 515 километрах от Салехарда. Свое название населенный пункт получил благодаря советскому геологу Ивану Михайловичу Губкину.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1985 году на "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Пуровскую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землю" приехали первые нефтяники, а спустя год была добыта первая тонна нефти.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апреле 1986 года состоялся митинг, который был посвящен началу строительства будущего города. В результате митинга решили, что днем рождения города станет 22 апреля 1986 года</a:t>
            </a:r>
            <a:r>
              <a:rPr lang="ru-RU" sz="1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1996 году поселок был преобразован в город окружного значения. В наши дни город по-прежнему является основным центром нефтедобычи. Основная масса населения связана с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нефтяной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отраслью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03" y="4724030"/>
            <a:ext cx="3113755" cy="19065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82" y="2889429"/>
            <a:ext cx="3509284" cy="1810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25" y="1040386"/>
            <a:ext cx="2102498" cy="1478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215" y="4797781"/>
            <a:ext cx="3101921" cy="17730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2439" y="2889429"/>
            <a:ext cx="27820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Памятник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первопроходцам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открыт 3 сентября 2011 года, к 25-летнему юбилею города. Черная дуга за памятником символизирует поток нефти, а пьедестал внизу – нефтяное пятно. Фигура первопроходца и элементы барельефа отлиты из бронзы, стела отделана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керамогранитом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23682" y="2504441"/>
            <a:ext cx="397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Достопримечательности города: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2438" y="4847865"/>
            <a:ext cx="4994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Дворец культуры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Нефтяник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один из самых современных культурно-спортивных комплексов в Ямало-Ненецком Автономном округе. Строительство осуществлялось на средства ОАО НК Роснефть. Уровень технической оснащенности Нефтяника отвечает самым современным требованиям, что позволяет проводить различные мероприятия как городского, так и регионального значения.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088840" y="4847865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Северное сияние озаряет небо над </a:t>
            </a:r>
            <a:r>
              <a:rPr lang="ru-RU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Губкинским</a:t>
            </a: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60" y="2756608"/>
            <a:ext cx="4235670" cy="19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68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5771815" y="975971"/>
            <a:ext cx="1885315" cy="53051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700765" y="1029022"/>
            <a:ext cx="6578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Губкинский филиал    ООО      РН-Сервис</a:t>
            </a:r>
            <a:r>
              <a:rPr lang="ru-RU" sz="3600" b="1" dirty="0" smtClean="0">
                <a:solidFill>
                  <a:srgbClr val="FFD200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ru-RU" sz="3600" b="1" dirty="0" smtClean="0">
                <a:solidFill>
                  <a:srgbClr val="FFD200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             для </a:t>
            </a:r>
            <a:r>
              <a:rPr lang="ru-RU" sz="3600" b="1" dirty="0">
                <a:solidFill>
                  <a:srgbClr val="FFD200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молодежи</a:t>
            </a:r>
            <a:endParaRPr lang="ru-RU" sz="3600" b="1" dirty="0">
              <a:solidFill>
                <a:srgbClr val="FED104"/>
              </a:solidFill>
              <a:latin typeface="Segoe UI "/>
              <a:ea typeface="Segoe UI Emoji" panose="020B05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76AEB50-AC31-894D-8760-EA8409F9D250}"/>
              </a:ext>
            </a:extLst>
          </p:cNvPr>
          <p:cNvGraphicFramePr/>
          <p:nvPr/>
        </p:nvGraphicFramePr>
        <p:xfrm>
          <a:off x="406036" y="1197576"/>
          <a:ext cx="6308436" cy="436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03" y="3955820"/>
            <a:ext cx="2034409" cy="2034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4472" y="2903187"/>
            <a:ext cx="5254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Совет</a:t>
            </a:r>
            <a:r>
              <a:rPr lang="ru-RU" sz="2400" b="1" dirty="0"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, объединяющий молодых и специалистов и работников </a:t>
            </a:r>
            <a:r>
              <a:rPr lang="ru-RU" sz="2400" b="1" dirty="0">
                <a:solidFill>
                  <a:schemeClr val="accent2"/>
                </a:solidFill>
                <a:latin typeface="Segoe UI "/>
                <a:ea typeface="Segoe UI Emoji" panose="020B0502040204020203" pitchFamily="34" charset="0"/>
                <a:cs typeface="Segoe UI Semibold" panose="020B0702040204020203" pitchFamily="34" charset="0"/>
              </a:rPr>
              <a:t>всех филиалов!</a:t>
            </a:r>
          </a:p>
        </p:txBody>
      </p:sp>
      <p:cxnSp>
        <p:nvCxnSpPr>
          <p:cNvPr id="9" name="Скругленная соединительная линия 8"/>
          <p:cNvCxnSpPr/>
          <p:nvPr/>
        </p:nvCxnSpPr>
        <p:spPr>
          <a:xfrm>
            <a:off x="6446396" y="4272555"/>
            <a:ext cx="3275120" cy="1367849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54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050" b="1" dirty="0" smtClean="0">
                <a:latin typeface="+mn-lt"/>
              </a:rPr>
              <a:t>     </a:t>
            </a: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      УРОВЕНЬ ЗАРАБОТНОЙ ПЛАТЫ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     филиал ООО «РН-Сервис» в г. </a:t>
            </a:r>
            <a:r>
              <a:rPr lang="ru-RU" sz="3600" b="1" dirty="0" err="1" smtClean="0">
                <a:latin typeface="+mn-lt"/>
              </a:rPr>
              <a:t>Губкинский</a:t>
            </a:r>
            <a:endParaRPr lang="ru-RU" sz="3600" b="1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36248"/>
              </p:ext>
            </p:extLst>
          </p:nvPr>
        </p:nvGraphicFramePr>
        <p:xfrm>
          <a:off x="4640094" y="1120827"/>
          <a:ext cx="692234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0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56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Наименование профессии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Разряд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(если применимо)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Размер заработной платы за 15 дней вахты, руб.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1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Мастер</a:t>
                      </a:r>
                      <a:r>
                        <a:rPr lang="ru-RU" sz="1600" baseline="0" dirty="0" smtClean="0"/>
                        <a:t> по ремонту скважин </a:t>
                      </a:r>
                    </a:p>
                    <a:p>
                      <a:r>
                        <a:rPr lang="ru-RU" sz="1600" baseline="0" dirty="0" smtClean="0"/>
                        <a:t>(капитальному, подземному)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148 824,00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3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Бурильщик капитального</a:t>
                      </a:r>
                      <a:r>
                        <a:rPr lang="ru-RU" sz="1600" baseline="0" dirty="0" smtClean="0"/>
                        <a:t> ремонта скважин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112 753,00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1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Помощник бурильщика капитального ремонта скважин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97 166,00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1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Помощник бурильщика</a:t>
                      </a:r>
                      <a:r>
                        <a:rPr lang="ru-RU" sz="1600" baseline="0" dirty="0" smtClean="0"/>
                        <a:t> капитального ремонта скважин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84 343,00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5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Машинист подъемника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112 753,00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017652"/>
              </p:ext>
            </p:extLst>
          </p:nvPr>
        </p:nvGraphicFramePr>
        <p:xfrm>
          <a:off x="4640094" y="4727643"/>
          <a:ext cx="699044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0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170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Заработная плата включает оплату по тарифу, премию по итогам работы за месяц на целевом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 уровне, районный коэффициент, доплату за условия труда.</a:t>
                      </a:r>
                    </a:p>
                    <a:p>
                      <a:endParaRPr lang="ru-RU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Надбавка за вахтовый метод работы и компенсация питания не включены, выплата производится сверх указанных сумм. За 15 дней вахты надбавка за ВМР составляет 10 500 руб., компенсация питания – 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4 170,00 руб.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3" descr="C:\Users\askruchinina\Desktop\s_151-152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5" y="1120827"/>
            <a:ext cx="4081006" cy="30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skruchinina\Desktop\Севком\PHOTO-2020-12-02-08-40-1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0" y="4036255"/>
            <a:ext cx="3861881" cy="27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</a:t>
            </a:r>
            <a:r>
              <a:rPr lang="ru-RU" b="1" dirty="0" smtClean="0"/>
              <a:t>  </a:t>
            </a:r>
            <a:r>
              <a:rPr lang="ru-RU" sz="3600" b="1" dirty="0" smtClean="0">
                <a:latin typeface="+mn-lt"/>
              </a:rPr>
              <a:t>УСЛОВИЯ, ЛЬГОТЫ И КОМПЕНСАЦИИ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   филиал </a:t>
            </a:r>
            <a:r>
              <a:rPr lang="ru-RU" sz="3600" b="1" dirty="0">
                <a:latin typeface="+mn-lt"/>
              </a:rPr>
              <a:t>ООО «РН-Сервис» в г</a:t>
            </a:r>
            <a:r>
              <a:rPr lang="ru-RU" sz="3600" b="1" dirty="0" smtClean="0">
                <a:latin typeface="+mn-lt"/>
              </a:rPr>
              <a:t>. </a:t>
            </a:r>
            <a:r>
              <a:rPr lang="ru-RU" sz="3600" b="1" dirty="0" err="1" smtClean="0">
                <a:latin typeface="+mn-lt"/>
              </a:rPr>
              <a:t>Губкинский</a:t>
            </a:r>
            <a:endParaRPr lang="ru-RU" sz="3600" b="1" dirty="0"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90587"/>
              </p:ext>
            </p:extLst>
          </p:nvPr>
        </p:nvGraphicFramePr>
        <p:xfrm>
          <a:off x="3764603" y="1101372"/>
          <a:ext cx="7752944" cy="5720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8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Дополнительные условия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ED2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Размер/количество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ED2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Примечания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ED2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Процентная надбавка за работу в условиях Крайнего Севера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80 %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Устанавливается со дня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трудоустройства / перевода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Дополнительный отпуск</a:t>
                      </a:r>
                      <a:endParaRPr lang="ru-RU" sz="1200" dirty="0"/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                              календарных дня в год</a:t>
                      </a:r>
                      <a:endParaRPr lang="ru-RU" sz="1200" dirty="0"/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Дополнительный оплачиваемый отпуск за работу в условиях Крайнего Севера – пропорционально отработанному времени в условиях</a:t>
                      </a:r>
                      <a:r>
                        <a:rPr lang="ru-RU" sz="1200" baseline="0" dirty="0" smtClean="0"/>
                        <a:t> Крайнего Севера</a:t>
                      </a:r>
                      <a:endParaRPr lang="ru-RU" sz="1200" dirty="0"/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Надбавка за вахтовый метод работы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700 руб.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 каждый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день нахождения на вахте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7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Компенсация питания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277,97 руб.                                   за 11-ти часовую смену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Компенсация за горячее питание за каждый день (смену) на вахте (25,27 руб. за час)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Оплата проезда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                                           пунктов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сбора                                        8-14 тыс. руб.(средняя стоимость в одну сторону)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Компенсация проезда от места сбора до места проведения работ и обратно, при предоставлении подтверждающих документов.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Организованная вахтовая перевозка 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раза в месяц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АВИАпеевозка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Маршрут: Уфа-Ноябрьск-Уфа (656 чел. всего, 328 чел. в одну сторону).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Прорабатывается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вопрос об организации авиаперевозки </a:t>
                      </a:r>
                      <a:r>
                        <a:rPr lang="ru-RU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Мин.Воды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Сочи – Ноябрьск / Сургут / Новый Уренгой – </a:t>
                      </a:r>
                      <a:r>
                        <a:rPr lang="ru-RU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Мин.Воды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Сочи (с 2024 года).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6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Проживание в период вахты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Общежитие Вагон-дома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Проживание в вахтовом жилом комплексе. Размещение в общежитии – 4-х местное, имеется столовая.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 территории кустовых площадок – проживание в оборудованных вагон-домах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5" descr="C:\Users\askruchinina\Desktop\Севком\Новая папка\IMG_0467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8" y="4272591"/>
            <a:ext cx="2809841" cy="24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skruchinina\Desktop\Севком\фото подъемнтк\20170527_084555_Richtone(HDR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8" y="1056134"/>
            <a:ext cx="3229141" cy="321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90767"/>
      </p:ext>
    </p:extLst>
  </p:cSld>
  <p:clrMapOvr>
    <a:masterClrMapping/>
  </p:clrMapOvr>
</p:sld>
</file>

<file path=ppt/theme/theme1.xml><?xml version="1.0" encoding="utf-8"?>
<a:theme xmlns:a="http://schemas.openxmlformats.org/drawingml/2006/main" name="Rosnef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7565</TotalTime>
  <Words>1697</Words>
  <Application>Microsoft Office PowerPoint</Application>
  <PresentationFormat>Широкоэкранный</PresentationFormat>
  <Paragraphs>296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2" baseType="lpstr">
      <vt:lpstr>Arial</vt:lpstr>
      <vt:lpstr>Calibri</vt:lpstr>
      <vt:lpstr>Calibri Light</vt:lpstr>
      <vt:lpstr>DINPro-Bold</vt:lpstr>
      <vt:lpstr>DINPro-Light</vt:lpstr>
      <vt:lpstr>Europe</vt:lpstr>
      <vt:lpstr>EuropeC</vt:lpstr>
      <vt:lpstr>Segoe UI</vt:lpstr>
      <vt:lpstr>Segoe UI </vt:lpstr>
      <vt:lpstr>Segoe UI Black</vt:lpstr>
      <vt:lpstr>Segoe UI Emoji</vt:lpstr>
      <vt:lpstr>Segoe UI Semibold</vt:lpstr>
      <vt:lpstr>Segoe UI Symbol</vt:lpstr>
      <vt:lpstr>Times New Roman</vt:lpstr>
      <vt:lpstr>Wingdings</vt:lpstr>
      <vt:lpstr>Rosneft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УРОВЕНЬ ЗАРАБОТНОЙ ПЛАТЫ      филиал ООО «РН-Сервис» в г. Губкинский</vt:lpstr>
      <vt:lpstr>   УСЛОВИЯ, ЛЬГОТЫ И КОМПЕНСАЦИИ    филиал ООО «РН-Сервис» в г. Губкинский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Leonov Evgeniy</dc:creator>
  <cp:lastModifiedBy>Говоров Артем Анатольевич</cp:lastModifiedBy>
  <cp:revision>111</cp:revision>
  <cp:lastPrinted>2022-10-13T12:32:55Z</cp:lastPrinted>
  <dcterms:created xsi:type="dcterms:W3CDTF">2020-11-02T22:12:20Z</dcterms:created>
  <dcterms:modified xsi:type="dcterms:W3CDTF">2024-12-10T04:06:08Z</dcterms:modified>
</cp:coreProperties>
</file>