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4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303" r:id="rId37"/>
    <p:sldId id="292" r:id="rId38"/>
    <p:sldId id="293" r:id="rId39"/>
    <p:sldId id="294" r:id="rId40"/>
    <p:sldId id="295" r:id="rId41"/>
    <p:sldId id="297" r:id="rId42"/>
    <p:sldId id="298" r:id="rId43"/>
    <p:sldId id="299" r:id="rId44"/>
    <p:sldId id="291" r:id="rId45"/>
    <p:sldId id="296" r:id="rId46"/>
    <p:sldId id="300" r:id="rId47"/>
    <p:sldId id="301" r:id="rId48"/>
    <p:sldId id="302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43" autoAdjust="0"/>
  </p:normalViewPr>
  <p:slideViewPr>
    <p:cSldViewPr>
      <p:cViewPr varScale="1">
        <p:scale>
          <a:sx n="94" d="100"/>
          <a:sy n="94" d="100"/>
        </p:scale>
        <p:origin x="58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5813AABD561A780BE96FBDD52928ED364A0B4B270E091C5DF731009DA4123EB46997AD747DB169EA014A3FDDA5F7D8901F8D3735519D143m5P6J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49"/>
            <a:ext cx="7772400" cy="195740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Требования действующего санитарного законодательства в сфере организации питания 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детей в образовательных организациях. Организация родительского контроля.</a:t>
            </a:r>
            <a:endParaRPr lang="ru-RU" sz="1800" dirty="0">
              <a:ea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санитарного надзора Управления Роспотребнадзора по Республике Карелия 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Соболь Ирина Валерьевна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0"/>
            <a:ext cx="9144000" cy="13589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719138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Управление Федеральной службы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надзору в сфере защиты </a:t>
            </a:r>
          </a:p>
          <a:p>
            <a:pPr indent="719138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прав потребителей и благополучия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человека по Республике Карелия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>
            <a:lum bright="4000" contrast="46000"/>
          </a:blip>
          <a:srcRect/>
          <a:stretch>
            <a:fillRect/>
          </a:stretch>
        </p:blipFill>
        <p:spPr bwMode="auto">
          <a:xfrm>
            <a:off x="277813" y="192088"/>
            <a:ext cx="112583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183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25.2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Федерального закона от 02.01.2000 № 29-ФЗ «О качестве и безопасности пищевых продуктов»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450215" algn="just"/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размещать на своих официальных сайтах в информационно-телекоммуникационной сети "Интернет" информацию об условиях организации питания детей, в том числе ежедневное меню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соблюдать нормы обеспечения питанием детей в организованных детских коллективах, а также санитарно-эпидемиологические требования к организации питания детей в организованных детских коллективах, к поставляемым пищевым продуктам для питания детей, их хранению.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3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35824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Санитарные правила в сфере организации питания детей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санитарные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правила СП 2.4.3648-20 «Санитарно-эпидемиологические требования к организациям воспитания и обучения, отдыха и оздоровления детей и молодежи»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санитарно-эпидемиологические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правила и нормы СанПиН 2.3/2.4.3590-20 «Санитарно-эпидемиологические требования к организации общественного питания населения»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санитарные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правила и нормы СанПиН 1.2.3685-21 «Гигиенические нормативы и требования к обеспечению безопасности и (или) безвредности для человека факторов среды обитания» (в части касающейся)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вводятся в действие с 01 марта 2021 года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0215"/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24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СП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2.4.3648-20 «Санитарно-эпидемиологические требования к организациям воспитания и обучения, отдыха и оздоровления детей и молодежи»</a:t>
            </a:r>
            <a:r>
              <a:rPr lang="ru-RU" sz="1800" dirty="0">
                <a:ea typeface="Times New Roman"/>
                <a:cs typeface="Times New Roman"/>
              </a:rPr>
              <a:t/>
            </a:r>
            <a:br>
              <a:rPr lang="ru-RU" sz="1800" dirty="0">
                <a:ea typeface="Times New Roman"/>
                <a:cs typeface="Times New Roman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u="sng" dirty="0" smtClean="0">
                <a:latin typeface="Times New Roman"/>
                <a:ea typeface="Times New Roman"/>
                <a:cs typeface="Times New Roman"/>
              </a:rPr>
              <a:t>пункт </a:t>
            </a:r>
            <a:r>
              <a:rPr lang="ru-RU" u="sng" dirty="0">
                <a:latin typeface="Times New Roman"/>
                <a:ea typeface="Times New Roman"/>
                <a:cs typeface="Times New Roman"/>
              </a:rPr>
              <a:t>1.9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при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нахождении детей на объектах более 4 часов обеспечивается возможность организации горячего питания.</a:t>
            </a:r>
            <a:endParaRPr lang="ru-RU" sz="2400" dirty="0">
              <a:ea typeface="Times New Roman"/>
              <a:cs typeface="Times New Roman"/>
            </a:endParaRPr>
          </a:p>
          <a:p>
            <a:pPr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При этом, питание детей может осуществляться с привлечением сторонних организаций, юридических лиц или индивидуальных предпринимателей, осуществляющих деятельность по производству готовых блюд, кулинарных изделий и деятельность по их реализации.</a:t>
            </a:r>
            <a:endParaRPr lang="ru-RU" sz="24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45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СП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2.4.3648-20 «Санитарно-эпидемиологические требования к организациям воспитания и обучения, отдыха и оздоровления детей и молодежи»</a:t>
            </a:r>
            <a:r>
              <a:rPr lang="ru-RU" sz="1600" dirty="0">
                <a:solidFill>
                  <a:prstClr val="black"/>
                </a:solidFill>
                <a:ea typeface="Times New Roman"/>
                <a:cs typeface="Times New Roman"/>
              </a:rPr>
              <a:t/>
            </a:r>
            <a:br>
              <a:rPr lang="ru-RU" sz="1600" dirty="0">
                <a:solidFill>
                  <a:prstClr val="black"/>
                </a:solidFill>
                <a:ea typeface="Times New Roman"/>
                <a:cs typeface="Times New Roman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Пункт 2.4.6.1.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предусматривает состав комплекса помещений организаций, работающих на сырье, на полуфабрикатах, а также для буфетов-раздаточных. </a:t>
            </a:r>
          </a:p>
          <a:p>
            <a:pPr indent="342900" algn="just">
              <a:spcAft>
                <a:spcPts val="0"/>
              </a:spcAft>
            </a:pPr>
            <a:r>
              <a:rPr lang="ru-RU" sz="24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Пункт 2.4.6.2.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помещения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для приготовления и приема пищи, хранения пищевой продукции оборудуются технологическим, холодильным и моечным оборудованием, инвентарем в соответствии 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гигиеническими нормативами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а также в целях соблюдения технологии приготовления блюд, режима обработки, условий хранения пищевой продукции.</a:t>
            </a: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СП 2.4.3648-20 «Санитарно-эпидемиологические требования к организациям воспитания и обучения, отдыха и оздоровления детей и молодежи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Абзац 9 пункта 2.4.6.2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/>
              </a:rPr>
              <a:t>при </a:t>
            </a:r>
            <a:r>
              <a:rPr lang="ru-RU" sz="2400" dirty="0">
                <a:latin typeface="Times New Roman"/>
              </a:rPr>
              <a:t>замене оборудования в помещениях для приготовления холодных закусок необходимо обеспечить установку столов с охлаждаемой поверхностью.</a:t>
            </a:r>
          </a:p>
          <a:p>
            <a:pPr algn="just"/>
            <a:r>
              <a:rPr lang="ru-RU" sz="2400" u="sng" dirty="0" smtClean="0">
                <a:latin typeface="Times New Roman"/>
              </a:rPr>
              <a:t>Абзацы 11, 12 </a:t>
            </a:r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 2.4.6.2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dirty="0" smtClean="0">
                <a:latin typeface="Times New Roman"/>
              </a:rPr>
              <a:t>ля </a:t>
            </a:r>
            <a:r>
              <a:rPr lang="ru-RU" sz="2400" dirty="0">
                <a:latin typeface="Times New Roman"/>
              </a:rPr>
              <a:t>обеззараживания воздуха в холодном цехе используется бактерицидная установка для обеззараживания воздуха.</a:t>
            </a:r>
          </a:p>
          <a:p>
            <a:pPr algn="just"/>
            <a:r>
              <a:rPr lang="ru-RU" sz="2400" dirty="0">
                <a:latin typeface="Times New Roman"/>
              </a:rPr>
              <a:t>При отсутствии холодного цеха приборы для обеззараживания воздуха устанавливают на участке (в зоне) приготовления холодных блюд, в мясорыбном, овощном цехах и в помещении для обработки яиц.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01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/>
                <a:ea typeface="Times New Roman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«Гигиенические нормативы по устройству, содержанию и режиму работы организаций воспитания и обучения, отдыха и оздоровления детей и молодежи»:</a:t>
            </a:r>
          </a:p>
          <a:p>
            <a:pPr marL="0" indent="0" algn="just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площадей помещений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(таблица 6.1),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обеденного зала; помещения для приема пищи и (или) приготовления пищи в малокомплектных образовательных организациях.</a:t>
            </a:r>
          </a:p>
          <a:p>
            <a:pPr marL="0" indent="0" algn="just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количества и установки санитарных приборов в помещениях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(таблица 6.4)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умывальников перед обеденным залом – не менее 1 крана на 20 посадочных мест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71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перечень оборудования производственных помещений столовых образовательных организаций и базовых предприятий питания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(таблица 6.18) </a:t>
            </a:r>
          </a:p>
          <a:p>
            <a:pPr marL="0" indent="0" algn="just">
              <a:buNone/>
            </a:pP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Минимальное количество работников пищеблоков (таблица 6.19)</a:t>
            </a:r>
            <a:endParaRPr lang="ru-RU" sz="2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522793"/>
              </p:ext>
            </p:extLst>
          </p:nvPr>
        </p:nvGraphicFramePr>
        <p:xfrm>
          <a:off x="827584" y="3212976"/>
          <a:ext cx="7272807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63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Принцип работы пищеблока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Численность питающихся детей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работников пищеблоков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88">
                <a:tc rowSpan="4"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 сырье и полуфабрикатах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 200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на 50 чел. (но не менее 1)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200 до 400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на 60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400 до 700 чел.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на 70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более 700 чел.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не менее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10 чел.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756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 привозной продукции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на 100 детей (но не менее 1)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4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0215">
              <a:lnSpc>
                <a:spcPct val="115000"/>
              </a:lnSpc>
            </a:pP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24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СанПиН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2.3/2.4.3590-20 «Санитарно-эпидемиологические требования к организации общественного питания населения»</a:t>
            </a:r>
            <a:r>
              <a:rPr lang="ru-RU" sz="1800" dirty="0">
                <a:ea typeface="Times New Roman"/>
                <a:cs typeface="Times New Roman"/>
              </a:rPr>
              <a:t/>
            </a:r>
            <a:br>
              <a:rPr lang="ru-RU" sz="1800" dirty="0">
                <a:ea typeface="Times New Roman"/>
                <a:cs typeface="Times New Roman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Times New Roman"/>
                <a:cs typeface="Times New Roman"/>
              </a:rPr>
              <a:t>Пункт 2.2.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прием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пищевой продукции, в том числе продовольственного сырья, на предприятие общественного питания должен осуществляться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 при наличии маркировки и товаросопроводительной документации, сведений об оценке (подтверждении) соответствия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предусмотренных в том числе техническими регламентами. В случае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нарушений условий и режима перевозки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а также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отсутствии </a:t>
            </a:r>
            <a:r>
              <a:rPr lang="ru-RU" sz="2400" b="1" dirty="0" err="1" smtClean="0">
                <a:latin typeface="Times New Roman"/>
                <a:ea typeface="Times New Roman"/>
                <a:cs typeface="Times New Roman"/>
              </a:rPr>
              <a:t>товаросопроводи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-тельной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документации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маркировки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пищевая продукция и продовольственное (пищевое) сырье на предприятии общественного питания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не принимаются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800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30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</a:t>
            </a: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Абзац 2 пункта 2.5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а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предприятиях общественного питания,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не имеющих цехового деления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работающих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 полуфабрикатами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работа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 использованием сырья не допускается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Times New Roman"/>
                <a:cs typeface="Times New Roman"/>
              </a:rPr>
              <a:t>Пункт 2.8.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Изготовление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продукции должно производиться в соответствии с ассортиментом, утвержденным руководителем организации или уполномоченным им лицом,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по технологическим документам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в том числе технологической карте, технико-технологической карте, технологической инструкции, разработанным и утвержденным руководителем организации или уполномоченным им лицом.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Наименования блюд и кулинарных изделий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указываемых в меню,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должны соответствовать их наименованиям, указанным в технологических документах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35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Федеральный </a:t>
            </a:r>
            <a: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закон от 29.12.2012 № 273-ФЗ </a:t>
            </a:r>
            <a:r>
              <a:rPr lang="ru-RU" sz="22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«</a:t>
            </a:r>
            <a: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 образовании в Российской Федерации»</a:t>
            </a:r>
            <a:br>
              <a:rPr lang="ru-RU" sz="22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Часть 3 статьи 28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предусматривает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компетенцию образовательной организации в установленной сфере деятельности, к которой отнесено, в  том числе,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создание необходимых условий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для охраны и укрепления здоровья,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организации питания обучающихся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и работников образовательной организации.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Частью 1 статьи 37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организация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питания обучающихся  возлагается на организации, осуществляющие образовательную деятельность.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4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 smtClean="0">
                <a:latin typeface="Times New Roman"/>
                <a:ea typeface="Times New Roman"/>
                <a:cs typeface="Times New Roman"/>
              </a:rPr>
              <a:t>Абзац 1 пункта </a:t>
            </a:r>
            <a:r>
              <a:rPr lang="ru-RU" sz="2400" u="sng" dirty="0">
                <a:latin typeface="Times New Roman"/>
                <a:ea typeface="Times New Roman"/>
                <a:cs typeface="Times New Roman"/>
              </a:rPr>
              <a:t>2.22.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Медицинский персонал (при наличии) или назначенное ответственное лицо предприятия общественного питания, должен проводить ежедневный осмотр работников, занятых изготовлением продукции общественного питания и работников, непосредственно контактирующих с пищевой продукцией, в том числе с продовольственным сырьем, на наличие гнойничковых заболеваний кожи рук и открытых поверхностей тела, признаков инфекционных заболеваний. Результаты осмотра должны заноситься в гигиенический журнал (рекомендуемый образец приведен в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приложении № 1 к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настоящим Правилам) на бумажном и/или электронном носителях.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Список работников, отмеченных в журнале на день осмотра, должен соответствовать числу работников на этот день в смену.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32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Абзац </a:t>
            </a:r>
            <a:r>
              <a:rPr lang="ru-RU" sz="2000" u="sng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 </a:t>
            </a:r>
            <a:r>
              <a:rPr lang="ru-RU" sz="20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пункта 2.22</a:t>
            </a:r>
            <a:r>
              <a:rPr lang="ru-RU" sz="2000" u="sng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лица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с кишечными инфекциями, гнойничковыми заболеваниями кожи рук и открытых поверхностей тела, инфекционными заболеваниями должны временно отстраняться от работы с пищевыми продуктами и могут по решению работодателя быть переведены на другие виды работ.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7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/>
              </a:rPr>
              <a:t>Для исключения риска микробиологического и паразитарного загрязнения пищевой продукции работники производственных помещений предприятий общественного питания обязаны</a:t>
            </a:r>
            <a:r>
              <a:rPr lang="ru-RU" sz="2400" b="1" dirty="0" smtClean="0">
                <a:latin typeface="Times New Roman"/>
              </a:rPr>
              <a:t>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sz="2400" dirty="0">
                <a:latin typeface="Times New Roman"/>
              </a:rPr>
              <a:t>оставлять в индивидуальных шкафах или специально отведенных местах одежду второго и третьего слоя, обувь, головной убор, а также иные личные вещи и хранить отдельно от рабочей одежды и обуви;</a:t>
            </a:r>
          </a:p>
          <a:p>
            <a:pPr algn="just"/>
            <a:r>
              <a:rPr lang="ru-RU" sz="2400" dirty="0">
                <a:latin typeface="Times New Roman"/>
              </a:rPr>
              <a:t>снимать в специально отведенном месте рабочую одежду, фартук, головной убор при посещении туалета либо надевать сверху халаты; тщательно мыть руки с мылом или иным моющим средством для рук после посещения туалета;</a:t>
            </a:r>
          </a:p>
          <a:p>
            <a:pPr algn="just"/>
            <a:r>
              <a:rPr lang="ru-RU" sz="2400" dirty="0">
                <a:latin typeface="Times New Roman"/>
              </a:rPr>
              <a:t>сообщать обо всех случаях заболеваний кишечными инфекциями у членов семьи, проживающих совместно, медицинскому работнику или ответственному лицу предприятия общественного питания;</a:t>
            </a:r>
          </a:p>
          <a:p>
            <a:pPr algn="just"/>
            <a:r>
              <a:rPr lang="ru-RU" sz="2400" dirty="0">
                <a:latin typeface="Times New Roman"/>
              </a:rPr>
              <a:t>использовать одноразовые перчатки при </a:t>
            </a:r>
            <a:r>
              <a:rPr lang="ru-RU" sz="2400" dirty="0" err="1">
                <a:latin typeface="Times New Roman"/>
              </a:rPr>
              <a:t>порционировании</a:t>
            </a:r>
            <a:r>
              <a:rPr lang="ru-RU" sz="2400" dirty="0">
                <a:latin typeface="Times New Roman"/>
              </a:rPr>
              <a:t> блюд, приготовлении холодных закусок, салатов, подлежащие замене на новые при нарушении их целостности и после санитарно-гигиенических перерывов в работе.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(пункт 3.4.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01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u="sng" dirty="0" smtClean="0">
                <a:latin typeface="Times New Roman"/>
              </a:rPr>
              <a:t>Пункт 3.8</a:t>
            </a:r>
            <a:r>
              <a:rPr lang="ru-RU" sz="2400" u="sng" dirty="0">
                <a:latin typeface="Times New Roman"/>
              </a:rPr>
              <a:t>.</a:t>
            </a:r>
            <a:r>
              <a:rPr lang="ru-RU" sz="2400" dirty="0">
                <a:latin typeface="Times New Roman"/>
              </a:rPr>
              <a:t> </a:t>
            </a:r>
            <a:r>
              <a:rPr lang="ru-RU" sz="2400" dirty="0" smtClean="0">
                <a:latin typeface="Times New Roman"/>
              </a:rPr>
              <a:t>в </a:t>
            </a:r>
            <a:r>
              <a:rPr lang="ru-RU" sz="2400" dirty="0">
                <a:latin typeface="Times New Roman"/>
              </a:rPr>
              <a:t>целях контроля за риском возникновения условий для размножения патогенных микроорганизмов необходимо вести ежедневную регистрацию показателей температурного режима хранения пищевой продукции в холодильном оборудовании и складских помещениях на бумажном и (или) электронном носителях и влажности - в складских помещениях (рекомендуемые образцы приведены </a:t>
            </a:r>
            <a:r>
              <a:rPr lang="ru-RU" sz="2400" dirty="0" smtClean="0">
                <a:latin typeface="Times New Roman"/>
              </a:rPr>
              <a:t>в приложениях № 2 и 3 к настоящим Правилам) </a:t>
            </a:r>
            <a:endParaRPr lang="ru-RU" sz="2400" dirty="0">
              <a:latin typeface="Times New Roman"/>
              <a:hlinkClick r:id="rId2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Times New Roman"/>
                <a:cs typeface="Times New Roman"/>
              </a:rPr>
              <a:t>Пункт 4.5.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целях исключения риска токсического воздействия на здоровье потребителя и персонала предприятий общественного питания, в том числе аллергических реакций, моющие и дезинфицирующие средства, предназначенные для уборки помещений, производственного и санитарного оборудования (раковин для мытья рук, унитазов), должны использоваться в соответствии с инструкциями по их применению и храниться в специально отведенных местах. Исключается их попадание в пищевую продукцию.</a:t>
            </a:r>
            <a:endParaRPr lang="ru-RU" sz="24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375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latin typeface="Times New Roman"/>
                <a:ea typeface="Times New Roman"/>
                <a:cs typeface="Times New Roman"/>
              </a:rPr>
              <a:t>Пункт 4.6.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емкости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с рабочими растворами дезинфицирующих, моющих средств должны быть промаркированы с указанием названия средства, его концентрации, даты приготовления, предельного срока годности (при отсутствии оригинальной маркировки на емкости со средством). Контроль за содержанием действующих веществ дезинфицирующих средств должен осуществляться в соответствии с программой производственного контроля.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8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450215" algn="just">
              <a:lnSpc>
                <a:spcPct val="115000"/>
              </a:lnSpc>
            </a:pPr>
            <a:r>
              <a:rPr lang="ru-RU" sz="20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Абзац 1 пункта 7.1.3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выдача готовой пищевой продукции в медицинских организациях должна осуществляться только после снятия пробы ответственным лицом или комиссией (при наличии), независимо от способа организации обеспечения питания (самой медицинской организацией или сторонней организацией по договору).</a:t>
            </a:r>
          </a:p>
          <a:p>
            <a:pPr lvl="0" indent="450215" algn="just">
              <a:lnSpc>
                <a:spcPct val="115000"/>
              </a:lnSpc>
            </a:pPr>
            <a:r>
              <a:rPr lang="ru-RU" sz="20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Абзац 2 пункта 7.1.3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При нарушении технологии приготовления пищи, а также в случае неготовности, блюдо к выдаче не допускается до устранения выявленных недостатков. Результат бракеража регистрируется в журнале бракеража готовой продукции (рекомендуемые образцы приведены в приложениях № 4 и 5 к настоящим Правилам) с указанием причин запрета к реализации готовой пищевой продукции, фактов списания, возврата пищевой продукции, принятия на ответственное хранение.</a:t>
            </a:r>
            <a:endParaRPr lang="ru-RU" sz="15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3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общественного питания детей </a:t>
            </a:r>
          </a:p>
          <a:p>
            <a:pPr marL="0" lvl="0" indent="0" algn="just">
              <a:buNone/>
            </a:pPr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8.1.2.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организованных детских коллективах общественное питание детей должно осуществляться посредством реализации основного (организованного) меню, включающего горячее питание, дополнительного питания, а также индивидуальных меню для детей, нуждающихся в лечебном и диетическом питании с учетом требований, содержащихся в приложениях N 6 - 13 к настоящим Правилам. 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организованных детских коллективах в детских организациях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горячего питания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меню, а также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его буфетной продукцией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допускаются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3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 2 пункта 8.1.2.8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предотвращения размножения патогенных микроорганизмов готовые блюда должны быть реализованы не позднее 2 часов с момента изготовления.</a:t>
            </a:r>
          </a:p>
          <a:p>
            <a:pPr lvl="0" algn="just"/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8.1.6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целях профилактики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йододефицитных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состояний у детей должна использоваться соль поваренная пищевая йодированная при приготовлении блюд и кулинарных изделий.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indent="450215" algn="just">
              <a:lnSpc>
                <a:spcPct val="115000"/>
              </a:lnSpc>
            </a:pPr>
            <a:r>
              <a:rPr lang="ru-RU" sz="22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Пункт 8.1.7.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организации, осуществляющие питание детей в организованных коллективах, должны размещать в доступных для родителей и детей местах (в обеденном зале, холле, групповой ячейке) следующую информацию:</a:t>
            </a:r>
            <a:endParaRPr lang="ru-RU" sz="17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ежедневное меню основного (организованного) питания на сутки для всех возрастных групп детей с указанием наименования приема пищи, наименования блюда, массы порции, калорийности порции;</a:t>
            </a:r>
            <a:endParaRPr lang="ru-RU" sz="17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меню дополнительного питания (для обучающихся общеобразовательных организаций и организации профессионального образования) с указанием наименования блюда, массы порции, калорийности порции;</a:t>
            </a:r>
            <a:endParaRPr lang="ru-RU" sz="17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рекомендации по организации здорового питания детей.</a:t>
            </a:r>
            <a:endParaRPr lang="ru-RU" sz="17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59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Федеральный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закон от 29.12.2012 № 273-ФЗ  «Об образовании в Российской Федерации»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Пункт 2 части 1 статьи 41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охрана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здоровья обучающихся включает в себя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организацию питания 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обучающихся</a:t>
            </a:r>
            <a:endParaRPr lang="ru-RU" sz="1800" b="1" dirty="0">
              <a:ea typeface="Times New Roman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Согласно пункту 34 статьи 2 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присмотр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и уход за детьми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- комплекс мер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по организации питания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и хозяйственно-бытового обслуживания детей, обеспечению соблюдения ими личной гигиены и режима дня.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450215" algn="just">
              <a:lnSpc>
                <a:spcPct val="115000"/>
              </a:lnSpc>
            </a:pPr>
            <a:r>
              <a:rPr lang="ru-RU" sz="2400" u="sng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Пункт 8.1.8.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при организованных перевозках групп детей автомобильным, водным и другими видами транспорта и при проведении массовых мероприятий с участием детей менее 4 часов допускается использовать набор пищевой продукции ("сухой паек"), свыше 4 часов (за исключением ночного времени с 23.00 до 7.00) - должно быть организовано горячее питание.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(Состав «сухого пайка» определен таблицей 6.20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обитания»)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878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8.10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требования к отбору и хранению суточных проб.</a:t>
            </a:r>
          </a:p>
          <a:p>
            <a:pPr lvl="0" algn="just"/>
            <a:r>
              <a:rPr lang="ru-RU" sz="2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 8.2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регламентирует требования к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питанию детей, нуждающихся в лечебном и диетическом питании. </a:t>
            </a:r>
          </a:p>
          <a:p>
            <a:pPr lvl="0" algn="just">
              <a:buFontTx/>
              <a:buChar char="-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организовывается в соответствии с представленными родителями (законными представителями ребенка) назначениями лечащего врача;</a:t>
            </a:r>
          </a:p>
          <a:p>
            <a:pPr lvl="0" algn="just">
              <a:buFontTx/>
              <a:buChar char="-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меню разрабатывается специалистом диетологом;</a:t>
            </a:r>
          </a:p>
          <a:p>
            <a:pPr lvl="0" algn="just">
              <a:buFontTx/>
              <a:buChar char="-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выдача детям рационов питания должна осуществляться в соответствии с утвержденными индивидуальными меню,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под контролем ответственных лиц, назначенных в организации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80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sz="2200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Пункт 8.2.3 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организации, осуществляющей питание детей, нуждающихся в лечебном и диетическом питании, 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допускается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употребление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детьми 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готовых домашних блюд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предоставленных родителями детей, в обеденном зале или специально отведенных помещениях (местах), оборудованных столами и стульями, холодильником (в зависимости от количества питающихся в данной форме детей) для временного хранения готовых блюд и пищевой продукции, микроволновыми печами для разогрева блюд, условиями для мытья рук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8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400" u="sng" dirty="0">
                <a:solidFill>
                  <a:prstClr val="black"/>
                </a:solidFill>
                <a:latin typeface="Times New Roman"/>
                <a:ea typeface="Times New Roman"/>
              </a:rPr>
              <a:t>Подраздел 8.6.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предусматривает требования к организации питания детей в группах семейного типа и группах по присмотру и уходу за детьми при организациях, осуществляющих образовательную деятельность по образовательным программам дошкольного образования, а также детей-сирот, проживание которых организовано по принципам семейного воспитания в воспитательных группах, размещаемых в помещениях для проживания, созданных по квартирному типу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850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СанПиН 2.3/2.4.3590-20 «Санитарно-эпидемиологические требования к организации общественного питания населения»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Пункт 8.6.5.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допускает для питания детей использовать пищевую продукцию,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приобретенную в магазинах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на рынках, при условии обязательного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наличия сведений об оценке (подтверждении) соответствия, маркировки и документов, подтверждающих факт и место ее приобретения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которые должны сохраняться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течение 7 дней после полного расходования пищевой продукции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Пункт 8.6.6.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допускает доставку готовых блюд и кулинарных изделий, полуфабрикатов из предприятий общественного питания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 наличии документов, подтверждающих факт приобретения, дату, время, наименование предприятия и место изготовления, дату и время доставки, наименование и количество готовых блюд и кулинарных изделий по каждому наименованию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923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indent="450215">
              <a:lnSpc>
                <a:spcPct val="115000"/>
              </a:lnSpc>
            </a:pP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Питьевой 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режим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осуществляется в соответствии с разделом 2.6.6 СП 2.4.3648-20 «Санитарно-эпидемиологические требования к организациям воспитания и обучения, отдыха и оздоровления детей и молодежи», в том числе посредством выдачи кипяченой питьевой воды.</a:t>
            </a:r>
            <a:endParaRPr lang="ru-RU" sz="1800" dirty="0"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Согласно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пункту 8.4.5 СанПиН 2.3/2.4.3590-20 «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Санитарно-</a:t>
            </a:r>
            <a:r>
              <a:rPr lang="ru-RU" sz="2400" dirty="0" err="1" smtClean="0">
                <a:latin typeface="Times New Roman"/>
                <a:ea typeface="Times New Roman"/>
                <a:cs typeface="Times New Roman"/>
              </a:rPr>
              <a:t>эпидемио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-логические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требования к организации общественного питания населения» при этом должны соблюдаться следующие условия: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1) кипятить воду нужно не менее 5 минут;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2) до раздачи детям кипяченая вода должна быть охлаждена до комнатной температуры непосредственно в емкости, где она кипятилась;</a:t>
            </a:r>
            <a:endParaRPr lang="ru-RU" sz="1800" dirty="0"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3)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смену воды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в емкости для ее раздачи необходимо проводить не реже, чем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через 3 часа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. Перед сменой кипяченой воды емкость должна полностью освобождаться от остатков воды, промываться в соответствии с инструкцией по правилам мытья кухонной посуды, ополаскиваться.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Время смены кипяченой воды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должно 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отмечаться в графике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ведение которого осуществляется организацией в произвольной форме.</a:t>
            </a:r>
            <a:endParaRPr lang="ru-RU" sz="18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1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МР 2.4.0179-20 «Рекомендации по организации питания обучающихся общеобразовательных организаций»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примерный расчет технологического оборудования и кухонной посуды для оснащения пищеблоков;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рекомендации по приобретаемому тепловому оборудованию для реализации принципов здорового питания на пищеблоке школы.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 мероприятий, направленных на обеспечение контроля качества и организации питания обучающихся (раздел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МР).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Мониторинг горячего питания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Осуществление которого предусмотрено разделом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методических рекомендаций МР 2.4.0179-20 «Рекомендации по организации питания обучающихся общеобразовательных организаций»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Проводится учредителем общеобразовательной организации, государственными и муниципальными органами управления образованием и орган управления общеобразовательной организации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Показатели мониторинга горячего питания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обучающихся всего, в т.ч. 1 - 4 классов, 5 - 11 классов;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обучающихся в первую смену всего, в т.ч. 1 - 4 классов, 5 - 11 классов;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обучающихся во вторую смену всего, в т.ч. 1 - 4 классов, 5 - 11 классов;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 пищеблока (столовые, работающие на продовольственном сырье, столовые, работающие на полуфабрикатах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доготовочные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буфеты-раздаточные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посадочных мест в обеденном зале;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соответствие меню положениям настоящих рекомендаций;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Показатели мониторинга горячего питания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и проведение производственного контроля и лабораторных исследований (испытаний) в соответствии с положениями настоящих рекомендаций;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родительского (общественного  контроля) за организацией питания детей;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объем и вид пищевых отходов после приема пищи;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по выполнению контрактных обязательств о качестве и безопасности поставляемых пищевых продуктов.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удовлетворенность питанием обучающихся и родителей.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Здоровое питание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это питание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ежедневный рацион которого основывается на принципах, установленных настоящим Федеральным законом, отвечает требованиям безопасности и создает условия для физического и интеллектуального развития, жизнедеятельности человека и будущих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поколений</a:t>
            </a:r>
          </a:p>
          <a:p>
            <a:pPr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(статья 1 Федерального закона </a:t>
            </a:r>
            <a:r>
              <a:rPr lang="ru-RU" sz="2400" dirty="0">
                <a:latin typeface="Times New Roman"/>
                <a:ea typeface="Times New Roman"/>
              </a:rPr>
              <a:t>от 02.01.2000 № 29-ФЗ «О качестве и безопасности пищевых продуктов</a:t>
            </a:r>
            <a:r>
              <a:rPr lang="ru-RU" sz="2400" dirty="0" smtClean="0">
                <a:latin typeface="Times New Roman"/>
                <a:ea typeface="Times New Roman"/>
              </a:rPr>
              <a:t>»)</a:t>
            </a:r>
            <a:endParaRPr lang="ru-RU" sz="2400" dirty="0"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Расчет «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несъедаемости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пищи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отдельно для завтраков и обедов проводится по формуле: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несъеденных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масса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несъеденных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остатков блюд</a:t>
            </a: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блюд =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-----------------------------------------------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100%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массу блюд на 1 ребенка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кол-во детей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Родительский контроль за организацией питания детей в общеобразовательных организациях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осуществляется в соответствии с методическими рекомендациями МР 2.4.0180-20 «Родительский контроль за организацией горячего питания детей в общеобразовательных организациях»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Порядок проведения мероприятий по родительскому контролю за организацией питания обучающихся, в том числе порядок доступа законных представителей обучающихся в помещения для приема пищи, регламентируется локальным нормативным актом общеобразовательной организации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Родительский контроль за организацией питания детей в общеобразовательных организациях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соответствие реализуемых блюд утвержденному меню;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санитарно-техническое содержание обеденного зала (помещения для приема пищи), состояние обеденной мебели, столовой посуды, наличие салфеток и т.п.;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условия соблюдения правил личной гигиены обучающимися;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наличие и состояние санитарной одежды у сотрудников, осуществляющих раздачу готовых блюд;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объем и вид пищевых отходов после приема пищи;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наличие лабораторно-инструментальных исследований качества и безопасности поступающей пищевой продукции и готовых блюд;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вкусовые предпочтения детей, удовлетворенность ассортиментом и качеством потребляемых блюд по результатам выборочного опроса детей с согласия их родителей или иных законных представителей;</a:t>
            </a:r>
          </a:p>
          <a:p>
            <a:pPr algn="just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информирование родителей и детей о здоровом питании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Родительский контроль за организацией питания детей в общеобразовательных организациях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родительского контроля может осуществляться в форме анкетирования родителей и детей (приложение 1 к МР 2.4.0180-20) и участия в работе общешкольной комиссии (приложение 2 к МР 2.4.0180-20).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Итоги проверок обсуждаются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общеродительских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собраниях и могут явиться основанием для обращений в адрес администрации образовательной организации, ее учредителя и (или) оператора питания, органов контроля (надзора).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по вопросам организации питания детей в общеобразовательных организациях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назначении ответственных лиц с возложением на них обязанностей по вопросам организации питания (контроля за организацией питания) детей в образовательной организации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создании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бракеражной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комиссии и утверждении Положения 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бракеражной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комиссии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возложении обязанностей по контролю за выдачей детям, нуждающимся в лечебном и диетическом питании рационов питания </a:t>
            </a:r>
          </a:p>
        </p:txBody>
      </p:sp>
    </p:spTree>
    <p:extLst>
      <p:ext uri="{BB962C8B-B14F-4D97-AF65-F5344CB8AC3E}">
        <p14:creationId xmlns:p14="http://schemas.microsoft.com/office/powerpoint/2010/main" val="2095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по вопросам организации питания детей в общеобразовательных организациях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об осуществлении мониторинга горячего питания в общеобразовательной организации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об утверждении порядка проведения мероприятий по родительскому контролю за организацией питания обучающихся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сайте общеобразовательной организации должна быть размещена информация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 условиях организации питания детей;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Ежедневное меню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доступном для обучающихся и их родителей месте размещается следующая информация (документы):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Ежедневное меню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Меню дополнительного питания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Рекомендации по организации здорового питания детей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Документы, которые должны вестись на пищеблоке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Гигиенический журнал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Журнал температурных режимов хранения пищевых продуктов в холодильном оборудовании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Журнал температурных режимов хранения пищевых продуктов в складских помещениях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Журнал бракеража скоропортящейся пищевой продукции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Журнал бракеража готовой пищевой продукции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Ведомость контроля за рационом питания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График смены кипяченой воды (при организации питьевого режима посредством кипяченой воды)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/>
                <a:ea typeface="Times New Roman"/>
              </a:rPr>
              <a:t>Горячее </a:t>
            </a:r>
            <a:r>
              <a:rPr lang="ru-RU" sz="2800" b="1" dirty="0">
                <a:latin typeface="Times New Roman"/>
                <a:ea typeface="Times New Roman"/>
              </a:rPr>
              <a:t>питание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это здоровое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питание, которым предусматривается наличие горячих первого и второго блюд или второго блюда в зависимости от приема пищи, в соответствии с санитарно-эпидемиологическими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требованиями</a:t>
            </a:r>
          </a:p>
          <a:p>
            <a:pPr lvl="0" indent="0" algn="ctr">
              <a:lnSpc>
                <a:spcPct val="115000"/>
              </a:lnSpc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статья 1 Федерального закона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от 02.01.2000 № 29-ФЗ «О качестве и безопасности пищевых продуктов»)</a:t>
            </a:r>
            <a:endParaRPr lang="ru-RU" sz="2400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57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/>
                <a:ea typeface="Times New Roman"/>
              </a:rPr>
              <a:t>Принципы </a:t>
            </a:r>
            <a:r>
              <a:rPr lang="ru-RU" sz="2400" b="1" dirty="0">
                <a:latin typeface="Times New Roman"/>
                <a:ea typeface="Times New Roman"/>
              </a:rPr>
              <a:t>здорового </a:t>
            </a:r>
            <a:r>
              <a:rPr lang="ru-RU" sz="2400" b="1" dirty="0" smtClean="0">
                <a:latin typeface="Times New Roman"/>
                <a:ea typeface="Times New Roman"/>
              </a:rPr>
              <a:t>питания </a:t>
            </a:r>
            <a:br>
              <a:rPr lang="ru-RU" sz="2400" b="1" dirty="0" smtClean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(часть 2.1 </a:t>
            </a:r>
            <a:r>
              <a:rPr lang="ru-RU" sz="2400" dirty="0">
                <a:latin typeface="Times New Roman"/>
                <a:ea typeface="Times New Roman"/>
              </a:rPr>
              <a:t>Федерального закона от 02.01.2000 № 29-ФЗ «О качестве и безопасности пищевых продуктов</a:t>
            </a:r>
            <a:r>
              <a:rPr lang="ru-RU" sz="2400" dirty="0" smtClean="0">
                <a:latin typeface="Times New Roman"/>
                <a:ea typeface="Times New Roman"/>
              </a:rPr>
              <a:t>»)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обеспечение приоритетности защиты жизни и здоровья потребителей пищевых продуктов по отношению к экономическим интересам индивидуальных предпринимателей и юридических лиц, осуществляющих деятельность, связанную с обращением пищевых продуктов;</a:t>
            </a:r>
            <a:endParaRPr lang="ru-RU" sz="1800" dirty="0">
              <a:ea typeface="Times New Roman"/>
              <a:cs typeface="Times New Roman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соответствие энергетической ценности ежедневного рациона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энергозатратам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1800" dirty="0">
              <a:ea typeface="Times New Roman"/>
              <a:cs typeface="Times New Roman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соответствие химического состава ежедневного рациона физиологическим потребностям человека в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макронутриентах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(белки и аминокислоты, жиры и жирные кислоты, углеводы) и микронутриентах (витамины, минеральные вещества и микроэлементы, биологически активные вещества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);</a:t>
            </a:r>
            <a:endParaRPr lang="ru-RU" sz="18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79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Принципы здорового питания </a:t>
            </a:r>
            <a:b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(часть 2.1 Федерального закона от 02.01.2000 № 29-ФЗ «О качестве и безопасности пищевых продуктов»)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наличие в составе ежедневного рациона пищевых продуктов со сниженным содержанием насыщенных жиров (включая трансизомеры жирных кислот), простых сахаров и поваренной соли, а также пищевых продуктов, обогащенных витаминами, пищевыми волокнами и биологически активными веществами;</a:t>
            </a:r>
            <a:endParaRPr lang="ru-RU" sz="2400" dirty="0">
              <a:ea typeface="Times New Roman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обеспечение максимально разнообразного здорового питания и оптимального его режима;</a:t>
            </a:r>
            <a:endParaRPr lang="ru-RU" sz="2400" dirty="0">
              <a:ea typeface="Times New Roman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применение технологической обработки и кулинарной обработки пищевых продуктов, обеспечивающих сохранность их исходной пищевой ценности;</a:t>
            </a:r>
            <a:endParaRPr lang="ru-RU" sz="2400" dirty="0">
              <a:ea typeface="Times New Roman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обеспечение соблюдения санитарно-эпидемиологических требований на всех этапах обращения пищевых продуктов;</a:t>
            </a:r>
            <a:endParaRPr lang="ru-RU" sz="2400" dirty="0">
              <a:ea typeface="Times New Roman"/>
              <a:cs typeface="Times New Roman"/>
            </a:endParaRPr>
          </a:p>
          <a:p>
            <a:pPr indent="34290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исключение использования фальсифицированных пищевых продуктов, материалов и изделий.</a:t>
            </a:r>
            <a:endParaRPr lang="ru-RU" sz="24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93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25.2 </a:t>
            </a: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Федерального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закона от 02.01.2000 № 29-ФЗ «О качестве и безопасности пищевых продуктов</a:t>
            </a:r>
            <a:r>
              <a:rPr lang="ru-RU" sz="22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ru-RU" sz="22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Организация питания детей в образовательных организациях и организациях отдыха детей и их оздоровления </a:t>
            </a: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Часть 1</a:t>
            </a:r>
            <a:r>
              <a:rPr lang="ru-RU" sz="2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Питание детей, обучающихся по основным общеобразовательным программам, образовательным программам среднего профессионального образования в образовательных организациях, детей, пребывающих в организациях отдыха детей и их оздоровления (далее - дети в организованных детских коллективах), а также в иных установленных законодательством Российской Федерации случаях организуется непосредственно указанными организациями и предусматривает в обязательном порядке наличие горячего питания с учетом норм обеспечения питанием детей в организованных детских коллективах, установленных в соответствии с законодательством Российской Федерации.</a:t>
            </a:r>
            <a:endParaRPr lang="ru-RU" sz="1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25.2 </a:t>
            </a: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Федерального закона от 02.01.2000 № 29-ФЗ «О качестве и безопасности пищевых продуктов»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indent="0" algn="ctr">
              <a:buNone/>
            </a:pPr>
            <a:r>
              <a:rPr lang="ru-RU" sz="2600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Организация питания детей в образовательных организациях и организациях отдыха детей и их оздоровления </a:t>
            </a:r>
            <a:endParaRPr lang="ru-RU" sz="2600" u="sng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ctr">
              <a:buNone/>
            </a:pPr>
            <a:endParaRPr lang="ru-RU" sz="2000" u="sng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Часть 2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При организации питания детей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образовательные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организации и организации отдыха детей и их оздоровления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обязаны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2400" dirty="0">
              <a:ea typeface="Times New Roman"/>
              <a:cs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учитывать представляемые по инициативе родителей (законных представителей) сведения о состоянии здоровья ребенка, в том числе об установлении, изменении, уточнении и (или) о снятии диагноза заболевания либо об изменении иных сведений о состоянии его здоровья;</a:t>
            </a:r>
            <a:endParaRPr lang="ru-RU" sz="2400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0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3320</Words>
  <Application>Microsoft Office PowerPoint</Application>
  <PresentationFormat>Экран (4:3)</PresentationFormat>
  <Paragraphs>196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2" baseType="lpstr">
      <vt:lpstr>Arial</vt:lpstr>
      <vt:lpstr>Calibri</vt:lpstr>
      <vt:lpstr>Times New Roman</vt:lpstr>
      <vt:lpstr>Тема Office</vt:lpstr>
      <vt:lpstr>Требования действующего санитарного законодательства в сфере организации питания детей в образовательных организациях. Организация родительского контроля.</vt:lpstr>
      <vt:lpstr> Федеральный закон от 29.12.2012 № 273-ФЗ  «Об образовании в Российской Федерации» </vt:lpstr>
      <vt:lpstr> Федеральный закон от 29.12.2012 № 273-ФЗ  «Об образовании в Российской Федерации» </vt:lpstr>
      <vt:lpstr>Здоровое питание </vt:lpstr>
      <vt:lpstr>Горячее питание </vt:lpstr>
      <vt:lpstr>Принципы здорового питания  (часть 2.1 Федерального закона от 02.01.2000 № 29-ФЗ «О качестве и безопасности пищевых продуктов»)</vt:lpstr>
      <vt:lpstr>Принципы здорового питания  (часть 2.1 Федерального закона от 02.01.2000 № 29-ФЗ «О качестве и безопасности пищевых продуктов»)</vt:lpstr>
      <vt:lpstr>Статья 25.2 Федерального закона от 02.01.2000 № 29-ФЗ «О качестве и безопасности пищевых продуктов»</vt:lpstr>
      <vt:lpstr>Статья 25.2 Федерального закона от 02.01.2000 № 29-ФЗ «О качестве и безопасности пищевых продуктов»</vt:lpstr>
      <vt:lpstr>Статья 25.2 Федерального закона от 02.01.2000 № 29-ФЗ «О качестве и безопасности пищевых продуктов»</vt:lpstr>
      <vt:lpstr>Презентация PowerPoint</vt:lpstr>
      <vt:lpstr>Санитарные правила в сфере организации питания детей</vt:lpstr>
      <vt:lpstr> СП 2.4.3648-20 «Санитарно-эпидемиологические требования к организациям воспитания и обучения, отдыха и оздоровления детей и молодежи» </vt:lpstr>
      <vt:lpstr> СП 2.4.3648-20 «Санитарно-эпидемиологические требования к организациям воспитания и обучения, отдыха и оздоровления детей и молодежи» </vt:lpstr>
      <vt:lpstr>СП 2.4.3648-20 «Санитарно-эпидемиологические требования к организациям воспитания и обучения, отдыха и оздоровления детей и молодежи»</vt:lpstr>
      <vt:lpstr>СанПиН 1.2.3685-21 «Гигиенические нормативы и требования к обеспечению безопасности и (или) безвредности для человека факторов среды обитания»</vt:lpstr>
      <vt:lpstr>СанПиН 1.2.3685-21 «Гигиенические нормативы и требования к обеспечению безопасности и (или) безвредности для человека факторов среды обитания»</vt:lpstr>
      <vt:lpstr> СанПиН 2.3/2.4.3590-20 «Санитарно-эпидемиологические требования к организации общественного питания населения» 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Для исключения риска микробиологического и паразитарного загрязнения пищевой продукции работники производственных помещений предприятий общественного питания обязаны: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Раздел VIII 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СанПиН 2.3/2.4.3590-20 «Санитарно-эпидемиологические требования к организации общественного питания населения»</vt:lpstr>
      <vt:lpstr>Питьевой режим</vt:lpstr>
      <vt:lpstr>МР 2.4.0179-20 «Рекомендации по организации питания обучающихся общеобразовательных организаций»</vt:lpstr>
      <vt:lpstr>Мониторинг горячего питания</vt:lpstr>
      <vt:lpstr>Показатели мониторинга горячего питания</vt:lpstr>
      <vt:lpstr>Показатели мониторинга горячего питания</vt:lpstr>
      <vt:lpstr>Расчет «несъедаемости» пищи</vt:lpstr>
      <vt:lpstr>Родительский контроль за организацией питания детей в общеобразовательных организациях</vt:lpstr>
      <vt:lpstr>Родительский контроль за организацией питания детей в общеобразовательных организациях</vt:lpstr>
      <vt:lpstr>Родительский контроль за организацией питания детей в общеобразовательных организациях</vt:lpstr>
      <vt:lpstr>Локальные акты по вопросам организации питания детей в общеобразовательных организациях</vt:lpstr>
      <vt:lpstr>Локальные акты по вопросам организации питания детей в общеобразовательных организациях</vt:lpstr>
      <vt:lpstr>На сайте общеобразовательной организации должна быть размещена информация</vt:lpstr>
      <vt:lpstr>В доступном для обучающихся и их родителей месте размещается следующая информация (документы):</vt:lpstr>
      <vt:lpstr>Документы, которые должны вестись на пищеблоке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действующего санитарного законодательства в сфере организации питания в образовательных организациях</dc:title>
  <dc:creator>И.В. Соболь</dc:creator>
  <cp:lastModifiedBy>Пользователь</cp:lastModifiedBy>
  <cp:revision>52</cp:revision>
  <dcterms:created xsi:type="dcterms:W3CDTF">2021-02-15T05:32:47Z</dcterms:created>
  <dcterms:modified xsi:type="dcterms:W3CDTF">2021-02-17T07:01:46Z</dcterms:modified>
</cp:coreProperties>
</file>