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62" r:id="rId2"/>
    <p:sldId id="256" r:id="rId3"/>
    <p:sldId id="257" r:id="rId4"/>
    <p:sldId id="258" r:id="rId5"/>
    <p:sldId id="259" r:id="rId6"/>
    <p:sldId id="260" r:id="rId7"/>
    <p:sldId id="263" r:id="rId8"/>
  </p:sldIdLst>
  <p:sldSz cx="12192000" cy="6858000"/>
  <p:notesSz cx="6858000" cy="9144000"/>
  <p:embeddedFontLst>
    <p:embeddedFont>
      <p:font typeface="Tahoma" panose="020B0604030504040204" pitchFamily="34" charset="0"/>
      <p:regular r:id="rId1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jSEovE+H9aBocvqiHw/U1SHOwz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3C3C"/>
    <a:srgbClr val="5A2394"/>
    <a:srgbClr val="9695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8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395433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9712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1539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3fe25611c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3fe25611c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g13fe25611c0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7467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3fe25611c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3fe25611c0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g13fe25611c0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988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3fe25611c0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3fe25611c0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" name="Google Shape;151;g13fe25611c0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1176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7708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3907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199" y="1193533"/>
            <a:ext cx="5285419" cy="5664467"/>
          </a:xfrm>
          <a:prstGeom prst="rect">
            <a:avLst/>
          </a:prstGeom>
        </p:spPr>
      </p:pic>
      <p:sp>
        <p:nvSpPr>
          <p:cNvPr id="90" name="Google Shape;90;p1"/>
          <p:cNvSpPr/>
          <p:nvPr/>
        </p:nvSpPr>
        <p:spPr>
          <a:xfrm>
            <a:off x="561181" y="3394922"/>
            <a:ext cx="617650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2000" b="1" i="0" u="none" strike="noStrike" cap="none" dirty="0">
                <a:solidFill>
                  <a:srgbClr val="5A23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Участниками могут стать все желающие школьники </a:t>
            </a:r>
            <a:r>
              <a:rPr lang="ru-RU" sz="2000" b="1" i="0" u="none" strike="noStrike" cap="none" dirty="0" smtClean="0">
                <a:solidFill>
                  <a:srgbClr val="5A23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7</a:t>
            </a:r>
            <a:r>
              <a:rPr lang="ru-RU" sz="2000" b="1" dirty="0" smtClean="0">
                <a:solidFill>
                  <a:srgbClr val="5A23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ru-RU" sz="2000" b="1" i="0" u="none" strike="noStrike" cap="none" dirty="0" smtClean="0">
                <a:solidFill>
                  <a:srgbClr val="5A23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11 </a:t>
            </a:r>
            <a:r>
              <a:rPr lang="ru-RU" sz="2000" b="1" i="0" u="none" strike="noStrike" cap="none" dirty="0">
                <a:solidFill>
                  <a:srgbClr val="5A23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классов</a:t>
            </a:r>
            <a:endParaRPr sz="2000" b="1" dirty="0">
              <a:solidFill>
                <a:srgbClr val="5A239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561181" y="4506988"/>
            <a:ext cx="6725143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Уроки настоящего — программа знакомства </a:t>
            </a:r>
            <a:endParaRPr lang="ru-RU" sz="1800" dirty="0" smtClean="0">
              <a:solidFill>
                <a:srgbClr val="3D3C3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с </a:t>
            </a:r>
            <a:r>
              <a:rPr lang="ru-RU" sz="18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лидерами науки </a:t>
            </a:r>
            <a:r>
              <a:rPr lang="ru-RU" sz="1800" dirty="0" smtClean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и </a:t>
            </a:r>
            <a:r>
              <a:rPr lang="ru-RU" sz="18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производства и решение научно-технологических проектных задач на базе школьных студий. </a:t>
            </a:r>
            <a:endParaRPr lang="ru-RU" sz="1800" dirty="0" smtClean="0">
              <a:solidFill>
                <a:srgbClr val="3D3C3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3D3C3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Каждый месяц в течение учебного года школьники решают новую задачу от экспертов ведущих компаний </a:t>
            </a:r>
            <a:r>
              <a:rPr lang="ru-RU" sz="1800" dirty="0" smtClean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страны</a:t>
            </a:r>
            <a:endParaRPr sz="1800" b="1" dirty="0">
              <a:solidFill>
                <a:srgbClr val="3D3C3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81" y="1387791"/>
            <a:ext cx="5821546" cy="182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22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94" y="3880543"/>
            <a:ext cx="10598213" cy="2720927"/>
          </a:xfrm>
          <a:prstGeom prst="rect">
            <a:avLst/>
          </a:prstGeom>
        </p:spPr>
      </p:pic>
      <p:sp>
        <p:nvSpPr>
          <p:cNvPr id="12" name="Google Shape;135;g13fe25611c0_0_8"/>
          <p:cNvSpPr/>
          <p:nvPr/>
        </p:nvSpPr>
        <p:spPr>
          <a:xfrm>
            <a:off x="638077" y="1772178"/>
            <a:ext cx="120600" cy="120600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6;g13fe25611c0_0_8"/>
          <p:cNvSpPr/>
          <p:nvPr/>
        </p:nvSpPr>
        <p:spPr>
          <a:xfrm>
            <a:off x="638077" y="2225890"/>
            <a:ext cx="120600" cy="120600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0;g13fe25611c0_0_8"/>
          <p:cNvSpPr/>
          <p:nvPr/>
        </p:nvSpPr>
        <p:spPr>
          <a:xfrm>
            <a:off x="638077" y="3142045"/>
            <a:ext cx="120600" cy="120600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41;g13fe25611c0_0_8"/>
          <p:cNvSpPr/>
          <p:nvPr/>
        </p:nvSpPr>
        <p:spPr>
          <a:xfrm>
            <a:off x="7139320" y="1785945"/>
            <a:ext cx="120600" cy="120600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9388" y="1071367"/>
            <a:ext cx="44037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Вместе с партнерами участники программы: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1018" y="1649761"/>
            <a:ext cx="55047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разрабатывали подготовительный план освоения Луны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1018" y="2105159"/>
            <a:ext cx="45649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придумывали и программировали </a:t>
            </a:r>
            <a:r>
              <a:rPr lang="ru-RU" sz="1600" dirty="0" err="1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нейроигры</a:t>
            </a:r>
            <a:r>
              <a:rPr lang="ru-RU" sz="16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способствующую формированию умения концентрировать внимание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72755" y="3013180"/>
            <a:ext cx="44386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узнавали  реальный возраст клиента банка по истории его транзакций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400455" y="1653557"/>
            <a:ext cx="44386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проектировали систему электроснабжения </a:t>
            </a:r>
            <a:r>
              <a:rPr lang="ru-RU" sz="1600" dirty="0" err="1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энергоизолированного</a:t>
            </a:r>
            <a:r>
              <a:rPr lang="ru-RU" sz="16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населенного пункта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400455" y="2385592"/>
            <a:ext cx="44386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</a:t>
            </a:r>
            <a:r>
              <a:rPr lang="ru-RU" sz="1600" dirty="0" smtClean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аспределяли </a:t>
            </a:r>
            <a:r>
              <a:rPr lang="ru-RU" sz="16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поручения между </a:t>
            </a:r>
            <a:r>
              <a:rPr lang="ru-RU" sz="1600" dirty="0" err="1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дронами</a:t>
            </a:r>
            <a:r>
              <a:rPr lang="ru-RU" sz="16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600" dirty="0" smtClean="0">
              <a:solidFill>
                <a:srgbClr val="3D3C3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600" dirty="0" smtClean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1600" dirty="0" err="1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роверами</a:t>
            </a:r>
            <a:r>
              <a:rPr lang="ru-RU" sz="16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для выполнения заказов </a:t>
            </a:r>
            <a:endParaRPr lang="ru-RU" sz="1600" dirty="0" smtClean="0">
              <a:solidFill>
                <a:srgbClr val="3D3C3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600" dirty="0" smtClean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городской</a:t>
            </a:r>
            <a:r>
              <a:rPr lang="en-US" sz="1600" dirty="0" smtClean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smtClean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среде</a:t>
            </a:r>
            <a:endParaRPr lang="ru-RU" sz="1600" dirty="0">
              <a:solidFill>
                <a:srgbClr val="3D3C3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Google Shape;141;g13fe25611c0_0_8"/>
          <p:cNvSpPr/>
          <p:nvPr/>
        </p:nvSpPr>
        <p:spPr>
          <a:xfrm>
            <a:off x="7139320" y="2515066"/>
            <a:ext cx="120600" cy="120600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3fe25611c0_0_0"/>
          <p:cNvSpPr txBox="1">
            <a:spLocks noGrp="1"/>
          </p:cNvSpPr>
          <p:nvPr>
            <p:ph type="title"/>
          </p:nvPr>
        </p:nvSpPr>
        <p:spPr>
          <a:xfrm>
            <a:off x="838200" y="1128037"/>
            <a:ext cx="10515600" cy="84514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Каждый месяц можно выбрать для решения </a:t>
            </a:r>
            <a:r>
              <a:rPr lang="ru-RU" sz="2800" b="1" dirty="0" smtClean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задачу</a:t>
            </a:r>
            <a:endParaRPr sz="4000" dirty="0">
              <a:solidFill>
                <a:srgbClr val="3D3C3C"/>
              </a:solidFill>
            </a:endParaRPr>
          </a:p>
        </p:txBody>
      </p:sp>
      <p:sp>
        <p:nvSpPr>
          <p:cNvPr id="99" name="Google Shape;99;g13fe25611c0_0_0"/>
          <p:cNvSpPr txBox="1"/>
          <p:nvPr/>
        </p:nvSpPr>
        <p:spPr>
          <a:xfrm>
            <a:off x="1146630" y="2350973"/>
            <a:ext cx="11316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 dirty="0">
                <a:solidFill>
                  <a:srgbClr val="482780"/>
                </a:solidFill>
                <a:latin typeface="Tahoma"/>
                <a:ea typeface="Tahoma"/>
                <a:cs typeface="Tahoma"/>
                <a:sym typeface="Tahoma"/>
              </a:rPr>
              <a:t>Сентябрь</a:t>
            </a:r>
            <a:endParaRPr sz="1400" b="1" i="0" u="none" strike="noStrike" cap="none" dirty="0">
              <a:solidFill>
                <a:srgbClr val="48278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0" name="Google Shape;100;g13fe25611c0_0_0"/>
          <p:cNvSpPr txBox="1"/>
          <p:nvPr/>
        </p:nvSpPr>
        <p:spPr>
          <a:xfrm>
            <a:off x="3745859" y="2350973"/>
            <a:ext cx="11316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 dirty="0">
                <a:solidFill>
                  <a:srgbClr val="482780"/>
                </a:solidFill>
                <a:latin typeface="Tahoma"/>
                <a:ea typeface="Tahoma"/>
                <a:cs typeface="Tahoma"/>
                <a:sym typeface="Tahoma"/>
              </a:rPr>
              <a:t>Октябрь</a:t>
            </a:r>
            <a:endParaRPr sz="1400" b="1" i="0" u="none" strike="noStrike" cap="none" dirty="0">
              <a:solidFill>
                <a:srgbClr val="48278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1" name="Google Shape;101;g13fe25611c0_0_0"/>
          <p:cNvSpPr txBox="1"/>
          <p:nvPr/>
        </p:nvSpPr>
        <p:spPr>
          <a:xfrm>
            <a:off x="6709047" y="2350973"/>
            <a:ext cx="11316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 dirty="0">
                <a:solidFill>
                  <a:srgbClr val="482780"/>
                </a:solidFill>
                <a:latin typeface="Tahoma"/>
                <a:ea typeface="Tahoma"/>
                <a:cs typeface="Tahoma"/>
                <a:sym typeface="Tahoma"/>
              </a:rPr>
              <a:t>Ноябрь</a:t>
            </a:r>
            <a:endParaRPr sz="1400" b="1" i="0" u="none" strike="noStrike" cap="none" dirty="0">
              <a:solidFill>
                <a:srgbClr val="48278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2" name="Google Shape;102;g13fe25611c0_0_0"/>
          <p:cNvSpPr txBox="1"/>
          <p:nvPr/>
        </p:nvSpPr>
        <p:spPr>
          <a:xfrm>
            <a:off x="9556727" y="2350973"/>
            <a:ext cx="11316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 dirty="0">
                <a:solidFill>
                  <a:srgbClr val="482780"/>
                </a:solidFill>
                <a:latin typeface="Tahoma"/>
                <a:ea typeface="Tahoma"/>
                <a:cs typeface="Tahoma"/>
                <a:sym typeface="Tahoma"/>
              </a:rPr>
              <a:t>Декабрь</a:t>
            </a:r>
            <a:endParaRPr sz="1400" b="1" i="0" u="none" strike="noStrike" cap="none" dirty="0">
              <a:solidFill>
                <a:srgbClr val="48278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03" name="Google Shape;103;g13fe25611c0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0924" y="2988516"/>
            <a:ext cx="10152907" cy="3328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3fe25611c0_0_8"/>
          <p:cNvSpPr/>
          <p:nvPr/>
        </p:nvSpPr>
        <p:spPr>
          <a:xfrm>
            <a:off x="6397852" y="3028414"/>
            <a:ext cx="2530500" cy="335400"/>
          </a:xfrm>
          <a:prstGeom prst="rect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g13fe25611c0_0_8"/>
          <p:cNvSpPr/>
          <p:nvPr/>
        </p:nvSpPr>
        <p:spPr>
          <a:xfrm>
            <a:off x="6397851" y="4541364"/>
            <a:ext cx="2937600" cy="335400"/>
          </a:xfrm>
          <a:prstGeom prst="rect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g13fe25611c0_0_8"/>
          <p:cNvSpPr/>
          <p:nvPr/>
        </p:nvSpPr>
        <p:spPr>
          <a:xfrm>
            <a:off x="6397853" y="1209809"/>
            <a:ext cx="2530500" cy="335400"/>
          </a:xfrm>
          <a:prstGeom prst="rect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g13fe25611c0_0_8"/>
          <p:cNvSpPr/>
          <p:nvPr/>
        </p:nvSpPr>
        <p:spPr>
          <a:xfrm>
            <a:off x="571918" y="2627264"/>
            <a:ext cx="2530500" cy="335400"/>
          </a:xfrm>
          <a:prstGeom prst="rect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g13fe25611c0_0_8"/>
          <p:cNvSpPr txBox="1"/>
          <p:nvPr/>
        </p:nvSpPr>
        <p:spPr>
          <a:xfrm>
            <a:off x="1245315" y="2701985"/>
            <a:ext cx="1857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ПЕРВАЯ НЕДЕЛЯ</a:t>
            </a:r>
            <a:endParaRPr sz="1400" b="1" i="0" u="none" strike="noStrike" cap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16" name="Google Shape;116;g13fe25611c0_0_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5331" y="2414533"/>
            <a:ext cx="481941" cy="462933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g13fe25611c0_0_8"/>
          <p:cNvSpPr txBox="1"/>
          <p:nvPr/>
        </p:nvSpPr>
        <p:spPr>
          <a:xfrm>
            <a:off x="825622" y="4096869"/>
            <a:ext cx="4553700" cy="2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Составление плана работы над задачей</a:t>
            </a:r>
            <a:endParaRPr sz="1600" b="0" i="0" u="none" strike="noStrike" cap="none" dirty="0">
              <a:solidFill>
                <a:srgbClr val="3D3C3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9" name="Google Shape;119;g13fe25611c0_0_8"/>
          <p:cNvSpPr txBox="1"/>
          <p:nvPr/>
        </p:nvSpPr>
        <p:spPr>
          <a:xfrm>
            <a:off x="825622" y="4509563"/>
            <a:ext cx="4553700" cy="1089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Определение числа и продолжительности</a:t>
            </a:r>
            <a:endParaRPr dirty="0"/>
          </a:p>
          <a:p>
            <a:pPr marL="0" marR="0" lvl="0" indent="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встреч в студии, в случае необходимости</a:t>
            </a:r>
            <a:endParaRPr dirty="0"/>
          </a:p>
          <a:p>
            <a:pPr marL="0" marR="0" lvl="0" indent="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планирование выездов </a:t>
            </a:r>
            <a:r>
              <a:rPr lang="ru-RU" sz="1600" b="0" i="0" u="none" strike="noStrike" cap="none" dirty="0" smtClean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для </a:t>
            </a:r>
            <a:r>
              <a:rPr lang="ru-RU" sz="1600" b="0" i="0" u="none" strike="noStrike" cap="none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консультации </a:t>
            </a:r>
            <a:endParaRPr lang="en-US" sz="1600" b="0" i="0" u="none" strike="noStrike" cap="none" dirty="0" smtClean="0">
              <a:solidFill>
                <a:srgbClr val="3D3C3C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 smtClean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с </a:t>
            </a:r>
            <a:r>
              <a:rPr lang="ru-RU" sz="1600" b="0" i="0" u="none" strike="noStrike" cap="none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эксперт</a:t>
            </a:r>
            <a:r>
              <a:rPr lang="ru-RU" sz="16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ами</a:t>
            </a:r>
            <a:endParaRPr sz="1600" b="0" i="0" u="none" strike="noStrike" cap="none" dirty="0">
              <a:solidFill>
                <a:srgbClr val="3D3C3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0" name="Google Shape;120;g13fe25611c0_0_8"/>
          <p:cNvSpPr txBox="1"/>
          <p:nvPr/>
        </p:nvSpPr>
        <p:spPr>
          <a:xfrm>
            <a:off x="825622" y="5737473"/>
            <a:ext cx="5007288" cy="264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Рас</a:t>
            </a:r>
            <a:r>
              <a:rPr lang="ru-RU" sz="16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пределение</a:t>
            </a:r>
            <a:r>
              <a:rPr lang="ru-RU" sz="1600" b="0" i="0" u="none" strike="noStrike" cap="none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16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обязанностей</a:t>
            </a:r>
            <a:r>
              <a:rPr lang="ru-RU" sz="1600" b="0" i="0" u="none" strike="noStrike" cap="none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1600" b="0" i="0" u="none" strike="noStrike" cap="none" dirty="0" smtClean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между</a:t>
            </a:r>
            <a:r>
              <a:rPr lang="en-US" sz="1600" b="0" i="0" u="none" strike="noStrike" cap="none" dirty="0" smtClean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1600" b="0" i="0" u="none" strike="noStrike" cap="none" dirty="0" smtClean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участниками</a:t>
            </a:r>
            <a:endParaRPr sz="1600" b="0" i="0" u="none" strike="noStrike" cap="none" dirty="0">
              <a:solidFill>
                <a:srgbClr val="3D3C3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1" name="Google Shape;121;g13fe25611c0_0_8"/>
          <p:cNvSpPr txBox="1"/>
          <p:nvPr/>
        </p:nvSpPr>
        <p:spPr>
          <a:xfrm>
            <a:off x="825621" y="6117105"/>
            <a:ext cx="4553700" cy="2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Участие в онлайн-лекции от лидера компании</a:t>
            </a:r>
            <a:endParaRPr sz="1600" b="0" i="0" u="none" strike="noStrike" cap="none" dirty="0">
              <a:solidFill>
                <a:srgbClr val="3D3C3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2" name="Google Shape;122;g13fe25611c0_0_8"/>
          <p:cNvSpPr txBox="1"/>
          <p:nvPr/>
        </p:nvSpPr>
        <p:spPr>
          <a:xfrm>
            <a:off x="6630434" y="1732018"/>
            <a:ext cx="49308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Обсуждение возникших вопросов с экспертами</a:t>
            </a:r>
            <a:endParaRPr/>
          </a:p>
          <a:p>
            <a:pPr marL="0" marR="0" lvl="0" indent="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600" b="0" i="0" u="none" strike="noStrike" cap="none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компании во время онлайн-консультации</a:t>
            </a:r>
            <a:endParaRPr sz="1600" b="0" i="0" u="none" strike="noStrike" cap="none">
              <a:solidFill>
                <a:srgbClr val="3D3C3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3" name="Google Shape;123;g13fe25611c0_0_8"/>
          <p:cNvSpPr txBox="1"/>
          <p:nvPr/>
        </p:nvSpPr>
        <p:spPr>
          <a:xfrm>
            <a:off x="6630434" y="2391181"/>
            <a:ext cx="4930800" cy="2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Работа над задачей в соответствии с планом </a:t>
            </a:r>
            <a:endParaRPr sz="1600" b="0" i="0" u="none" strike="noStrike" cap="none" dirty="0">
              <a:solidFill>
                <a:srgbClr val="3D3C3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4" name="Google Shape;124;g13fe25611c0_0_8"/>
          <p:cNvSpPr txBox="1"/>
          <p:nvPr/>
        </p:nvSpPr>
        <p:spPr>
          <a:xfrm>
            <a:off x="6630433" y="3595363"/>
            <a:ext cx="4930800" cy="2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Продолжение работы над задачей </a:t>
            </a:r>
            <a:endParaRPr sz="1600" b="0" i="0" u="none" strike="noStrike" cap="none">
              <a:solidFill>
                <a:srgbClr val="3D3C3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5" name="Google Shape;125;g13fe25611c0_0_8"/>
          <p:cNvSpPr txBox="1"/>
          <p:nvPr/>
        </p:nvSpPr>
        <p:spPr>
          <a:xfrm>
            <a:off x="6630433" y="3911349"/>
            <a:ext cx="4930800" cy="2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Финальная корректировка решения</a:t>
            </a:r>
            <a:endParaRPr sz="1600" b="0" i="0" u="none" strike="noStrike" cap="none" dirty="0">
              <a:solidFill>
                <a:srgbClr val="3D3C3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6" name="Google Shape;126;g13fe25611c0_0_8"/>
          <p:cNvSpPr txBox="1"/>
          <p:nvPr/>
        </p:nvSpPr>
        <p:spPr>
          <a:xfrm>
            <a:off x="6630433" y="5169738"/>
            <a:ext cx="4930800" cy="2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Оформление решения </a:t>
            </a:r>
            <a:endParaRPr sz="1600" b="0" i="0" u="none" strike="noStrike" cap="none">
              <a:solidFill>
                <a:srgbClr val="3D3C3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9" name="Google Shape;129;g13fe25611c0_0_8"/>
          <p:cNvSpPr txBox="1"/>
          <p:nvPr/>
        </p:nvSpPr>
        <p:spPr>
          <a:xfrm>
            <a:off x="6960184" y="1284122"/>
            <a:ext cx="1857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ВТОРАЯ НЕДЕЛЯ</a:t>
            </a:r>
            <a:endParaRPr sz="1400" b="1" i="0" u="none" strike="noStrike" cap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0" name="Google Shape;130;g13fe25611c0_0_8"/>
          <p:cNvSpPr txBox="1"/>
          <p:nvPr/>
        </p:nvSpPr>
        <p:spPr>
          <a:xfrm>
            <a:off x="6960184" y="3101657"/>
            <a:ext cx="1857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ТРЕТЬЯ НЕДЕЛЯ</a:t>
            </a:r>
            <a:endParaRPr sz="1400" b="1" i="0" u="none" strike="noStrike" cap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1" name="Google Shape;131;g13fe25611c0_0_8"/>
          <p:cNvSpPr txBox="1"/>
          <p:nvPr/>
        </p:nvSpPr>
        <p:spPr>
          <a:xfrm>
            <a:off x="6974955" y="4614685"/>
            <a:ext cx="22647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ЧЕТВЕРТАЯ НЕДЕЛЯ</a:t>
            </a:r>
            <a:endParaRPr sz="1400" b="1" i="0" u="none" strike="noStrike" cap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32" name="Google Shape;132;g13fe25611c0_0_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93014" y="1005153"/>
            <a:ext cx="481941" cy="462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g13fe25611c0_0_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01826" y="2816358"/>
            <a:ext cx="481941" cy="462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13fe25611c0_0_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93014" y="4333583"/>
            <a:ext cx="481941" cy="462933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g13fe25611c0_0_8"/>
          <p:cNvSpPr/>
          <p:nvPr/>
        </p:nvSpPr>
        <p:spPr>
          <a:xfrm>
            <a:off x="571918" y="3217273"/>
            <a:ext cx="120600" cy="120600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g13fe25611c0_0_8"/>
          <p:cNvSpPr/>
          <p:nvPr/>
        </p:nvSpPr>
        <p:spPr>
          <a:xfrm>
            <a:off x="571918" y="4113797"/>
            <a:ext cx="120600" cy="120600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g13fe25611c0_0_8"/>
          <p:cNvSpPr/>
          <p:nvPr/>
        </p:nvSpPr>
        <p:spPr>
          <a:xfrm>
            <a:off x="571917" y="4532622"/>
            <a:ext cx="120600" cy="120600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g13fe25611c0_0_8"/>
          <p:cNvSpPr/>
          <p:nvPr/>
        </p:nvSpPr>
        <p:spPr>
          <a:xfrm>
            <a:off x="571916" y="5766042"/>
            <a:ext cx="120600" cy="120600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g13fe25611c0_0_8"/>
          <p:cNvSpPr/>
          <p:nvPr/>
        </p:nvSpPr>
        <p:spPr>
          <a:xfrm>
            <a:off x="571916" y="6164719"/>
            <a:ext cx="120600" cy="120600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g13fe25611c0_0_8"/>
          <p:cNvSpPr/>
          <p:nvPr/>
        </p:nvSpPr>
        <p:spPr>
          <a:xfrm>
            <a:off x="6395756" y="1833086"/>
            <a:ext cx="120600" cy="120600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g13fe25611c0_0_8"/>
          <p:cNvSpPr/>
          <p:nvPr/>
        </p:nvSpPr>
        <p:spPr>
          <a:xfrm>
            <a:off x="6398174" y="2395695"/>
            <a:ext cx="120600" cy="120600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g13fe25611c0_0_8"/>
          <p:cNvSpPr/>
          <p:nvPr/>
        </p:nvSpPr>
        <p:spPr>
          <a:xfrm>
            <a:off x="6392396" y="3624127"/>
            <a:ext cx="120600" cy="120600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g13fe25611c0_0_8"/>
          <p:cNvSpPr/>
          <p:nvPr/>
        </p:nvSpPr>
        <p:spPr>
          <a:xfrm>
            <a:off x="6400356" y="3922994"/>
            <a:ext cx="120600" cy="120600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g13fe25611c0_0_8"/>
          <p:cNvSpPr/>
          <p:nvPr/>
        </p:nvSpPr>
        <p:spPr>
          <a:xfrm>
            <a:off x="6400355" y="5187530"/>
            <a:ext cx="120600" cy="120600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g13fe25611c0_0_8"/>
          <p:cNvSpPr/>
          <p:nvPr/>
        </p:nvSpPr>
        <p:spPr>
          <a:xfrm>
            <a:off x="6392395" y="5511077"/>
            <a:ext cx="120600" cy="120600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g13fe25611c0_0_8"/>
          <p:cNvSpPr/>
          <p:nvPr/>
        </p:nvSpPr>
        <p:spPr>
          <a:xfrm>
            <a:off x="6390715" y="6137596"/>
            <a:ext cx="120600" cy="120600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30433" y="5430542"/>
            <a:ext cx="53530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Оформление итогового поста о результатах работы над задачей  в группе студии во «</a:t>
            </a:r>
            <a:r>
              <a:rPr lang="ru-RU" sz="1600" dirty="0" err="1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Вконтакте</a:t>
            </a:r>
            <a:r>
              <a:rPr lang="ru-RU" sz="16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630434" y="6015317"/>
            <a:ext cx="48525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Загрузка отчета о решении задачи для проверки экспертами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1418" y="1005153"/>
            <a:ext cx="347402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 работы </a:t>
            </a:r>
            <a:endParaRPr lang="en-US" sz="2800" b="1" dirty="0" smtClean="0">
              <a:solidFill>
                <a:srgbClr val="3D3C3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800" b="1" dirty="0" smtClean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2800" b="1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течение месяца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12197" y="3092882"/>
            <a:ext cx="49340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Изучение материалов цикла, научно-</a:t>
            </a:r>
          </a:p>
          <a:p>
            <a:r>
              <a:rPr lang="ru-RU" sz="16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технологической или исследовательской задачи, требований к оформлению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064" y="4566513"/>
            <a:ext cx="748538" cy="75040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22" y="2098720"/>
            <a:ext cx="3451959" cy="3588184"/>
          </a:xfrm>
          <a:prstGeom prst="rect">
            <a:avLst/>
          </a:prstGeom>
        </p:spPr>
      </p:pic>
      <p:sp>
        <p:nvSpPr>
          <p:cNvPr id="153" name="Google Shape;153;g13fe25611c0_0_14"/>
          <p:cNvSpPr txBox="1">
            <a:spLocks noGrp="1"/>
          </p:cNvSpPr>
          <p:nvPr>
            <p:ph type="title"/>
          </p:nvPr>
        </p:nvSpPr>
        <p:spPr>
          <a:xfrm>
            <a:off x="2175711" y="840447"/>
            <a:ext cx="7840579" cy="617975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Хотите участвовать? Регистрируйтесь! </a:t>
            </a:r>
            <a:endParaRPr sz="4000" dirty="0">
              <a:solidFill>
                <a:srgbClr val="3D3C3C"/>
              </a:solidFill>
            </a:endParaRPr>
          </a:p>
        </p:txBody>
      </p:sp>
      <p:sp>
        <p:nvSpPr>
          <p:cNvPr id="157" name="Google Shape;157;g13fe25611c0_0_14"/>
          <p:cNvSpPr txBox="1"/>
          <p:nvPr/>
        </p:nvSpPr>
        <p:spPr>
          <a:xfrm>
            <a:off x="4587723" y="3550800"/>
            <a:ext cx="1988400" cy="728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Школьная </a:t>
            </a:r>
            <a:endParaRPr sz="2000" b="1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студия</a:t>
            </a:r>
            <a:endParaRPr sz="2000" b="1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" name="Google Shape;99;g13fe25611c0_0_0"/>
          <p:cNvSpPr txBox="1"/>
          <p:nvPr/>
        </p:nvSpPr>
        <p:spPr>
          <a:xfrm>
            <a:off x="1717909" y="2098720"/>
            <a:ext cx="1817771" cy="486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 dirty="0" smtClean="0">
                <a:solidFill>
                  <a:srgbClr val="482780"/>
                </a:solidFill>
                <a:latin typeface="Tahoma"/>
                <a:ea typeface="Tahoma"/>
                <a:cs typeface="Tahoma"/>
                <a:sym typeface="Tahoma"/>
              </a:rPr>
              <a:t>Педагог-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 dirty="0" smtClean="0">
                <a:solidFill>
                  <a:srgbClr val="482780"/>
                </a:solidFill>
                <a:latin typeface="Tahoma"/>
                <a:ea typeface="Tahoma"/>
                <a:cs typeface="Tahoma"/>
                <a:sym typeface="Tahoma"/>
              </a:rPr>
              <a:t>организатор</a:t>
            </a:r>
            <a:endParaRPr sz="1600" b="1" i="0" u="none" strike="noStrike" cap="none" dirty="0">
              <a:solidFill>
                <a:srgbClr val="48278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5384" y="2795673"/>
            <a:ext cx="33504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Оказывает поддержку работы студии</a:t>
            </a:r>
            <a:endParaRPr lang="ru-RU" dirty="0">
              <a:solidFill>
                <a:srgbClr val="3D3C3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Google Shape;99;g13fe25611c0_0_0"/>
          <p:cNvSpPr txBox="1"/>
          <p:nvPr/>
        </p:nvSpPr>
        <p:spPr>
          <a:xfrm>
            <a:off x="1717909" y="4578761"/>
            <a:ext cx="1817771" cy="486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 dirty="0" smtClean="0">
                <a:solidFill>
                  <a:srgbClr val="482780"/>
                </a:solidFill>
                <a:latin typeface="Tahoma"/>
                <a:ea typeface="Tahoma"/>
                <a:cs typeface="Tahoma"/>
                <a:sym typeface="Tahoma"/>
              </a:rPr>
              <a:t>Директор школы</a:t>
            </a:r>
            <a:endParaRPr sz="1600" b="1" i="0" u="none" strike="noStrike" cap="none" dirty="0">
              <a:solidFill>
                <a:srgbClr val="48278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5118" y="5290738"/>
            <a:ext cx="31356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Подписывает согласие на создание в школе студии, где фиксирует контакты педагога-организатор </a:t>
            </a:r>
            <a:endParaRPr lang="ru-RU" dirty="0" smtClean="0">
              <a:solidFill>
                <a:srgbClr val="3D3C3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dirty="0" smtClean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руководителя студии</a:t>
            </a:r>
          </a:p>
        </p:txBody>
      </p:sp>
      <p:sp>
        <p:nvSpPr>
          <p:cNvPr id="15" name="Google Shape;99;g13fe25611c0_0_0"/>
          <p:cNvSpPr txBox="1"/>
          <p:nvPr/>
        </p:nvSpPr>
        <p:spPr>
          <a:xfrm>
            <a:off x="8759127" y="4729323"/>
            <a:ext cx="1915229" cy="486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 dirty="0" smtClean="0">
                <a:solidFill>
                  <a:srgbClr val="482780"/>
                </a:solidFill>
                <a:latin typeface="Tahoma"/>
                <a:ea typeface="Tahoma"/>
                <a:cs typeface="Tahoma"/>
                <a:sym typeface="Tahoma"/>
              </a:rPr>
              <a:t>Участники студии</a:t>
            </a:r>
            <a:endParaRPr sz="1600" b="1" i="0" u="none" strike="noStrike" cap="none" dirty="0">
              <a:solidFill>
                <a:srgbClr val="48278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657008" y="5391080"/>
            <a:ext cx="41320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Принимают активное участие в работе студии, знакомятся с материалами курса и отвечают </a:t>
            </a:r>
            <a:endParaRPr lang="ru-RU" dirty="0" smtClean="0">
              <a:solidFill>
                <a:srgbClr val="3D3C3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dirty="0" smtClean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</a:t>
            </a:r>
            <a:r>
              <a:rPr lang="ru-RU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решение задачи в соответствии со своими обязанностями в студии (редактор, программист,....)</a:t>
            </a:r>
          </a:p>
        </p:txBody>
      </p:sp>
      <p:sp>
        <p:nvSpPr>
          <p:cNvPr id="17" name="Google Shape;99;g13fe25611c0_0_0"/>
          <p:cNvSpPr txBox="1"/>
          <p:nvPr/>
        </p:nvSpPr>
        <p:spPr>
          <a:xfrm>
            <a:off x="8759127" y="1776218"/>
            <a:ext cx="2206139" cy="486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 dirty="0" smtClean="0">
                <a:solidFill>
                  <a:srgbClr val="482780"/>
                </a:solidFill>
                <a:latin typeface="Tahoma"/>
                <a:ea typeface="Tahoma"/>
                <a:cs typeface="Tahoma"/>
                <a:sym typeface="Tahoma"/>
              </a:rPr>
              <a:t>Руководитель студии</a:t>
            </a:r>
            <a:endParaRPr sz="1600" b="1" i="0" u="none" strike="noStrike" cap="none" dirty="0">
              <a:solidFill>
                <a:srgbClr val="48278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657008" y="2488905"/>
            <a:ext cx="41320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Регистрируется в системе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Передает ссылки на регистрацию педагогу и участникам студии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Осуществляет координирование работы студии, организовывает </a:t>
            </a:r>
            <a:r>
              <a:rPr lang="ru-RU" dirty="0" smtClean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встречи </a:t>
            </a:r>
            <a:endParaRPr lang="ru-RU" dirty="0">
              <a:solidFill>
                <a:srgbClr val="3D3C3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Распределяет </a:t>
            </a:r>
            <a:r>
              <a:rPr lang="ru-RU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задачи между участниками </a:t>
            </a:r>
            <a:r>
              <a:rPr lang="ru-RU" dirty="0" smtClean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студии </a:t>
            </a:r>
            <a:endParaRPr lang="ru-RU" dirty="0">
              <a:solidFill>
                <a:srgbClr val="3D3C3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Загружает </a:t>
            </a:r>
            <a:r>
              <a:rPr lang="ru-RU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отчет о решении задачи в </a:t>
            </a:r>
            <a:r>
              <a:rPr lang="ru-RU" dirty="0" smtClean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курс </a:t>
            </a:r>
            <a:endParaRPr lang="ru-RU" dirty="0">
              <a:solidFill>
                <a:srgbClr val="3D3C3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18" y="1902197"/>
            <a:ext cx="772856" cy="7747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89" y="4410886"/>
            <a:ext cx="764285" cy="7661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064" y="1635719"/>
            <a:ext cx="750428" cy="7523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"/>
          <p:cNvSpPr txBox="1"/>
          <p:nvPr/>
        </p:nvSpPr>
        <p:spPr>
          <a:xfrm>
            <a:off x="2627213" y="949087"/>
            <a:ext cx="6937575" cy="39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Как стать участником проекта? </a:t>
            </a:r>
            <a:endParaRPr sz="2800" b="1" dirty="0">
              <a:solidFill>
                <a:srgbClr val="3D3C3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9" name="Google Shape;169;p2"/>
          <p:cNvSpPr txBox="1"/>
          <p:nvPr/>
        </p:nvSpPr>
        <p:spPr>
          <a:xfrm>
            <a:off x="2492550" y="1509778"/>
            <a:ext cx="72069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Участвовать может </a:t>
            </a:r>
            <a:r>
              <a:rPr lang="ru-RU" sz="1600" b="1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любая команда школьников</a:t>
            </a:r>
            <a:r>
              <a:rPr lang="ru-RU" sz="16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 7-11 класс, получившая согласие директора школы </a:t>
            </a:r>
            <a:endParaRPr sz="1600" dirty="0">
              <a:solidFill>
                <a:srgbClr val="3D3C3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0" name="Google Shape;170;p2"/>
          <p:cNvSpPr txBox="1"/>
          <p:nvPr/>
        </p:nvSpPr>
        <p:spPr>
          <a:xfrm>
            <a:off x="931501" y="2978150"/>
            <a:ext cx="5256900" cy="9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Узнать, кто желает создать студию в вашей школе, и присоединиться</a:t>
            </a:r>
            <a:endParaRPr dirty="0"/>
          </a:p>
          <a:p>
            <a:pPr marL="0" marR="0" lvl="0" indent="0" algn="l" rtl="0">
              <a:lnSpc>
                <a:spcPct val="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к ней или самому выступить в роли руководителя студии (необходимо</a:t>
            </a:r>
            <a:endParaRPr dirty="0"/>
          </a:p>
          <a:p>
            <a:pPr marL="0" marR="0" lvl="0" indent="0" algn="l" rtl="0">
              <a:lnSpc>
                <a:spcPct val="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учиться в 7–11 классе), самостоятельно собрать команду от 5 до 7</a:t>
            </a:r>
            <a:endParaRPr dirty="0"/>
          </a:p>
          <a:p>
            <a:pPr marL="0" marR="0" lvl="0" indent="0" algn="l" rtl="0">
              <a:lnSpc>
                <a:spcPct val="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школьников 7–11 классов. На базе</a:t>
            </a:r>
            <a:endParaRPr dirty="0"/>
          </a:p>
          <a:p>
            <a:pPr marL="0" marR="0" lvl="0" indent="0" algn="l" rtl="0">
              <a:lnSpc>
                <a:spcPct val="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одной организации может быть создано несколько студий</a:t>
            </a:r>
            <a:endParaRPr sz="1100" dirty="0">
              <a:solidFill>
                <a:srgbClr val="3D3C3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1" name="Google Shape;171;p2"/>
          <p:cNvSpPr txBox="1"/>
          <p:nvPr/>
        </p:nvSpPr>
        <p:spPr>
          <a:xfrm>
            <a:off x="931501" y="4634529"/>
            <a:ext cx="52569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Запросить согласие директора школы на организацию студии. В согласии</a:t>
            </a:r>
            <a:endParaRPr dirty="0"/>
          </a:p>
          <a:p>
            <a:pPr marL="0" marR="0" lvl="0" indent="0" algn="l" rtl="0">
              <a:lnSpc>
                <a:spcPct val="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должен быть указан сопровождающий студию педагог</a:t>
            </a:r>
            <a:endParaRPr sz="1100" dirty="0">
              <a:solidFill>
                <a:srgbClr val="3D3C3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2" name="Google Shape;172;p2"/>
          <p:cNvSpPr txBox="1"/>
          <p:nvPr/>
        </p:nvSpPr>
        <p:spPr>
          <a:xfrm>
            <a:off x="931501" y="5730962"/>
            <a:ext cx="52569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Подать заявку на участие. Регистрация начинается с 25 августа. </a:t>
            </a:r>
            <a:endParaRPr sz="1100" dirty="0">
              <a:solidFill>
                <a:srgbClr val="3D3C3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3" name="Google Shape;173;p2"/>
          <p:cNvSpPr txBox="1"/>
          <p:nvPr/>
        </p:nvSpPr>
        <p:spPr>
          <a:xfrm>
            <a:off x="6931342" y="2833103"/>
            <a:ext cx="4971092" cy="93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Вступить в официальную группу «Уроков настоящего» в социальной</a:t>
            </a:r>
            <a:endParaRPr dirty="0"/>
          </a:p>
          <a:p>
            <a:pPr marL="0" marR="0" lvl="0" indent="0" algn="l" rtl="0">
              <a:lnSpc>
                <a:spcPct val="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сети «</a:t>
            </a:r>
            <a:r>
              <a:rPr lang="ru-RU" sz="1100" dirty="0" err="1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ВКонтакте</a:t>
            </a:r>
            <a:r>
              <a:rPr lang="ru-RU" sz="11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» и оформить ранее созданную группу студии,</a:t>
            </a:r>
            <a:endParaRPr dirty="0"/>
          </a:p>
          <a:p>
            <a:pPr marL="0" marR="0" lvl="0" indent="0" algn="l" rtl="0">
              <a:lnSpc>
                <a:spcPct val="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пригласить туда всех участников своей студии. Обязательно</a:t>
            </a:r>
            <a:endParaRPr dirty="0"/>
          </a:p>
          <a:p>
            <a:pPr marL="0" marR="0" lvl="0" indent="0" algn="l" rtl="0">
              <a:lnSpc>
                <a:spcPct val="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указать название организации, на базе которой создана школьная</a:t>
            </a:r>
            <a:endParaRPr dirty="0"/>
          </a:p>
          <a:p>
            <a:pPr marL="0" marR="0" lvl="0" indent="0" algn="l" rtl="0">
              <a:lnSpc>
                <a:spcPct val="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студия, и город</a:t>
            </a:r>
            <a:endParaRPr sz="1100" dirty="0">
              <a:solidFill>
                <a:srgbClr val="3D3C3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5" name="Google Shape;175;p2"/>
          <p:cNvSpPr txBox="1"/>
          <p:nvPr/>
        </p:nvSpPr>
        <p:spPr>
          <a:xfrm>
            <a:off x="6931342" y="5640728"/>
            <a:ext cx="4856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Приступить к выполнению первого цикла, который станет</a:t>
            </a:r>
            <a:endParaRPr dirty="0"/>
          </a:p>
          <a:p>
            <a:pPr marL="0" marR="0" lvl="0" indent="0" algn="l" rtl="0">
              <a:lnSpc>
                <a:spcPct val="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доступным руководителю студии, участникам и сопровождающему</a:t>
            </a:r>
            <a:endParaRPr dirty="0"/>
          </a:p>
          <a:p>
            <a:pPr marL="0" marR="0" lvl="0" indent="0" algn="l" rtl="0">
              <a:lnSpc>
                <a:spcPct val="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педагогу после одобрения заявок. Материалы циклов будут</a:t>
            </a:r>
            <a:endParaRPr dirty="0"/>
          </a:p>
          <a:p>
            <a:pPr marL="0" marR="0" lvl="0" indent="0" algn="l" rtl="0">
              <a:lnSpc>
                <a:spcPct val="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появляться на платформе «</a:t>
            </a:r>
            <a:r>
              <a:rPr lang="ru-RU" sz="1100" dirty="0" err="1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Сирис.Курсы</a:t>
            </a:r>
            <a:r>
              <a:rPr lang="ru-RU" sz="11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» по ходу реализации проекта</a:t>
            </a:r>
            <a:endParaRPr sz="1100" dirty="0">
              <a:solidFill>
                <a:srgbClr val="3D3C3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6" name="Google Shape;176;p2"/>
          <p:cNvSpPr/>
          <p:nvPr/>
        </p:nvSpPr>
        <p:spPr>
          <a:xfrm>
            <a:off x="677797" y="2509271"/>
            <a:ext cx="1252871" cy="305779"/>
          </a:xfrm>
          <a:prstGeom prst="rect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"/>
          <p:cNvSpPr txBox="1"/>
          <p:nvPr/>
        </p:nvSpPr>
        <p:spPr>
          <a:xfrm>
            <a:off x="931501" y="2569296"/>
            <a:ext cx="913097" cy="243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Этап 1</a:t>
            </a:r>
            <a:endParaRPr sz="14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8" name="Google Shape;178;p2"/>
          <p:cNvSpPr/>
          <p:nvPr/>
        </p:nvSpPr>
        <p:spPr>
          <a:xfrm>
            <a:off x="677797" y="4172693"/>
            <a:ext cx="1252871" cy="305779"/>
          </a:xfrm>
          <a:prstGeom prst="rect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"/>
          <p:cNvSpPr txBox="1"/>
          <p:nvPr/>
        </p:nvSpPr>
        <p:spPr>
          <a:xfrm>
            <a:off x="931501" y="4232718"/>
            <a:ext cx="913097" cy="243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Этап 2</a:t>
            </a:r>
            <a:endParaRPr sz="14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0" name="Google Shape;180;p2"/>
          <p:cNvSpPr/>
          <p:nvPr/>
        </p:nvSpPr>
        <p:spPr>
          <a:xfrm>
            <a:off x="677797" y="5274640"/>
            <a:ext cx="1252871" cy="305779"/>
          </a:xfrm>
          <a:prstGeom prst="rect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"/>
          <p:cNvSpPr txBox="1"/>
          <p:nvPr/>
        </p:nvSpPr>
        <p:spPr>
          <a:xfrm>
            <a:off x="931501" y="5334665"/>
            <a:ext cx="913097" cy="243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Этап 3</a:t>
            </a:r>
            <a:endParaRPr sz="14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6681454" y="2387700"/>
            <a:ext cx="1252871" cy="305779"/>
          </a:xfrm>
          <a:prstGeom prst="rect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"/>
          <p:cNvSpPr txBox="1"/>
          <p:nvPr/>
        </p:nvSpPr>
        <p:spPr>
          <a:xfrm>
            <a:off x="6935158" y="2447725"/>
            <a:ext cx="913097" cy="243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Этап 4</a:t>
            </a:r>
            <a:endParaRPr sz="14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4" name="Google Shape;184;p2"/>
          <p:cNvSpPr/>
          <p:nvPr/>
        </p:nvSpPr>
        <p:spPr>
          <a:xfrm>
            <a:off x="6677638" y="4035382"/>
            <a:ext cx="1252871" cy="305779"/>
          </a:xfrm>
          <a:prstGeom prst="rect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"/>
          <p:cNvSpPr txBox="1"/>
          <p:nvPr/>
        </p:nvSpPr>
        <p:spPr>
          <a:xfrm>
            <a:off x="6931342" y="4085782"/>
            <a:ext cx="913097" cy="243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Этап 5</a:t>
            </a:r>
            <a:endParaRPr sz="14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6" name="Google Shape;186;p2"/>
          <p:cNvSpPr/>
          <p:nvPr/>
        </p:nvSpPr>
        <p:spPr>
          <a:xfrm>
            <a:off x="6677638" y="5149334"/>
            <a:ext cx="1252871" cy="305779"/>
          </a:xfrm>
          <a:prstGeom prst="rect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"/>
          <p:cNvSpPr txBox="1"/>
          <p:nvPr/>
        </p:nvSpPr>
        <p:spPr>
          <a:xfrm>
            <a:off x="6931342" y="5209359"/>
            <a:ext cx="913097" cy="243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Этап 6</a:t>
            </a:r>
            <a:endParaRPr sz="14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8" name="Google Shape;188;p2"/>
          <p:cNvSpPr/>
          <p:nvPr/>
        </p:nvSpPr>
        <p:spPr>
          <a:xfrm>
            <a:off x="687322" y="2981726"/>
            <a:ext cx="120699" cy="120699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"/>
          <p:cNvSpPr/>
          <p:nvPr/>
        </p:nvSpPr>
        <p:spPr>
          <a:xfrm>
            <a:off x="687322" y="4653785"/>
            <a:ext cx="120699" cy="120699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"/>
          <p:cNvSpPr/>
          <p:nvPr/>
        </p:nvSpPr>
        <p:spPr>
          <a:xfrm>
            <a:off x="6688466" y="2831126"/>
            <a:ext cx="120699" cy="120699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"/>
          <p:cNvSpPr/>
          <p:nvPr/>
        </p:nvSpPr>
        <p:spPr>
          <a:xfrm>
            <a:off x="6688466" y="4511065"/>
            <a:ext cx="120699" cy="120699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"/>
          <p:cNvSpPr/>
          <p:nvPr/>
        </p:nvSpPr>
        <p:spPr>
          <a:xfrm>
            <a:off x="6688465" y="5621890"/>
            <a:ext cx="120699" cy="120699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9405" y="5730958"/>
            <a:ext cx="115834" cy="12193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6931342" y="4448696"/>
            <a:ext cx="46285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Познакомиться с вводными материалами, которые станут доступны в системе «</a:t>
            </a:r>
            <a:r>
              <a:rPr lang="ru-RU" sz="1100" dirty="0" err="1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Сириус.Курсы</a:t>
            </a:r>
            <a:r>
              <a:rPr lang="ru-RU" sz="11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после одобрения заявки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"/>
          <p:cNvSpPr txBox="1"/>
          <p:nvPr/>
        </p:nvSpPr>
        <p:spPr>
          <a:xfrm>
            <a:off x="1514787" y="1216784"/>
            <a:ext cx="9162426" cy="39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rgbClr val="482780"/>
                </a:solidFill>
                <a:latin typeface="Tahoma"/>
                <a:ea typeface="Tahoma"/>
                <a:cs typeface="Tahoma"/>
                <a:sym typeface="Tahoma"/>
              </a:rPr>
              <a:t>Регистрация</a:t>
            </a:r>
            <a:r>
              <a:rPr lang="en-US" sz="2800" b="1" dirty="0" smtClean="0">
                <a:solidFill>
                  <a:srgbClr val="48278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2800" b="1" dirty="0" smtClean="0">
                <a:solidFill>
                  <a:srgbClr val="482780"/>
                </a:solidFill>
                <a:latin typeface="Tahoma"/>
                <a:ea typeface="Tahoma"/>
                <a:cs typeface="Tahoma"/>
                <a:sym typeface="Tahoma"/>
              </a:rPr>
              <a:t>на </a:t>
            </a:r>
            <a:r>
              <a:rPr lang="ru-RU" sz="2800" b="1" dirty="0">
                <a:solidFill>
                  <a:srgbClr val="482780"/>
                </a:solidFill>
                <a:latin typeface="Tahoma"/>
                <a:ea typeface="Tahoma"/>
                <a:cs typeface="Tahoma"/>
                <a:sym typeface="Tahoma"/>
              </a:rPr>
              <a:t>2022–2023 уч. год начнется</a:t>
            </a:r>
            <a:endParaRPr sz="2800" b="1" dirty="0">
              <a:solidFill>
                <a:srgbClr val="48278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1" name="Google Shape;201;p3"/>
          <p:cNvSpPr txBox="1"/>
          <p:nvPr/>
        </p:nvSpPr>
        <p:spPr>
          <a:xfrm>
            <a:off x="3858739" y="1805381"/>
            <a:ext cx="4474522" cy="393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25 августа 2022 года</a:t>
            </a:r>
            <a:endParaRPr sz="2800" b="1" dirty="0">
              <a:solidFill>
                <a:srgbClr val="3D3C3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2" name="Google Shape;202;p3"/>
          <p:cNvSpPr txBox="1"/>
          <p:nvPr/>
        </p:nvSpPr>
        <p:spPr>
          <a:xfrm>
            <a:off x="6842492" y="3119539"/>
            <a:ext cx="2816614" cy="3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Сайт проекта</a:t>
            </a:r>
            <a:endParaRPr sz="1600" b="1" dirty="0">
              <a:solidFill>
                <a:srgbClr val="3D3C3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3" name="Google Shape;203;p3"/>
          <p:cNvSpPr txBox="1"/>
          <p:nvPr/>
        </p:nvSpPr>
        <p:spPr>
          <a:xfrm>
            <a:off x="6491214" y="3478406"/>
            <a:ext cx="3519171" cy="3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en-US" sz="1600" b="1" dirty="0" smtClean="0">
                <a:solidFill>
                  <a:srgbClr val="482780"/>
                </a:solidFill>
                <a:latin typeface="Tahoma"/>
                <a:ea typeface="Tahoma"/>
                <a:cs typeface="Tahoma"/>
                <a:sym typeface="Tahoma"/>
              </a:rPr>
              <a:t>SCIENCECLASS.SIRIUS.RU</a:t>
            </a:r>
            <a:endParaRPr lang="en-US" sz="1600" b="1" dirty="0">
              <a:solidFill>
                <a:srgbClr val="48278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825" y="4062385"/>
            <a:ext cx="2111948" cy="2110072"/>
          </a:xfrm>
          <a:prstGeom prst="rect">
            <a:avLst/>
          </a:prstGeom>
        </p:spPr>
      </p:pic>
      <p:sp>
        <p:nvSpPr>
          <p:cNvPr id="9" name="Google Shape;202;p3"/>
          <p:cNvSpPr txBox="1"/>
          <p:nvPr/>
        </p:nvSpPr>
        <p:spPr>
          <a:xfrm>
            <a:off x="2650312" y="2869753"/>
            <a:ext cx="2816614" cy="3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Проект в </a:t>
            </a:r>
            <a:r>
              <a:rPr lang="ru-RU" sz="1600" b="1" dirty="0" err="1" smtClean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Вконтакте</a:t>
            </a:r>
            <a:endParaRPr sz="1600" b="1" dirty="0">
              <a:solidFill>
                <a:srgbClr val="3D3C3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" name="Google Shape;202;p3"/>
          <p:cNvSpPr txBox="1"/>
          <p:nvPr/>
        </p:nvSpPr>
        <p:spPr>
          <a:xfrm>
            <a:off x="2650312" y="3225516"/>
            <a:ext cx="2816614" cy="619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Активное сообщество</a:t>
            </a: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Более 5 000 подписчиков</a:t>
            </a:r>
            <a:endParaRPr sz="1600" dirty="0">
              <a:solidFill>
                <a:srgbClr val="3D3C3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999" y="4048280"/>
            <a:ext cx="2155241" cy="215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4406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523</Words>
  <Application>Microsoft Office PowerPoint</Application>
  <PresentationFormat>Широкоэкранный</PresentationFormat>
  <Paragraphs>97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Tahoma</vt:lpstr>
      <vt:lpstr>Calibri</vt:lpstr>
      <vt:lpstr>Тема Office</vt:lpstr>
      <vt:lpstr>Презентация PowerPoint</vt:lpstr>
      <vt:lpstr>Презентация PowerPoint</vt:lpstr>
      <vt:lpstr>Каждый месяц можно выбрать для решения задачу</vt:lpstr>
      <vt:lpstr>Презентация PowerPoint</vt:lpstr>
      <vt:lpstr>Хотите участвовать? Регистрируйтесь!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Bulat Kuramshin</dc:creator>
  <cp:lastModifiedBy>Шустова Алиса Юрьевна</cp:lastModifiedBy>
  <cp:revision>19</cp:revision>
  <dcterms:created xsi:type="dcterms:W3CDTF">2019-11-01T02:50:34Z</dcterms:created>
  <dcterms:modified xsi:type="dcterms:W3CDTF">2022-09-05T07:30:11Z</dcterms:modified>
</cp:coreProperties>
</file>