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_rels/slide1.xml.rels" ContentType="application/vnd.openxmlformats-package.relationships+xml"/>
  <Override PartName="/ppt/slides/_rels/slide22.xml.rels" ContentType="application/vnd.openxmlformats-package.relationships+xml"/>
  <Override PartName="/ppt/slides/_rels/slide2.xml.rels" ContentType="application/vnd.openxmlformats-package.relationships+xml"/>
  <Override PartName="/ppt/slides/_rels/slide20.xml.rels" ContentType="application/vnd.openxmlformats-package.relationships+xml"/>
  <Override PartName="/ppt/slides/_rels/slide3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23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9.png" ContentType="image/png"/>
  <Override PartName="/ppt/media/image10.png" ContentType="image/png"/>
  <Override PartName="/ppt/media/image11.png" ContentType="image/png"/>
  <Override PartName="/ppt/media/image12.png" ContentType="image/png"/>
  <Override PartName="/ppt/media/image13.png" ContentType="image/png"/>
  <Override PartName="/ppt/media/image14.png" ContentType="image/png"/>
  <Override PartName="/ppt/media/image15.png" ContentType="image/png"/>
  <Override PartName="/ppt/media/image16.png" ContentType="image/png"/>
  <Override PartName="/ppt/media/image17.png" ContentType="image/png"/>
  <Override PartName="/ppt/media/image18.png" ContentType="image/png"/>
  <Override PartName="/ppt/media/image19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7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7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97000"/>
          </a:bodyPr>
          <a:p>
            <a:endParaRPr b="0" lang="ru-RU" sz="2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97000"/>
          </a:bodyPr>
          <a:p>
            <a:endParaRPr b="0" lang="ru-RU" sz="2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97000"/>
          </a:bodyPr>
          <a:p>
            <a:endParaRPr b="0" lang="ru-RU" sz="2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97000"/>
          </a:bodyPr>
          <a:p>
            <a:endParaRPr b="0" lang="ru-RU" sz="2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97000"/>
          </a:bodyPr>
          <a:p>
            <a:endParaRPr b="0" lang="ru-RU" sz="2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97000"/>
          </a:bodyPr>
          <a:p>
            <a:endParaRPr b="0" lang="ru-RU" sz="27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7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7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7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7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7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Прямоугольник 16" hidden="1"/>
          <p:cNvSpPr/>
          <p:nvPr/>
        </p:nvSpPr>
        <p:spPr>
          <a:xfrm>
            <a:off x="0" y="6705720"/>
            <a:ext cx="9143640" cy="151920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" name="Прямоугольник 15" hidden="1"/>
          <p:cNvSpPr/>
          <p:nvPr/>
        </p:nvSpPr>
        <p:spPr>
          <a:xfrm>
            <a:off x="0" y="0"/>
            <a:ext cx="9143640" cy="1392840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" name="Прямоугольник 17" hidden="1"/>
          <p:cNvSpPr/>
          <p:nvPr/>
        </p:nvSpPr>
        <p:spPr>
          <a:xfrm>
            <a:off x="0" y="0"/>
            <a:ext cx="151920" cy="6857640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" name="Прямоугольник 18" hidden="1"/>
          <p:cNvSpPr/>
          <p:nvPr/>
        </p:nvSpPr>
        <p:spPr>
          <a:xfrm>
            <a:off x="8991720" y="0"/>
            <a:ext cx="151920" cy="6857640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" name="Прямоугольник 8" hidden="1"/>
          <p:cNvSpPr/>
          <p:nvPr/>
        </p:nvSpPr>
        <p:spPr>
          <a:xfrm>
            <a:off x="149400" y="6388560"/>
            <a:ext cx="8832600" cy="309240"/>
          </a:xfrm>
          <a:prstGeom prst="rect">
            <a:avLst/>
          </a:prstGeom>
          <a:solidFill>
            <a:schemeClr val="accent3"/>
          </a:solidFill>
          <a:ln w="9525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" name="Прямоугольник 7" hidden="1"/>
          <p:cNvSpPr/>
          <p:nvPr/>
        </p:nvSpPr>
        <p:spPr>
          <a:xfrm>
            <a:off x="152280" y="155520"/>
            <a:ext cx="8832600" cy="6546600"/>
          </a:xfrm>
          <a:prstGeom prst="rect">
            <a:avLst/>
          </a:prstGeom>
          <a:noFill/>
          <a:ln w="9525">
            <a:solidFill>
              <a:srgbClr val="8cadae">
                <a:shade val="75000"/>
              </a:srgbClr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6" name="Прямая соединительная линия 9"/>
          <p:cNvSpPr/>
          <p:nvPr/>
        </p:nvSpPr>
        <p:spPr>
          <a:xfrm>
            <a:off x="152280" y="1276560"/>
            <a:ext cx="8832960" cy="360"/>
          </a:xfrm>
          <a:prstGeom prst="line">
            <a:avLst/>
          </a:prstGeom>
          <a:ln w="9525">
            <a:solidFill>
              <a:srgbClr val="8cadae">
                <a:shade val="75000"/>
              </a:srgbClr>
            </a:solidFill>
            <a:prstDash val="sysDash"/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7" name="Овал 11" hidden="1"/>
          <p:cNvSpPr/>
          <p:nvPr/>
        </p:nvSpPr>
        <p:spPr>
          <a:xfrm>
            <a:off x="4267080" y="956160"/>
            <a:ext cx="609120" cy="609120"/>
          </a:xfrm>
          <a:prstGeom prst="ellipse">
            <a:avLst/>
          </a:prstGeom>
          <a:solidFill>
            <a:srgbClr val="ffffff"/>
          </a:solidFill>
          <a:ln w="15875">
            <a:noFill/>
          </a:ln>
          <a:effectLst>
            <a:outerShdw blurRad="50760" dir="5400000" dist="25560" rotWithShape="0">
              <a:srgbClr val="000000">
                <a:alpha val="3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8" name="Овал 14" hidden="1"/>
          <p:cNvSpPr/>
          <p:nvPr/>
        </p:nvSpPr>
        <p:spPr>
          <a:xfrm>
            <a:off x="4361760" y="1050480"/>
            <a:ext cx="420120" cy="420120"/>
          </a:xfrm>
          <a:prstGeom prst="ellipse">
            <a:avLst/>
          </a:prstGeom>
          <a:solidFill>
            <a:srgbClr val="ffffff"/>
          </a:solidFill>
          <a:ln cap="rnd" w="50800">
            <a:solidFill>
              <a:srgbClr val="8cadae">
                <a:shade val="75000"/>
              </a:srgbClr>
            </a:solidFill>
            <a:round/>
          </a:ln>
          <a:effectLst>
            <a:outerShdw blurRad="50760" dir="5400000" dist="25560" rotWithShape="0">
              <a:srgbClr val="000000">
                <a:alpha val="3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9" name="Прямоугольник 6"/>
          <p:cNvSpPr/>
          <p:nvPr/>
        </p:nvSpPr>
        <p:spPr>
          <a:xfrm>
            <a:off x="0" y="6705720"/>
            <a:ext cx="9143640" cy="151920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" name="Прямоугольник 7"/>
          <p:cNvSpPr/>
          <p:nvPr/>
        </p:nvSpPr>
        <p:spPr>
          <a:xfrm>
            <a:off x="0" y="0"/>
            <a:ext cx="9143640" cy="155160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" name="Прямоугольник 9"/>
          <p:cNvSpPr/>
          <p:nvPr/>
        </p:nvSpPr>
        <p:spPr>
          <a:xfrm>
            <a:off x="8991720" y="0"/>
            <a:ext cx="151920" cy="6857640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" name="Прямоугольник 8"/>
          <p:cNvSpPr/>
          <p:nvPr/>
        </p:nvSpPr>
        <p:spPr>
          <a:xfrm>
            <a:off x="0" y="0"/>
            <a:ext cx="151920" cy="6857640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" name="Прямоугольник 4"/>
          <p:cNvSpPr/>
          <p:nvPr/>
        </p:nvSpPr>
        <p:spPr>
          <a:xfrm>
            <a:off x="146160" y="6391800"/>
            <a:ext cx="8832600" cy="309240"/>
          </a:xfrm>
          <a:prstGeom prst="rect">
            <a:avLst/>
          </a:prstGeom>
          <a:solidFill>
            <a:schemeClr val="accent3"/>
          </a:solidFill>
          <a:ln w="9525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" name="Прямоугольник 5"/>
          <p:cNvSpPr/>
          <p:nvPr/>
        </p:nvSpPr>
        <p:spPr>
          <a:xfrm>
            <a:off x="152280" y="158400"/>
            <a:ext cx="8832600" cy="6546600"/>
          </a:xfrm>
          <a:prstGeom prst="rect">
            <a:avLst/>
          </a:prstGeom>
          <a:noFill/>
          <a:ln w="9525">
            <a:solidFill>
              <a:srgbClr val="8cadae">
                <a:shade val="75000"/>
              </a:srgbClr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5" name="PlaceHolder 1"/>
          <p:cNvSpPr>
            <a:spLocks noGrp="1"/>
          </p:cNvSpPr>
          <p:nvPr>
            <p:ph type="dt"/>
          </p:nvPr>
        </p:nvSpPr>
        <p:spPr>
          <a:xfrm>
            <a:off x="5791320" y="6405120"/>
            <a:ext cx="3044520" cy="365400"/>
          </a:xfrm>
          <a:prstGeom prst="rect">
            <a:avLst/>
          </a:prstGeom>
        </p:spPr>
        <p:txBody>
          <a:bodyPr lIns="90000" rIns="90000" tIns="45000" bIns="45000">
            <a:noAutofit/>
          </a:bodyPr>
          <a:p>
            <a:pPr algn="r">
              <a:lnSpc>
                <a:spcPct val="100000"/>
              </a:lnSpc>
            </a:pPr>
            <a:fld id="{E6F81642-830A-4C25-AE2A-9094CB2EA792}" type="datetime">
              <a:rPr b="0" lang="ru-RU" sz="1400" spc="-1" strike="noStrike">
                <a:solidFill>
                  <a:srgbClr val="ffffff"/>
                </a:solidFill>
                <a:latin typeface="Arial"/>
              </a:rPr>
              <a:t>7.10.22</a:t>
            </a:fld>
            <a:endParaRPr b="0" lang="ru-RU" sz="1400" spc="-1" strike="noStrike">
              <a:latin typeface="Times New Roman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ftr"/>
          </p:nvPr>
        </p:nvSpPr>
        <p:spPr>
          <a:xfrm>
            <a:off x="304920" y="6410880"/>
            <a:ext cx="3580920" cy="365400"/>
          </a:xfrm>
          <a:prstGeom prst="rect">
            <a:avLst/>
          </a:prstGeom>
        </p:spPr>
        <p:txBody>
          <a:bodyPr lIns="90000" rIns="90000" tIns="45000" bIns="45000"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sldNum"/>
          </p:nvPr>
        </p:nvSpPr>
        <p:spPr>
          <a:xfrm>
            <a:off x="4267080" y="6324480"/>
            <a:ext cx="609120" cy="441000"/>
          </a:xfrm>
          <a:prstGeom prst="rect">
            <a:avLst/>
          </a:prstGeom>
        </p:spPr>
        <p:txBody>
          <a:bodyPr lIns="45720" rIns="45720" tIns="45000" bIns="45000" anchor="ctr">
            <a:noAutofit/>
          </a:bodyPr>
          <a:p>
            <a:pPr algn="ctr">
              <a:lnSpc>
                <a:spcPct val="100000"/>
              </a:lnSpc>
            </a:pPr>
            <a:fld id="{6ECDD61B-8DB6-48A1-8F36-5EFD4A905F51}" type="slidenum">
              <a:rPr b="0" lang="ru-RU" sz="1600" spc="-1" strike="noStrike">
                <a:solidFill>
                  <a:srgbClr val="e1e1e1"/>
                </a:solidFill>
                <a:latin typeface="Arial"/>
              </a:rPr>
              <a:t>&lt;номер&gt;</a:t>
            </a:fld>
            <a:endParaRPr b="0" lang="ru-RU" sz="1600" spc="-1" strike="noStrike">
              <a:latin typeface="Times New Roman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7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27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646b86"/>
                </a:solidFill>
                <a:latin typeface="Arial"/>
              </a:rPr>
              <a:t>Третий уровень структуры</a:t>
            </a:r>
            <a:endParaRPr b="0" lang="ru-RU" sz="2000" spc="-1" strike="noStrike">
              <a:solidFill>
                <a:srgbClr val="646b86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1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5.png"/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7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2" descr=""/>
          <p:cNvPicPr/>
          <p:nvPr/>
        </p:nvPicPr>
        <p:blipFill>
          <a:blip r:embed="rId1"/>
          <a:stretch/>
        </p:blipFill>
        <p:spPr>
          <a:xfrm>
            <a:off x="179640" y="188640"/>
            <a:ext cx="8784720" cy="6192360"/>
          </a:xfrm>
          <a:prstGeom prst="rect">
            <a:avLst/>
          </a:prstGeom>
          <a:ln w="0">
            <a:noFill/>
          </a:ln>
        </p:spPr>
      </p:pic>
      <p:sp>
        <p:nvSpPr>
          <p:cNvPr id="57" name="Прямоугольник 1"/>
          <p:cNvSpPr/>
          <p:nvPr/>
        </p:nvSpPr>
        <p:spPr>
          <a:xfrm>
            <a:off x="179640" y="5229360"/>
            <a:ext cx="8784720" cy="1553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c00000"/>
                </a:solidFill>
                <a:latin typeface="Arial"/>
              </a:rPr>
              <a:t>«Билет в будущее - чрезвычайно значимый проект. Нет ничего важнее выбора пути в жизни. Профориентация - один из ключевых элементов работы с молодыми людьми сегодня».               </a:t>
            </a: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Владимир Путин</a:t>
            </a:r>
            <a:endParaRPr b="0" lang="ru-RU" sz="2400" spc="-1" strike="noStrike">
              <a:latin typeface="Arial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Picture 2" descr=""/>
          <p:cNvPicPr/>
          <p:nvPr/>
        </p:nvPicPr>
        <p:blipFill>
          <a:blip r:embed="rId1"/>
          <a:stretch/>
        </p:blipFill>
        <p:spPr>
          <a:xfrm>
            <a:off x="179640" y="188640"/>
            <a:ext cx="8784720" cy="64803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1500">
        <p:split dir="out" orient="vert"/>
      </p:transition>
    </mc:Choice>
    <mc:Fallback>
      <p:transition spd="slow">
        <p:split dir="out" orient="vert"/>
      </p:transition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Прямоугольник 1"/>
          <p:cNvSpPr/>
          <p:nvPr/>
        </p:nvSpPr>
        <p:spPr>
          <a:xfrm>
            <a:off x="0" y="26280"/>
            <a:ext cx="9143640" cy="6489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i="1" lang="ru-RU" sz="2800" spc="-1" strike="noStrike">
                <a:solidFill>
                  <a:srgbClr val="002060"/>
                </a:solidFill>
                <a:latin typeface="Arial"/>
              </a:rPr>
              <a:t>Этапы реализация проекта «Билет в будущее»</a:t>
            </a:r>
            <a:endParaRPr b="0" lang="ru-RU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i="1" lang="ru-RU" sz="2800" spc="-1" strike="noStrike">
                <a:solidFill>
                  <a:srgbClr val="002060"/>
                </a:solidFill>
                <a:latin typeface="Arial"/>
              </a:rPr>
              <a:t>«Билет в будущее» проходит в три этапа.</a:t>
            </a:r>
            <a:endParaRPr b="0" lang="ru-RU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i="1" lang="ru-RU" sz="2800" spc="-1" strike="noStrike">
                <a:solidFill>
                  <a:srgbClr val="002060"/>
                </a:solidFill>
                <a:latin typeface="Arial"/>
              </a:rPr>
              <a:t>⎯ </a:t>
            </a:r>
            <a:r>
              <a:rPr b="1" i="1" lang="ru-RU" sz="2800" spc="-1" strike="noStrike">
                <a:solidFill>
                  <a:srgbClr val="002060"/>
                </a:solidFill>
                <a:latin typeface="Arial"/>
              </a:rPr>
              <a:t>Первый — онлайн-тестирование, по итогам копознакомиться с различными профессиями и самостоятельно попробовать свои силы в тех или иных компетенциях под руководством опытных наставников.</a:t>
            </a:r>
            <a:endParaRPr b="0" lang="ru-RU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i="1" lang="ru-RU" sz="2800" spc="-1" strike="noStrike">
                <a:solidFill>
                  <a:srgbClr val="002060"/>
                </a:solidFill>
                <a:latin typeface="Arial"/>
              </a:rPr>
              <a:t>⎯ </a:t>
            </a:r>
            <a:r>
              <a:rPr b="1" i="1" lang="ru-RU" sz="2800" spc="-1" strike="noStrike">
                <a:solidFill>
                  <a:srgbClr val="002060"/>
                </a:solidFill>
                <a:latin typeface="Arial"/>
              </a:rPr>
              <a:t>В ходе реализации третьего этапа школьники получили персональные рекомендации по построению индивидуального учебного плана для дальнейшего профессионального развитияторого участники смогут получить обратную связь.</a:t>
            </a:r>
            <a:endParaRPr b="0" lang="ru-RU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i="1" lang="ru-RU" sz="2800" spc="-1" strike="noStrike">
                <a:solidFill>
                  <a:srgbClr val="002060"/>
                </a:solidFill>
                <a:latin typeface="Arial"/>
              </a:rPr>
              <a:t>⎯ </a:t>
            </a:r>
            <a:r>
              <a:rPr b="1" i="1" lang="ru-RU" sz="2800" spc="-1" strike="noStrike">
                <a:solidFill>
                  <a:srgbClr val="002060"/>
                </a:solidFill>
                <a:latin typeface="Arial"/>
              </a:rPr>
              <a:t>Второй блок — практические мероприятия, на которых учащиеся смогут на практике.</a:t>
            </a:r>
            <a:endParaRPr b="0" lang="ru-RU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1500">
        <p:split dir="out" orient="vert"/>
      </p:transition>
    </mc:Choice>
    <mc:Fallback>
      <p:transition spd="slow">
        <p:split dir="out" orient="vert"/>
      </p:transition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Picture 2" descr=""/>
          <p:cNvPicPr/>
          <p:nvPr/>
        </p:nvPicPr>
        <p:blipFill>
          <a:blip r:embed="rId1"/>
          <a:stretch/>
        </p:blipFill>
        <p:spPr>
          <a:xfrm>
            <a:off x="107640" y="116640"/>
            <a:ext cx="8928720" cy="6624360"/>
          </a:xfrm>
          <a:prstGeom prst="rect">
            <a:avLst/>
          </a:prstGeom>
          <a:ln w="0">
            <a:noFill/>
          </a:ln>
        </p:spPr>
      </p:pic>
      <p:sp>
        <p:nvSpPr>
          <p:cNvPr id="73" name="Прямоугольник 1"/>
          <p:cNvSpPr/>
          <p:nvPr/>
        </p:nvSpPr>
        <p:spPr>
          <a:xfrm>
            <a:off x="107640" y="3611520"/>
            <a:ext cx="5184360" cy="3016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«Мы хотим научить школьников самостоятельно ориентироваться в многообразии профессий и не останавливаться при возникновении трудностей», — отметил директор Фонда Гуманитарных Проектов Иван Есин.</a:t>
            </a:r>
            <a:endParaRPr b="0" lang="ru-RU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1500">
        <p:split dir="out" orient="vert"/>
      </p:transition>
    </mc:Choice>
    <mc:Fallback>
      <p:transition spd="slow">
        <p:split dir="out" orient="vert"/>
      </p:transition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Прямоугольник 1"/>
          <p:cNvSpPr/>
          <p:nvPr/>
        </p:nvSpPr>
        <p:spPr>
          <a:xfrm>
            <a:off x="6840" y="0"/>
            <a:ext cx="9143640" cy="6794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i="1" lang="ru-RU" sz="4000" spc="-1" strike="noStrike">
                <a:solidFill>
                  <a:srgbClr val="002060"/>
                </a:solidFill>
                <a:latin typeface="Arial"/>
              </a:rPr>
              <a:t>Компетенции: анализ защищенности от внешних угроз, мобильная робототехника, эксплуатация беспилотных авиационных систем, туризм, администрирование отеля, ресторанный сервис, веб-дизайн, мехатроника, программные решения для бизнеса, предпринимательство</a:t>
            </a:r>
            <a:endParaRPr b="0" lang="ru-RU" sz="4000" spc="-1" strike="noStrike">
              <a:latin typeface="Arial"/>
            </a:endParaRPr>
          </a:p>
        </p:txBody>
      </p:sp>
    </p:spTree>
  </p:cSld>
  <mc:AlternateContent>
    <mc:Choice Requires="p14">
      <p:transition spd="slow" p14:dur="1500">
        <p:split dir="out" orient="vert"/>
      </p:transition>
    </mc:Choice>
    <mc:Fallback>
      <p:transition spd="slow">
        <p:split dir="out" orient="vert"/>
      </p:transition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Прямоугольник 1"/>
          <p:cNvSpPr/>
          <p:nvPr/>
        </p:nvSpPr>
        <p:spPr>
          <a:xfrm>
            <a:off x="171720" y="226440"/>
            <a:ext cx="8856720" cy="630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i="1" lang="ru-RU" sz="2400" spc="-1" strike="noStrike">
                <a:solidFill>
                  <a:srgbClr val="002060"/>
                </a:solidFill>
                <a:latin typeface="Arial"/>
              </a:rPr>
              <a:t>Участникам проекта предоставляется возможность получения профессиональной навигации в выборе будущей профессии. Участник (обучающийся) получает ранжированный список будущих профессиональных направлений подготовки, которые ему наиболее подходят. Также получает информацию с общим описанием уровня его способностей, перечнем сфер, где могут пригодится персональные качества, а также рекомендации по их развитию.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i="1" lang="ru-RU" sz="2400" spc="-1" strike="noStrike">
                <a:solidFill>
                  <a:srgbClr val="002060"/>
                </a:solidFill>
                <a:latin typeface="Arial"/>
              </a:rPr>
              <a:t>Уникальность Проекта – основанная на комплексной диагностике навыков и склонностей участника система тестирования, а также возможность непосредственного погружения в профессию посредством практических мероприятий. Все это способствует формированию осознанного построения собственной профессиональной траектории развития.</a:t>
            </a:r>
            <a:endParaRPr b="0" lang="ru-RU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1500">
        <p:split dir="out" orient="vert"/>
      </p:transition>
    </mc:Choice>
    <mc:Fallback>
      <p:transition spd="slow">
        <p:split dir="out" orient="vert"/>
      </p:transition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Прямоугольник 1"/>
          <p:cNvSpPr/>
          <p:nvPr/>
        </p:nvSpPr>
        <p:spPr>
          <a:xfrm>
            <a:off x="107640" y="260640"/>
            <a:ext cx="9036000" cy="594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i="1" lang="ru-RU" sz="2400" spc="-1" strike="noStrike">
                <a:solidFill>
                  <a:srgbClr val="000000"/>
                </a:solidFill>
                <a:latin typeface="Arial"/>
              </a:rPr>
              <a:t>Цифровое портфолио, фиксирующееся в личных кабинетах участников и формирующееся на основе результатов профориентационного тестирования, информации о прохождении практических мероприятий различных уровней, а также обратной связи от наставников, предоставляет родителям возможность понять, к какой сфере деятельности учащийся имеет большую заинтересованность и предрасположенность. Это в значительной степени координирует последующие действия родителей в отношении дальнейшего углубленного профессионального образования ребенка.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i="1" lang="ru-RU" sz="2400" spc="-1" strike="noStrike">
                <a:solidFill>
                  <a:srgbClr val="000000"/>
                </a:solidFill>
                <a:latin typeface="Arial"/>
              </a:rPr>
              <a:t>Проект не предоставляет ответ на вопрос "Кем быть?", а дает возможность понять, какие сферы профессий находятся в приоритетном спектре интересов участника.</a:t>
            </a:r>
            <a:endParaRPr b="0" lang="ru-RU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1500">
        <p:split dir="out" orient="vert"/>
      </p:transition>
    </mc:Choice>
    <mc:Fallback>
      <p:transition spd="slow">
        <p:split dir="out" orient="vert"/>
      </p:transition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Прямоугольник 1"/>
          <p:cNvSpPr/>
          <p:nvPr/>
        </p:nvSpPr>
        <p:spPr>
          <a:xfrm>
            <a:off x="107640" y="260640"/>
            <a:ext cx="8784720" cy="594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i="1" lang="ru-RU" sz="2400" spc="-1" strike="noStrike">
                <a:solidFill>
                  <a:srgbClr val="000000"/>
                </a:solidFill>
                <a:latin typeface="Arial"/>
              </a:rPr>
              <a:t>Обеспечение полной заинтересованности и поддержки со стороны родителей способствует большей открытости учащихся при участии в Проекте, и, как следствие, большей эффективности от вовлеченности в него. Чем более воодушевлен и участлив обучающийся, тем качественнее будут показатели и результаты тестирования, тем конкретнее будут рекомендации по построению индивидуального учебного плана в соответствии с выбранными профессиональными компетенциями.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i="1" lang="ru-RU" sz="2400" spc="-1" strike="noStrike">
                <a:solidFill>
                  <a:srgbClr val="000000"/>
                </a:solidFill>
                <a:latin typeface="Arial"/>
              </a:rPr>
              <a:t>Ожидаемый результат участия в проекте "Билет в будущее" для обучающихся: повышение степени компетентности участника в сфере профессий до различимого понимания собственной профессиональной заинтересованности и предрасположенности.</a:t>
            </a:r>
            <a:endParaRPr b="0" lang="ru-RU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1500">
        <p:split dir="out" orient="vert"/>
      </p:transition>
    </mc:Choice>
    <mc:Fallback>
      <p:transition spd="slow">
        <p:split dir="out" orient="vert"/>
      </p:transition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Прямоугольник 1"/>
          <p:cNvSpPr/>
          <p:nvPr/>
        </p:nvSpPr>
        <p:spPr>
          <a:xfrm>
            <a:off x="140400" y="260640"/>
            <a:ext cx="8928720" cy="593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i="1" lang="ru-RU" sz="3200" spc="-1" strike="noStrike">
                <a:solidFill>
                  <a:srgbClr val="002060"/>
                </a:solidFill>
                <a:latin typeface="Arial"/>
              </a:rPr>
              <a:t>«Проект «Билет в будущее» учит школьников делать осознанный профессиональный выбор. Он позволяет участникам проекта не только увидеть, но и попробовать разные специальности, а также получить рекомендации по индивидуальному развитию и обучению», — считает региональный координатор проекта в Санкт-Петербурге директор ГБНОУ «Академия цифровых технологий» Дмитрий Ковалёв.</a:t>
            </a:r>
            <a:endParaRPr b="0" lang="ru-RU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1500">
        <p:split dir="out" orient="vert"/>
      </p:transition>
    </mc:Choice>
    <mc:Fallback>
      <p:transition spd="slow">
        <p:split dir="out" orient="vert"/>
      </p:transition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Прямоугольник 15"/>
          <p:cNvSpPr/>
          <p:nvPr/>
        </p:nvSpPr>
        <p:spPr>
          <a:xfrm>
            <a:off x="107640" y="0"/>
            <a:ext cx="9036000" cy="6674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i="1" lang="ru-RU" sz="3600" spc="-1" strike="noStrike">
                <a:solidFill>
                  <a:srgbClr val="002060"/>
                </a:solidFill>
                <a:latin typeface="Arial"/>
              </a:rPr>
              <a:t>Пять шагов к твоей цели:</a:t>
            </a:r>
            <a:endParaRPr b="0" lang="ru-RU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i="1" lang="ru-RU" sz="3600" spc="-1" strike="noStrike">
                <a:solidFill>
                  <a:srgbClr val="002060"/>
                </a:solidFill>
                <a:latin typeface="Arial"/>
              </a:rPr>
              <a:t>1. Смотри вперед. Видео и статьи о профессиях будущего.</a:t>
            </a:r>
            <a:endParaRPr b="0" lang="ru-RU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i="1" lang="ru-RU" sz="3600" spc="-1" strike="noStrike">
                <a:solidFill>
                  <a:srgbClr val="002060"/>
                </a:solidFill>
                <a:latin typeface="Arial"/>
              </a:rPr>
              <a:t>2. Примерь профессии. Какая из них подойдет именно тебе.</a:t>
            </a:r>
            <a:endParaRPr b="0" lang="ru-RU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i="1" lang="ru-RU" sz="3600" spc="-1" strike="noStrike">
                <a:solidFill>
                  <a:srgbClr val="002060"/>
                </a:solidFill>
                <a:latin typeface="Arial"/>
              </a:rPr>
              <a:t>3. Оцени свои сильные стороны.</a:t>
            </a:r>
            <a:endParaRPr b="0" lang="ru-RU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i="1" lang="ru-RU" sz="3600" spc="-1" strike="noStrike">
                <a:solidFill>
                  <a:srgbClr val="002060"/>
                </a:solidFill>
                <a:latin typeface="Arial"/>
              </a:rPr>
              <a:t>Интересные тесты.</a:t>
            </a:r>
            <a:endParaRPr b="0" lang="ru-RU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i="1" lang="ru-RU" sz="3600" spc="-1" strike="noStrike">
                <a:solidFill>
                  <a:srgbClr val="002060"/>
                </a:solidFill>
                <a:latin typeface="Arial"/>
              </a:rPr>
              <a:t>4. Пройди тест-драйв профессий</a:t>
            </a:r>
            <a:endParaRPr b="0" lang="ru-RU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i="1" lang="ru-RU" sz="3600" spc="-1" strike="noStrike">
                <a:solidFill>
                  <a:srgbClr val="002060"/>
                </a:solidFill>
                <a:latin typeface="Arial"/>
              </a:rPr>
              <a:t>Квесты, конкурсы, профессиональные пробы.</a:t>
            </a:r>
            <a:endParaRPr b="0" lang="ru-RU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i="1" lang="ru-RU" sz="3600" spc="-1" strike="noStrike">
                <a:solidFill>
                  <a:srgbClr val="002060"/>
                </a:solidFill>
                <a:latin typeface="Arial"/>
              </a:rPr>
              <a:t>5.Создай свой маршрут. Советы и рекомендации профессионалов</a:t>
            </a:r>
            <a:endParaRPr b="0" lang="ru-RU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1500">
        <p:split dir="out" orient="vert"/>
      </p:transition>
    </mc:Choice>
    <mc:Fallback>
      <p:transition spd="slow">
        <p:split dir="out" orient="vert"/>
      </p:transition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Прямоугольник 1"/>
          <p:cNvSpPr/>
          <p:nvPr/>
        </p:nvSpPr>
        <p:spPr>
          <a:xfrm>
            <a:off x="5508000" y="188640"/>
            <a:ext cx="3635640" cy="5576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«Самое сложное для школьника – разобраться в собственных желаниях и стремлениях. Проект “Билет в будущее” призван помочь нашим детям определиться с выбором профессионального пути», – отметил первый заместитель министра просвещения Российской Федерации Дмитрий Глушко</a:t>
            </a: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.</a:t>
            </a:r>
            <a:endParaRPr b="0" lang="ru-RU" sz="2000" spc="-1" strike="noStrike">
              <a:latin typeface="Arial"/>
            </a:endParaRPr>
          </a:p>
        </p:txBody>
      </p:sp>
      <p:pic>
        <p:nvPicPr>
          <p:cNvPr id="81" name="Picture 2" descr=""/>
          <p:cNvPicPr/>
          <p:nvPr/>
        </p:nvPicPr>
        <p:blipFill>
          <a:blip r:embed="rId1"/>
          <a:stretch/>
        </p:blipFill>
        <p:spPr>
          <a:xfrm>
            <a:off x="179640" y="116640"/>
            <a:ext cx="5328360" cy="55443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1500">
        <p:split dir="out" orient="vert"/>
      </p:transition>
    </mc:Choice>
    <mc:Fallback>
      <p:transition spd="slow">
        <p:split dir="out" orient="vert"/>
      </p:transition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2" descr=""/>
          <p:cNvPicPr/>
          <p:nvPr/>
        </p:nvPicPr>
        <p:blipFill>
          <a:blip r:embed="rId1"/>
          <a:stretch/>
        </p:blipFill>
        <p:spPr>
          <a:xfrm>
            <a:off x="179640" y="116640"/>
            <a:ext cx="8784720" cy="6552360"/>
          </a:xfrm>
          <a:prstGeom prst="rect">
            <a:avLst/>
          </a:prstGeom>
          <a:ln w="0">
            <a:noFill/>
          </a:ln>
        </p:spPr>
      </p:pic>
    </p:spTree>
  </p:cSld>
  <p:transition spd="slow">
    <p:wipe dir="l"/>
  </p:transition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Picture 2" descr=""/>
          <p:cNvPicPr/>
          <p:nvPr/>
        </p:nvPicPr>
        <p:blipFill>
          <a:blip r:embed="rId1"/>
          <a:stretch/>
        </p:blipFill>
        <p:spPr>
          <a:xfrm>
            <a:off x="179640" y="188640"/>
            <a:ext cx="8784720" cy="65523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1500">
        <p:split dir="out" orient="vert"/>
      </p:transition>
    </mc:Choice>
    <mc:Fallback>
      <p:transition spd="slow">
        <p:split dir="out" orient="vert"/>
      </p:transition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Прямоугольник 1"/>
          <p:cNvSpPr/>
          <p:nvPr/>
        </p:nvSpPr>
        <p:spPr>
          <a:xfrm>
            <a:off x="179640" y="26280"/>
            <a:ext cx="8784720" cy="6793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i="1" lang="ru-RU" sz="4400" spc="-1" strike="noStrike">
                <a:solidFill>
                  <a:srgbClr val="002060"/>
                </a:solidFill>
                <a:latin typeface="Arial"/>
              </a:rPr>
              <a:t>Справка</a:t>
            </a:r>
            <a:endParaRPr b="0" lang="ru-RU" sz="4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i="1" lang="ru-RU" sz="4400" spc="-1" strike="noStrike">
                <a:solidFill>
                  <a:srgbClr val="002060"/>
                </a:solidFill>
                <a:latin typeface="Arial"/>
              </a:rPr>
              <a:t>«Билет в будущее» — всероссийский проект по ранней профессиональной ориентации для учащихся 6-11 классов. Он входит в паспорт федерального проекта «Успех каждого ребенка» в рамках нацпроекта «Образование».</a:t>
            </a:r>
            <a:endParaRPr b="0" lang="ru-RU" sz="4400" spc="-1" strike="noStrike">
              <a:latin typeface="Arial"/>
            </a:endParaRPr>
          </a:p>
        </p:txBody>
      </p:sp>
    </p:spTree>
  </p:cSld>
  <mc:AlternateContent>
    <mc:Choice Requires="p14">
      <p:transition spd="slow" p14:dur="1500">
        <p:split dir="out" orient="vert"/>
      </p:transition>
    </mc:Choice>
    <mc:Fallback>
      <p:transition spd="slow">
        <p:split dir="out" orient="vert"/>
      </p:transition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Picture 2" descr=""/>
          <p:cNvPicPr/>
          <p:nvPr/>
        </p:nvPicPr>
        <p:blipFill>
          <a:blip r:embed="rId1"/>
          <a:stretch/>
        </p:blipFill>
        <p:spPr>
          <a:xfrm>
            <a:off x="179640" y="116640"/>
            <a:ext cx="8856720" cy="66243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1500">
        <p:split dir="out" orient="vert"/>
      </p:transition>
    </mc:Choice>
    <mc:Fallback>
      <p:transition spd="slow">
        <p:split dir="out" orient="vert"/>
      </p:transition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Picture 3" descr=""/>
          <p:cNvPicPr/>
          <p:nvPr/>
        </p:nvPicPr>
        <p:blipFill>
          <a:blip r:embed="rId1"/>
          <a:stretch/>
        </p:blipFill>
        <p:spPr>
          <a:xfrm>
            <a:off x="107640" y="0"/>
            <a:ext cx="4176000" cy="1685520"/>
          </a:xfrm>
          <a:prstGeom prst="rect">
            <a:avLst/>
          </a:prstGeom>
          <a:ln w="0">
            <a:noFill/>
          </a:ln>
        </p:spPr>
      </p:pic>
      <p:pic>
        <p:nvPicPr>
          <p:cNvPr id="86" name="Picture 4" descr=""/>
          <p:cNvPicPr/>
          <p:nvPr/>
        </p:nvPicPr>
        <p:blipFill>
          <a:blip r:embed="rId2"/>
          <a:stretch/>
        </p:blipFill>
        <p:spPr>
          <a:xfrm>
            <a:off x="395640" y="2493000"/>
            <a:ext cx="3888000" cy="1582920"/>
          </a:xfrm>
          <a:prstGeom prst="rect">
            <a:avLst/>
          </a:prstGeom>
          <a:ln w="0">
            <a:noFill/>
          </a:ln>
        </p:spPr>
      </p:pic>
      <p:pic>
        <p:nvPicPr>
          <p:cNvPr id="87" name="Picture 5" descr=""/>
          <p:cNvPicPr/>
          <p:nvPr/>
        </p:nvPicPr>
        <p:blipFill>
          <a:blip r:embed="rId3"/>
          <a:stretch/>
        </p:blipFill>
        <p:spPr>
          <a:xfrm>
            <a:off x="5148000" y="548640"/>
            <a:ext cx="3672000" cy="1352880"/>
          </a:xfrm>
          <a:prstGeom prst="rect">
            <a:avLst/>
          </a:prstGeom>
          <a:ln w="0">
            <a:noFill/>
          </a:ln>
        </p:spPr>
      </p:pic>
      <p:pic>
        <p:nvPicPr>
          <p:cNvPr id="88" name="Picture 6" descr=""/>
          <p:cNvPicPr/>
          <p:nvPr/>
        </p:nvPicPr>
        <p:blipFill>
          <a:blip r:embed="rId4"/>
          <a:stretch/>
        </p:blipFill>
        <p:spPr>
          <a:xfrm>
            <a:off x="4644000" y="2709000"/>
            <a:ext cx="3944880" cy="1223640"/>
          </a:xfrm>
          <a:prstGeom prst="rect">
            <a:avLst/>
          </a:prstGeom>
          <a:ln w="0">
            <a:noFill/>
          </a:ln>
        </p:spPr>
      </p:pic>
      <p:pic>
        <p:nvPicPr>
          <p:cNvPr id="89" name="Picture 7" descr=""/>
          <p:cNvPicPr/>
          <p:nvPr/>
        </p:nvPicPr>
        <p:blipFill>
          <a:blip r:embed="rId5"/>
          <a:stretch/>
        </p:blipFill>
        <p:spPr>
          <a:xfrm>
            <a:off x="326160" y="4293000"/>
            <a:ext cx="4317480" cy="1656000"/>
          </a:xfrm>
          <a:prstGeom prst="rect">
            <a:avLst/>
          </a:prstGeom>
          <a:ln w="0">
            <a:noFill/>
          </a:ln>
        </p:spPr>
      </p:pic>
      <p:pic>
        <p:nvPicPr>
          <p:cNvPr id="90" name="Picture 8" descr=""/>
          <p:cNvPicPr/>
          <p:nvPr/>
        </p:nvPicPr>
        <p:blipFill>
          <a:blip r:embed="rId6"/>
          <a:stretch/>
        </p:blipFill>
        <p:spPr>
          <a:xfrm>
            <a:off x="4932000" y="4293000"/>
            <a:ext cx="3552480" cy="1656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1500">
        <p:split dir="out" orient="vert"/>
      </p:transition>
    </mc:Choice>
    <mc:Fallback>
      <p:transition spd="slow">
        <p:split dir="out" orient="vert"/>
      </p:transition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Picture 2" descr=""/>
          <p:cNvPicPr/>
          <p:nvPr/>
        </p:nvPicPr>
        <p:blipFill>
          <a:blip r:embed="rId1"/>
          <a:stretch/>
        </p:blipFill>
        <p:spPr>
          <a:xfrm>
            <a:off x="179640" y="116640"/>
            <a:ext cx="8784720" cy="6624360"/>
          </a:xfrm>
          <a:prstGeom prst="rect">
            <a:avLst/>
          </a:prstGeom>
          <a:ln w="0">
            <a:noFill/>
          </a:ln>
        </p:spPr>
      </p:pic>
      <p:sp>
        <p:nvSpPr>
          <p:cNvPr id="60" name="Прямоугольник 1"/>
          <p:cNvSpPr/>
          <p:nvPr/>
        </p:nvSpPr>
        <p:spPr>
          <a:xfrm>
            <a:off x="4736160" y="5521680"/>
            <a:ext cx="4228200" cy="1187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r">
              <a:lnSpc>
                <a:spcPct val="100000"/>
              </a:lnSpc>
            </a:pPr>
            <a:r>
              <a:rPr b="1" lang="ru-RU" sz="2400" spc="-1" strike="noStrike">
                <a:solidFill>
                  <a:srgbClr val="002060"/>
                </a:solidFill>
                <a:latin typeface="Arial"/>
              </a:rPr>
              <a:t>               </a:t>
            </a:r>
            <a:r>
              <a:rPr b="1" lang="ru-RU" sz="2400" spc="-1" strike="noStrike">
                <a:solidFill>
                  <a:srgbClr val="002060"/>
                </a:solidFill>
                <a:latin typeface="Arial"/>
              </a:rPr>
              <a:t>«Мы не выбираем   профессию, а учим, как выбирать»</a:t>
            </a: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.</a:t>
            </a:r>
            <a:endParaRPr b="0" lang="ru-RU" sz="2000" spc="-1" strike="noStrike">
              <a:latin typeface="Arial"/>
            </a:endParaRPr>
          </a:p>
        </p:txBody>
      </p:sp>
      <p:pic>
        <p:nvPicPr>
          <p:cNvPr id="61" name="Picture 3" descr=""/>
          <p:cNvPicPr/>
          <p:nvPr/>
        </p:nvPicPr>
        <p:blipFill>
          <a:blip r:embed="rId2"/>
          <a:stretch/>
        </p:blipFill>
        <p:spPr>
          <a:xfrm>
            <a:off x="179640" y="131040"/>
            <a:ext cx="1624320" cy="13536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1500">
        <p:split dir="out" orient="vert"/>
      </p:transition>
    </mc:Choice>
    <mc:Fallback>
      <p:transition spd="slow">
        <p:split dir="out" orient="vert"/>
      </p:transition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2" descr=""/>
          <p:cNvPicPr/>
          <p:nvPr/>
        </p:nvPicPr>
        <p:blipFill>
          <a:blip r:embed="rId1"/>
          <a:stretch/>
        </p:blipFill>
        <p:spPr>
          <a:xfrm>
            <a:off x="683640" y="1052640"/>
            <a:ext cx="7488360" cy="4104000"/>
          </a:xfrm>
          <a:prstGeom prst="rect">
            <a:avLst/>
          </a:prstGeom>
          <a:ln w="0">
            <a:noFill/>
          </a:ln>
        </p:spPr>
      </p:pic>
    </p:spTree>
  </p:cSld>
  <p:transition spd="slow">
    <p:wipe dir="l"/>
  </p:transition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Прямоугольник 1"/>
          <p:cNvSpPr/>
          <p:nvPr/>
        </p:nvSpPr>
        <p:spPr>
          <a:xfrm>
            <a:off x="0" y="0"/>
            <a:ext cx="9143640" cy="6488280"/>
          </a:xfrm>
          <a:prstGeom prst="rect">
            <a:avLst/>
          </a:prstGeom>
          <a:noFill/>
          <a:ln w="0">
            <a:solidFill>
              <a:srgbClr val="7030a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i="1" lang="ru-RU" sz="3200" spc="-1" strike="noStrike">
                <a:solidFill>
                  <a:srgbClr val="002060"/>
                </a:solidFill>
                <a:latin typeface="Arial"/>
              </a:rPr>
              <a:t>«</a:t>
            </a:r>
            <a:r>
              <a:rPr b="1" i="1" lang="ru-RU" sz="3600" spc="-1" strike="noStrike">
                <a:solidFill>
                  <a:srgbClr val="002060"/>
                </a:solidFill>
                <a:latin typeface="Arial"/>
              </a:rPr>
              <a:t>Билет в будущее» </a:t>
            </a:r>
            <a:r>
              <a:rPr b="1" i="1" lang="ru-RU" sz="3200" spc="-1" strike="noStrike">
                <a:solidFill>
                  <a:srgbClr val="002060"/>
                </a:solidFill>
                <a:latin typeface="Arial"/>
              </a:rPr>
              <a:t>— это проект по ранней профессиональной ориентации учащихся 6–11-х классов общеобразовательных организаций, оператором которого является Союз «Агентство развития профессиональных сообществ и рабочих кадров «Молодые профессионалы (Ворлдскиллс Россия)». Проект инициирован президентом Российской Федерации Владимиром Путиным и организуется при поддержке Министерства просвещения Российской Федерации.</a:t>
            </a:r>
            <a:endParaRPr b="0" lang="ru-RU" sz="3200" spc="-1" strike="noStrike">
              <a:latin typeface="Arial"/>
            </a:endParaRPr>
          </a:p>
        </p:txBody>
      </p:sp>
    </p:spTree>
  </p:cSld>
  <p:transition spd="slow">
    <p:wipe dir="l"/>
  </p:transition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Picture 2" descr=""/>
          <p:cNvPicPr/>
          <p:nvPr/>
        </p:nvPicPr>
        <p:blipFill>
          <a:blip r:embed="rId1"/>
          <a:stretch/>
        </p:blipFill>
        <p:spPr>
          <a:xfrm>
            <a:off x="179640" y="188640"/>
            <a:ext cx="8856720" cy="6192360"/>
          </a:xfrm>
          <a:prstGeom prst="rect">
            <a:avLst/>
          </a:prstGeom>
          <a:ln w="0">
            <a:noFill/>
          </a:ln>
        </p:spPr>
      </p:pic>
    </p:spTree>
  </p:cSld>
  <p:transition spd="slow">
    <p:wipe dir="l"/>
  </p:transition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Picture 2" descr=""/>
          <p:cNvPicPr/>
          <p:nvPr/>
        </p:nvPicPr>
        <p:blipFill>
          <a:blip r:embed="rId1"/>
          <a:stretch/>
        </p:blipFill>
        <p:spPr>
          <a:xfrm>
            <a:off x="179640" y="188640"/>
            <a:ext cx="8784720" cy="6264360"/>
          </a:xfrm>
          <a:prstGeom prst="rect">
            <a:avLst/>
          </a:prstGeom>
          <a:ln w="0">
            <a:noFill/>
          </a:ln>
        </p:spPr>
      </p:pic>
      <p:sp>
        <p:nvSpPr>
          <p:cNvPr id="66" name="Блок-схема: несколько документов 1"/>
          <p:cNvSpPr/>
          <p:nvPr/>
        </p:nvSpPr>
        <p:spPr>
          <a:xfrm>
            <a:off x="6732360" y="5525280"/>
            <a:ext cx="1728000" cy="635400"/>
          </a:xfrm>
          <a:prstGeom prst="flowChartMultidocument">
            <a:avLst/>
          </a:prstGeom>
          <a:solidFill>
            <a:srgbClr val="d5d1ce"/>
          </a:solidFill>
          <a:ln>
            <a:solidFill>
              <a:srgbClr val="8c7b70"/>
            </a:solidFill>
            <a:round/>
          </a:ln>
          <a:effectLst>
            <a:outerShdw blurRad="50760" dir="5400000" dist="25560" rotWithShape="0">
              <a:srgbClr val="000000">
                <a:alpha val="35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/>
        </p:style>
      </p:sp>
    </p:spTree>
  </p:cSld>
  <mc:AlternateContent>
    <mc:Choice Requires="p14">
      <p:transition spd="slow" p14:dur="1500">
        <p:split dir="out" orient="vert"/>
      </p:transition>
    </mc:Choice>
    <mc:Fallback>
      <p:transition spd="slow">
        <p:split dir="out" orient="vert"/>
      </p:transition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Picture 2" descr=""/>
          <p:cNvPicPr/>
          <p:nvPr/>
        </p:nvPicPr>
        <p:blipFill>
          <a:blip r:embed="rId1"/>
          <a:stretch/>
        </p:blipFill>
        <p:spPr>
          <a:xfrm>
            <a:off x="179640" y="188640"/>
            <a:ext cx="8784720" cy="6480360"/>
          </a:xfrm>
          <a:prstGeom prst="rect">
            <a:avLst/>
          </a:prstGeom>
          <a:ln w="0">
            <a:noFill/>
          </a:ln>
        </p:spPr>
      </p:pic>
      <p:sp>
        <p:nvSpPr>
          <p:cNvPr id="68" name="Блок-схема: несколько документов 3"/>
          <p:cNvSpPr/>
          <p:nvPr/>
        </p:nvSpPr>
        <p:spPr>
          <a:xfrm>
            <a:off x="6588360" y="5805360"/>
            <a:ext cx="1944000" cy="647640"/>
          </a:xfrm>
          <a:prstGeom prst="flowChartMultidocument">
            <a:avLst/>
          </a:prstGeom>
          <a:solidFill>
            <a:srgbClr val="d6dfd5"/>
          </a:solidFill>
          <a:ln>
            <a:solidFill>
              <a:srgbClr val="8fb08c"/>
            </a:solidFill>
            <a:round/>
          </a:ln>
          <a:effectLst>
            <a:outerShdw blurRad="50760" dir="5400000" dist="25560" rotWithShape="0">
              <a:srgbClr val="000000">
                <a:alpha val="35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/>
        </p:style>
      </p:sp>
    </p:spTree>
  </p:cSld>
  <p:transition spd="slow">
    <p:wipe dir="l"/>
  </p:transition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Прямоугольник 2"/>
          <p:cNvSpPr/>
          <p:nvPr/>
        </p:nvSpPr>
        <p:spPr>
          <a:xfrm>
            <a:off x="179640" y="41040"/>
            <a:ext cx="8863560" cy="6186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i="1" lang="ru-RU" sz="3600" spc="-1" strike="noStrike">
                <a:solidFill>
                  <a:srgbClr val="002060"/>
                </a:solidFill>
                <a:latin typeface="Arial"/>
              </a:rPr>
              <a:t>Целью проекта по ранней профессиональной ориентации учащихся 6 – 11-х классов общеобразовательных организаций "Билет в будущее" является создание условий для формирования у молодых людей способности строить свою образовательную и карьерную траекторию, осознанно выбирать свой профессиональный путь</a:t>
            </a:r>
            <a:r>
              <a:rPr b="0" lang="ru-RU" sz="4000" spc="-1" strike="noStrike">
                <a:solidFill>
                  <a:srgbClr val="ff0000"/>
                </a:solidFill>
                <a:latin typeface="Arial"/>
              </a:rPr>
              <a:t>.</a:t>
            </a:r>
            <a:endParaRPr b="0" lang="ru-RU" sz="4000" spc="-1" strike="noStrike">
              <a:latin typeface="Arial"/>
            </a:endParaRPr>
          </a:p>
        </p:txBody>
      </p:sp>
    </p:spTree>
  </p:cSld>
  <p:transition spd="slow">
    <p:wipe dir="l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147</TotalTime>
  <Application>LibreOffice/7.1.5.2$Windows_X86_64 LibreOffice_project/85f04e9f809797b8199d13c421bd8a2b025d52b5</Application>
  <AppVersion>15.0000</AppVersion>
  <Words>798</Words>
  <Paragraphs>46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2021-10-16T10:08:52Z</dcterms:created>
  <dc:creator>Суджана</dc:creator>
  <dc:description/>
  <dc:language>ru-RU</dc:language>
  <cp:lastModifiedBy/>
  <dcterms:modified xsi:type="dcterms:W3CDTF">2022-10-07T09:59:24Z</dcterms:modified>
  <cp:revision>15</cp:revision>
  <dc:subject/>
  <dc:title>Презентация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Экран (4:3)</vt:lpwstr>
  </property>
  <property fmtid="{D5CDD505-2E9C-101B-9397-08002B2CF9AE}" pid="3" name="Slides">
    <vt:i4>25</vt:i4>
  </property>
</Properties>
</file>