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9C7C0-26BF-4488-A169-DF871FF31A2C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A2885-3870-438F-9334-36E4537B3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1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56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379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24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589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20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082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2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01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96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8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333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03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31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25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13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435100" y="2484800"/>
            <a:ext cx="66168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84450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5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7521200" cy="35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/>
            </a:lvl3pPr>
            <a:lvl4pPr marL="2438339" lvl="3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4pPr>
            <a:lvl5pPr marL="3047924" lvl="4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5pPr>
            <a:lvl6pPr marL="3657509" lvl="5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6pPr>
            <a:lvl7pPr marL="4267093" lvl="6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7pPr>
            <a:lvl8pPr marL="4876678" lvl="7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8pPr>
            <a:lvl9pPr marL="5486263" lvl="8" indent="-474121">
              <a:spcBef>
                <a:spcPts val="8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81906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447800" y="2708033"/>
            <a:ext cx="62356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447800" y="4383635"/>
            <a:ext cx="62356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4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404500" y="2889207"/>
            <a:ext cx="1888400" cy="10796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386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061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11582400" y="6233133"/>
            <a:ext cx="6248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6"/>
          <p:cNvSpPr/>
          <p:nvPr/>
        </p:nvSpPr>
        <p:spPr>
          <a:xfrm rot="5400000">
            <a:off x="-133800" y="965980"/>
            <a:ext cx="624800" cy="3572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09600" y="807467"/>
            <a:ext cx="75212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09600" y="2661000"/>
            <a:ext cx="35768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339" lvl="3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7924" lvl="4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509" lvl="5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093" lvl="6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678" lvl="7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263" lvl="8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4554104" y="2661000"/>
            <a:ext cx="35768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▸"/>
              <a:defRPr sz="2400"/>
            </a:lvl1pPr>
            <a:lvl2pPr marL="1219170" lvl="1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2pPr>
            <a:lvl3pPr marL="1828754" lvl="2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3pPr>
            <a:lvl4pPr marL="2438339" lvl="3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4pPr>
            <a:lvl5pPr marL="3047924" lvl="4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5pPr>
            <a:lvl6pPr marL="3657509" lvl="5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6pPr>
            <a:lvl7pPr marL="4267093" lvl="6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7pPr>
            <a:lvl8pPr marL="4876678" lvl="7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8pPr>
            <a:lvl9pPr marL="5486263" lvl="8" indent="-457189">
              <a:spcBef>
                <a:spcPts val="800"/>
              </a:spcBef>
              <a:spcAft>
                <a:spcPts val="0"/>
              </a:spcAft>
              <a:buSzPts val="1800"/>
              <a:buChar char="▹"/>
              <a:defRPr sz="24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600" kern="0" smtClean="0">
                <a:solidFill>
                  <a:srgbClr val="FFFFFF"/>
                </a:solidFill>
                <a:latin typeface="Barlow Light"/>
                <a:sym typeface="Barlow Light"/>
              </a:rPr>
              <a:pPr defTabSz="1219170">
                <a:buClr>
                  <a:srgbClr val="000000"/>
                </a:buClr>
                <a:defRPr/>
              </a:pPr>
              <a:t>‹#›</a:t>
            </a:fld>
            <a:endParaRPr lang="en" sz="1600" kern="0">
              <a:solidFill>
                <a:srgbClr val="FFFFFF"/>
              </a:solidFill>
              <a:latin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45952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6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8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48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53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36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38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9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4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Образовательная программа дополнительного образования детей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Региональный модельный центр </a:t>
            </a:r>
          </a:p>
          <a:p>
            <a:r>
              <a:rPr lang="ru-RU" dirty="0" smtClean="0"/>
              <a:t>Тверской области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dirty="0" smtClean="0"/>
              <a:t>г. Тверь, 27 марта 2023 г.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5850" b="13448"/>
          <a:stretch/>
        </p:blipFill>
        <p:spPr>
          <a:xfrm>
            <a:off x="0" y="3688080"/>
            <a:ext cx="2873829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52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609599" y="415635"/>
            <a:ext cx="9818255" cy="106074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/>
            <a:r>
              <a:rPr lang="ru-RU" sz="3200" b="1" dirty="0"/>
              <a:t> Оформление титульного </a:t>
            </a:r>
            <a:br>
              <a:rPr lang="ru-RU" sz="3200" b="1" dirty="0"/>
            </a:br>
            <a:r>
              <a:rPr lang="ru-RU" sz="3200" b="1" dirty="0"/>
              <a:t>листа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00" t="32927" r="57553" b="2880"/>
          <a:stretch/>
        </p:blipFill>
        <p:spPr>
          <a:xfrm>
            <a:off x="287910" y="1892010"/>
            <a:ext cx="5378128" cy="3805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 flipV="1">
            <a:off x="9421092" y="6308436"/>
            <a:ext cx="1256145" cy="23090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buNone/>
            </a:pPr>
            <a:endParaRPr lang="ru-RU" sz="1867" dirty="0"/>
          </a:p>
        </p:txBody>
      </p:sp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4147" y="-31211"/>
            <a:ext cx="1837087" cy="1601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5579" t="19710" r="34223" b="8381"/>
          <a:stretch/>
        </p:blipFill>
        <p:spPr>
          <a:xfrm>
            <a:off x="5975927" y="0"/>
            <a:ext cx="4969164" cy="665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29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400" t="21301" r="36219" b="15001"/>
          <a:stretch/>
        </p:blipFill>
        <p:spPr>
          <a:xfrm>
            <a:off x="2649843" y="90055"/>
            <a:ext cx="5022407" cy="682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83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360220"/>
            <a:ext cx="9332033" cy="669181"/>
          </a:xfrm>
        </p:spPr>
        <p:txBody>
          <a:bodyPr/>
          <a:lstStyle/>
          <a:p>
            <a:pPr algn="ctr"/>
            <a:r>
              <a:rPr lang="ru-RU" sz="4267" b="1" dirty="0"/>
              <a:t>Пояснительная записка</a:t>
            </a:r>
            <a:endParaRPr lang="ru-RU" sz="4267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74619" y="1339273"/>
            <a:ext cx="10751125" cy="5375563"/>
          </a:xfrm>
        </p:spPr>
        <p:txBody>
          <a:bodyPr/>
          <a:lstStyle/>
          <a:p>
            <a:endParaRPr lang="ru-RU" sz="2133" dirty="0"/>
          </a:p>
          <a:p>
            <a:endParaRPr lang="ru-RU" sz="2133" dirty="0"/>
          </a:p>
          <a:p>
            <a:endParaRPr lang="ru-RU" sz="2133" dirty="0"/>
          </a:p>
          <a:p>
            <a:endParaRPr lang="ru-RU" sz="2133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3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3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3" dirty="0"/>
          </a:p>
          <a:p>
            <a:pPr marL="152396" indent="0"/>
            <a:endParaRPr lang="ru-RU" sz="2133" dirty="0"/>
          </a:p>
          <a:p>
            <a:pPr marL="152396" indent="0"/>
            <a:endParaRPr lang="ru-RU" sz="2133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3" dirty="0"/>
          </a:p>
          <a:p>
            <a:pPr lvl="0">
              <a:buFont typeface="Wingdings" panose="05000000000000000000" pitchFamily="2" charset="2"/>
              <a:buChar char="Ø"/>
            </a:pPr>
            <a:endParaRPr lang="ru-RU" sz="2133" dirty="0"/>
          </a:p>
          <a:p>
            <a:pPr marL="152396" indent="0"/>
            <a:endParaRPr lang="ru-RU" sz="2133" dirty="0"/>
          </a:p>
          <a:p>
            <a:pPr marL="152396" indent="0"/>
            <a:endParaRPr lang="ru-RU" sz="2133" dirty="0"/>
          </a:p>
          <a:p>
            <a:pPr marL="152396" indent="0"/>
            <a:endParaRPr lang="ru-RU" sz="2133" dirty="0"/>
          </a:p>
          <a:p>
            <a:endParaRPr lang="ru-RU" sz="2133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53939" y="1219201"/>
            <a:ext cx="2194528" cy="5203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направленность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471073" y="1219202"/>
            <a:ext cx="2703464" cy="500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уровень </a:t>
            </a:r>
            <a:r>
              <a:rPr lang="ru-RU" dirty="0"/>
              <a:t>освоения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9047" y="1263790"/>
            <a:ext cx="4276808" cy="50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нормативно-правовое обоснование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70955" y="1938483"/>
            <a:ext cx="10003583" cy="5367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новизна, актуальность, </a:t>
            </a:r>
            <a:r>
              <a:rPr lang="ru-RU" dirty="0"/>
              <a:t>педагогическая  </a:t>
            </a:r>
            <a:r>
              <a:rPr lang="ru-RU" dirty="0"/>
              <a:t>целесообразность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89046" y="2665062"/>
            <a:ext cx="9985493" cy="532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цели и задачи дополнительной общеобразовательной программы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22786" y="3415739"/>
            <a:ext cx="9951753" cy="6658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отличительные особенности данной дополнительной общеобразовательной программы от уже существующих в этой области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9046" y="4214986"/>
            <a:ext cx="9985493" cy="823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возраст детей, участвующих в реализации данной дополнительной общеобразовательной программы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74619" y="5158767"/>
            <a:ext cx="9899920" cy="775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сроки реализации дополнительной общеобразовательной	программы (продолжительность образовательного процесса, этапы)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73926" y="6085470"/>
            <a:ext cx="4129148" cy="590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формы и режим занятий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20632" y="6085469"/>
            <a:ext cx="5553907" cy="590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ожидаемые результаты и способы их проверки</a:t>
            </a:r>
          </a:p>
        </p:txBody>
      </p:sp>
    </p:spTree>
    <p:extLst>
      <p:ext uri="{BB962C8B-B14F-4D97-AF65-F5344CB8AC3E}">
        <p14:creationId xmlns:p14="http://schemas.microsoft.com/office/powerpoint/2010/main" val="990745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350983"/>
            <a:ext cx="9168161" cy="610501"/>
          </a:xfrm>
        </p:spPr>
        <p:txBody>
          <a:bodyPr/>
          <a:lstStyle/>
          <a:p>
            <a:pPr algn="ctr"/>
            <a:r>
              <a:rPr lang="ru-RU" sz="4800" b="1" dirty="0"/>
              <a:t>Содержание. Учебный план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1" y="1320801"/>
            <a:ext cx="9725891" cy="3574435"/>
          </a:xfrm>
        </p:spPr>
        <p:txBody>
          <a:bodyPr/>
          <a:lstStyle/>
          <a:p>
            <a:r>
              <a:rPr lang="ru-RU" sz="1867" dirty="0">
                <a:solidFill>
                  <a:schemeClr val="tx1"/>
                </a:solidFill>
              </a:rPr>
              <a:t>         </a:t>
            </a:r>
            <a:endParaRPr lang="ru-RU" sz="1867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289" t="23220" r="26293" b="20475"/>
          <a:stretch/>
        </p:blipFill>
        <p:spPr>
          <a:xfrm>
            <a:off x="-2867" y="1125750"/>
            <a:ext cx="7866564" cy="5485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048000" y="26493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98832" y="986980"/>
            <a:ext cx="2914185" cy="3324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Учебный план оформляется в виде таблицы (п. 5</a:t>
            </a:r>
            <a:r>
              <a:rPr lang="ru-RU" dirty="0"/>
              <a:t>. Методические </a:t>
            </a:r>
            <a:r>
              <a:rPr lang="ru-RU" dirty="0"/>
              <a:t>рекомендации по проектированию дополнительных общеразвивающих программ № 09-3242 от 18.11.2015 </a:t>
            </a:r>
            <a:r>
              <a:rPr lang="ru-RU" dirty="0"/>
              <a:t>г.)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78442" y="4556231"/>
            <a:ext cx="3954965" cy="20552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дополнительном образовании практическая деятельность детей на занятиях должна преобладать над теорией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в примерном соотношении 60 % на 30 </a:t>
            </a:r>
            <a:r>
              <a:rPr lang="ru-RU" sz="2400" dirty="0">
                <a:solidFill>
                  <a:schemeClr val="tx1"/>
                </a:solidFill>
              </a:rPr>
              <a:t>%)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504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9" y="720109"/>
            <a:ext cx="9497292" cy="779009"/>
          </a:xfrm>
        </p:spPr>
        <p:txBody>
          <a:bodyPr/>
          <a:lstStyle/>
          <a:p>
            <a:pPr algn="ctr"/>
            <a:r>
              <a:rPr lang="ru-RU" sz="4800" b="1" dirty="0"/>
              <a:t>Учебно-тематический </a:t>
            </a:r>
            <a:r>
              <a:rPr lang="ru-RU" sz="4800" b="1" dirty="0" smtClean="0"/>
              <a:t>план и содержание занятий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1" y="1320801"/>
            <a:ext cx="9725891" cy="3574435"/>
          </a:xfrm>
        </p:spPr>
        <p:txBody>
          <a:bodyPr/>
          <a:lstStyle/>
          <a:p>
            <a:r>
              <a:rPr lang="ru-RU" sz="1867" dirty="0">
                <a:solidFill>
                  <a:schemeClr val="tx1"/>
                </a:solidFill>
              </a:rPr>
              <a:t>         </a:t>
            </a:r>
            <a:endParaRPr lang="ru-RU" sz="1867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652" t="22966" r="25235" b="18050"/>
          <a:stretch/>
        </p:blipFill>
        <p:spPr>
          <a:xfrm>
            <a:off x="385796" y="1683224"/>
            <a:ext cx="6206593" cy="437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0333" t="19853" r="27061" b="7393"/>
          <a:stretch/>
        </p:blipFill>
        <p:spPr>
          <a:xfrm>
            <a:off x="7080068" y="1689012"/>
            <a:ext cx="4637468" cy="4454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5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799" y="249383"/>
            <a:ext cx="8693727" cy="840509"/>
          </a:xfrm>
        </p:spPr>
        <p:txBody>
          <a:bodyPr/>
          <a:lstStyle/>
          <a:p>
            <a:r>
              <a:rPr lang="ru-RU" sz="4267" b="1" dirty="0"/>
              <a:t>Календарный учебный график</a:t>
            </a:r>
            <a:endParaRPr lang="ru-RU" sz="4267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588" t="34163" r="26183" b="21551"/>
          <a:stretch/>
        </p:blipFill>
        <p:spPr>
          <a:xfrm>
            <a:off x="1" y="1348507"/>
            <a:ext cx="8708004" cy="4904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866910" y="1237674"/>
            <a:ext cx="3094181" cy="5078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Календарный учебный график – это составная часть образовательной программы (Закон № 273-ФЗ, гл. 1, ст. 2, п. 9), определяющая:</a:t>
            </a:r>
          </a:p>
          <a:p>
            <a:r>
              <a:rPr lang="ru-RU" dirty="0"/>
              <a:t>количество учебных недель, </a:t>
            </a:r>
            <a:r>
              <a:rPr lang="ru-RU" dirty="0"/>
              <a:t>количество </a:t>
            </a:r>
            <a:r>
              <a:rPr lang="ru-RU" dirty="0"/>
              <a:t>учебных дней, </a:t>
            </a:r>
          </a:p>
          <a:p>
            <a:r>
              <a:rPr lang="ru-RU" dirty="0"/>
              <a:t>продолжительность каникул, </a:t>
            </a:r>
            <a:r>
              <a:rPr lang="ru-RU" dirty="0"/>
              <a:t>даты </a:t>
            </a:r>
            <a:r>
              <a:rPr lang="ru-RU" dirty="0"/>
              <a:t>начала и окончания учебных периодов/этапов</a:t>
            </a:r>
          </a:p>
          <a:p>
            <a:r>
              <a:rPr lang="ru-RU" dirty="0"/>
              <a:t>Календарный учебный график составляется для каждой группы обучающейся по программе.</a:t>
            </a:r>
          </a:p>
        </p:txBody>
      </p:sp>
    </p:spTree>
    <p:extLst>
      <p:ext uri="{BB962C8B-B14F-4D97-AF65-F5344CB8AC3E}">
        <p14:creationId xmlns:p14="http://schemas.microsoft.com/office/powerpoint/2010/main" val="3214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091" y="193965"/>
            <a:ext cx="10113819" cy="646545"/>
          </a:xfrm>
        </p:spPr>
        <p:txBody>
          <a:bodyPr/>
          <a:lstStyle/>
          <a:p>
            <a:r>
              <a:rPr lang="ru-RU" sz="4800" b="1" dirty="0"/>
              <a:t>Календарно- тематический план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371" t="20428" r="16800" b="7743"/>
          <a:stretch/>
        </p:blipFill>
        <p:spPr>
          <a:xfrm>
            <a:off x="1293090" y="840509"/>
            <a:ext cx="8976855" cy="5772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4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151237" y="317661"/>
            <a:ext cx="9818255" cy="106074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 algn="ctr"/>
            <a:r>
              <a:rPr lang="ru-RU" sz="3200" b="1" dirty="0"/>
              <a:t>Материально-техническое обеспечение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Информационное обеспечение</a:t>
            </a:r>
            <a:endParaRPr lang="ru-RU" sz="3200" b="1" dirty="0"/>
          </a:p>
        </p:txBody>
      </p:sp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4147" y="-31211"/>
            <a:ext cx="1837087" cy="16019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0079" t="23501" r="26768" b="13123"/>
          <a:stretch/>
        </p:blipFill>
        <p:spPr>
          <a:xfrm>
            <a:off x="151237" y="1680754"/>
            <a:ext cx="4945125" cy="408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2446" t="23608" r="19377" b="11905"/>
          <a:stretch/>
        </p:blipFill>
        <p:spPr>
          <a:xfrm>
            <a:off x="5212292" y="2246811"/>
            <a:ext cx="6813011" cy="4247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0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746" y="369456"/>
            <a:ext cx="9818255" cy="942109"/>
          </a:xfrm>
        </p:spPr>
        <p:txBody>
          <a:bodyPr/>
          <a:lstStyle/>
          <a:p>
            <a:pPr algn="ctr"/>
            <a:r>
              <a:rPr lang="ru-RU" sz="4800" b="1" dirty="0"/>
              <a:t>Ответственность 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9591" y="1422401"/>
            <a:ext cx="10594108" cy="3472835"/>
          </a:xfrm>
        </p:spPr>
        <p:txBody>
          <a:bodyPr/>
          <a:lstStyle/>
          <a:p>
            <a:pPr marL="457189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2400" b="1" dirty="0">
                <a:solidFill>
                  <a:schemeClr val="tx1"/>
                </a:solidFill>
                <a:cs typeface="Times New Roman" pitchFamily="18" charset="0"/>
              </a:rPr>
              <a:t>Ответственность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 за реализацию программ не в полном объеме в соответствии с учебным планом и календарным учебным графиком, качество образования своих выпускников </a:t>
            </a:r>
            <a:r>
              <a:rPr lang="ru-RU" altLang="ru-RU" sz="2400" b="1" dirty="0">
                <a:solidFill>
                  <a:schemeClr val="tx1"/>
                </a:solidFill>
                <a:cs typeface="Times New Roman" pitchFamily="18" charset="0"/>
              </a:rPr>
              <a:t>несет образовательная организация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 в установленном законодательством Российской Федерации порядке.</a:t>
            </a: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defRPr/>
            </a:pPr>
            <a:endParaRPr lang="ru-RU" altLang="ru-RU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В соответствии с действующим законодательством программы </a:t>
            </a:r>
            <a:r>
              <a:rPr lang="ru-RU" altLang="ru-RU" sz="2400" b="1" dirty="0">
                <a:solidFill>
                  <a:schemeClr val="tx1"/>
                </a:solidFill>
                <a:cs typeface="Times New Roman" pitchFamily="18" charset="0"/>
              </a:rPr>
              <a:t>разрабатываются, утверждаются и реализуются организацией самостоятельно: </a:t>
            </a: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по согласованию с  педагогическим (методическим) советом утверждаются руководителем организации.</a:t>
            </a:r>
          </a:p>
          <a:p>
            <a:pPr marL="457189" algn="just">
              <a:spcBef>
                <a:spcPct val="0"/>
              </a:spcBef>
              <a:defRPr/>
            </a:pPr>
            <a:endParaRPr lang="ru-RU" altLang="ru-RU" sz="24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  <a:t>Программа в ходе реализации должна ежегодно корректироваться: </a:t>
            </a:r>
            <a:r>
              <a:rPr lang="ru-RU" altLang="ru-RU" sz="2400" b="1" dirty="0">
                <a:solidFill>
                  <a:schemeClr val="tx1"/>
                </a:solidFill>
                <a:cs typeface="Times New Roman" pitchFamily="18" charset="0"/>
              </a:rPr>
              <a:t>вносятся изменения, уточнения и дополнения. </a:t>
            </a:r>
          </a:p>
          <a:p>
            <a:pPr marL="457189">
              <a:lnSpc>
                <a:spcPct val="80000"/>
              </a:lnSpc>
              <a:defRPr/>
            </a:pPr>
            <a:endParaRPr lang="ru-RU" alt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93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1120080" y="237893"/>
            <a:ext cx="9585091" cy="4135307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lvl="0" algn="ctr"/>
            <a:r>
              <a:rPr lang="ru-RU" sz="3733" b="1" dirty="0"/>
              <a:t>Особенности  разработки </a:t>
            </a:r>
            <a:r>
              <a:rPr lang="ru-RU" sz="3733" b="1" dirty="0"/>
              <a:t>дополнительной </a:t>
            </a:r>
            <a:r>
              <a:rPr lang="ru-RU" sz="3733" b="1" dirty="0"/>
              <a:t>общеобразовательной </a:t>
            </a:r>
            <a:r>
              <a:rPr lang="ru-RU" sz="3733" b="1" dirty="0"/>
              <a:t>общеразвивающей программы в соответствии с требованиями реестра программ информационной системы «Навигатор дополнительного образования детей Тверской области»</a:t>
            </a:r>
            <a:r>
              <a:rPr lang="ru-RU" sz="3733" b="1" dirty="0"/>
              <a:t/>
            </a:r>
            <a:br>
              <a:rPr lang="ru-RU" sz="3733" b="1" dirty="0"/>
            </a:br>
            <a:r>
              <a:rPr lang="ru-RU" sz="3733" b="1" dirty="0"/>
              <a:t/>
            </a:r>
            <a:br>
              <a:rPr lang="ru-RU" sz="3733" b="1" dirty="0"/>
            </a:br>
            <a:endParaRPr sz="2667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4855" t="13627" r="16103" b="22488"/>
          <a:stretch/>
        </p:blipFill>
        <p:spPr>
          <a:xfrm>
            <a:off x="2963746" y="3726985"/>
            <a:ext cx="5471532" cy="284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7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Обновление «Навигатора дополнительного образования Самарской области» »  Образовательный портал городского округа Тольят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66" y="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3303" y="4382313"/>
            <a:ext cx="87434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202124"/>
                </a:solidFill>
                <a:latin typeface="arial" panose="020B0604020202020204" pitchFamily="34" charset="0"/>
              </a:rPr>
              <a:t>Дополнительное образование</a:t>
            </a:r>
            <a:r>
              <a:rPr lang="ru-RU" sz="2000" dirty="0">
                <a:solidFill>
                  <a:srgbClr val="202124"/>
                </a:solidFill>
                <a:latin typeface="arial" panose="020B0604020202020204" pitchFamily="34" charset="0"/>
              </a:rPr>
              <a:t> – вид </a:t>
            </a:r>
            <a:r>
              <a:rPr lang="ru-RU" sz="2000" b="1" dirty="0">
                <a:solidFill>
                  <a:srgbClr val="202124"/>
                </a:solidFill>
                <a:latin typeface="arial" panose="020B0604020202020204" pitchFamily="34" charset="0"/>
              </a:rPr>
              <a:t>образования</a:t>
            </a:r>
            <a:r>
              <a:rPr lang="ru-RU" sz="2000" dirty="0">
                <a:solidFill>
                  <a:srgbClr val="202124"/>
                </a:solidFill>
                <a:latin typeface="arial" panose="020B0604020202020204" pitchFamily="34" charset="0"/>
              </a:rPr>
              <a:t>, который направлен на </a:t>
            </a:r>
            <a:r>
              <a:rPr lang="ru-RU" sz="2000" b="1" dirty="0">
                <a:solidFill>
                  <a:srgbClr val="202124"/>
                </a:solidFill>
                <a:latin typeface="arial" panose="020B0604020202020204" pitchFamily="34" charset="0"/>
              </a:rPr>
              <a:t>всестороннее </a:t>
            </a:r>
            <a:r>
              <a:rPr lang="ru-RU" sz="2000" dirty="0">
                <a:solidFill>
                  <a:srgbClr val="202124"/>
                </a:solidFill>
                <a:latin typeface="arial" panose="020B0604020202020204" pitchFamily="34" charset="0"/>
              </a:rPr>
              <a:t>удовлетворение образовательной потребности человека в интеллектуальном, духовно-нравственном, физическом и (или) профессиональном совершенствовании и не сопровождается повышением уровня </a:t>
            </a:r>
            <a:r>
              <a:rPr lang="ru-RU" sz="2000" b="1" dirty="0" smtClean="0">
                <a:solidFill>
                  <a:srgbClr val="202124"/>
                </a:solidFill>
                <a:latin typeface="arial" panose="020B0604020202020204" pitchFamily="34" charset="0"/>
              </a:rPr>
              <a:t>образования</a:t>
            </a:r>
            <a:endParaRPr lang="ru-RU" sz="20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202124"/>
                </a:solidFill>
                <a:latin typeface="arial" panose="020B0604020202020204" pitchFamily="34" charset="0"/>
              </a:rPr>
              <a:t>(29.12.2012г</a:t>
            </a:r>
            <a:r>
              <a:rPr lang="ru-RU" sz="2000" dirty="0">
                <a:solidFill>
                  <a:srgbClr val="202124"/>
                </a:solidFill>
                <a:latin typeface="arial" panose="020B0604020202020204" pitchFamily="34" charset="0"/>
              </a:rPr>
              <a:t>. № 273 ФЗ «Об образовании»).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9403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609600" y="515947"/>
            <a:ext cx="8738513" cy="805816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 algn="ctr"/>
            <a:r>
              <a:rPr lang="ru-RU" sz="2667" b="1" dirty="0"/>
              <a:t>Независимая </a:t>
            </a:r>
            <a:r>
              <a:rPr lang="ru-RU" sz="2667" b="1" dirty="0"/>
              <a:t>оценка </a:t>
            </a:r>
            <a:r>
              <a:rPr lang="ru-RU" sz="2667" b="1" dirty="0"/>
              <a:t>качества дополнительных </a:t>
            </a:r>
            <a:r>
              <a:rPr lang="ru-RU" sz="2667" b="1" dirty="0"/>
              <a:t>образовательных программ в Тверской области </a:t>
            </a:r>
            <a:endParaRPr sz="2667" b="1" dirty="0"/>
          </a:p>
        </p:txBody>
      </p:sp>
      <p:sp>
        <p:nvSpPr>
          <p:cNvPr id="346" name="Google Shape;346;p13"/>
          <p:cNvSpPr txBox="1">
            <a:spLocks noGrp="1"/>
          </p:cNvSpPr>
          <p:nvPr>
            <p:ph type="body" idx="2"/>
          </p:nvPr>
        </p:nvSpPr>
        <p:spPr>
          <a:xfrm>
            <a:off x="609600" y="5687967"/>
            <a:ext cx="10972800" cy="8276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endParaRPr sz="1600" dirty="0">
              <a:solidFill>
                <a:schemeClr val="accent3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sz="1600" dirty="0">
              <a:solidFill>
                <a:schemeClr val="accent3"/>
              </a:solidFill>
            </a:endParaRP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600" kern="0">
                <a:solidFill>
                  <a:srgbClr val="FFFFFF"/>
                </a:solidFill>
                <a:latin typeface="Barlow Light"/>
                <a:sym typeface="Barlow Light"/>
              </a:rPr>
              <a:pPr defTabSz="1219170">
                <a:buClr>
                  <a:srgbClr val="000000"/>
                </a:buClr>
                <a:defRPr/>
              </a:pPr>
              <a:t>20</a:t>
            </a:fld>
            <a:endParaRPr sz="1600" kern="0">
              <a:solidFill>
                <a:srgbClr val="FFFFFF"/>
              </a:solidFill>
              <a:latin typeface="Barlow Light"/>
              <a:sym typeface="Barlow Light"/>
            </a:endParaRPr>
          </a:p>
        </p:txBody>
      </p:sp>
      <p:grpSp>
        <p:nvGrpSpPr>
          <p:cNvPr id="348" name="Google Shape;348;p13"/>
          <p:cNvGrpSpPr/>
          <p:nvPr/>
        </p:nvGrpSpPr>
        <p:grpSpPr>
          <a:xfrm>
            <a:off x="9254835" y="111822"/>
            <a:ext cx="2937164" cy="1726215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609600" y="1368612"/>
            <a:ext cx="2502973" cy="1366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НОК является </a:t>
            </a: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оценочной процедурой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07974" y="1368612"/>
            <a:ext cx="2549316" cy="1366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Механизмом </a:t>
            </a: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 НОК является </a:t>
            </a: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общественная экспертиза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97528" y="3095291"/>
            <a:ext cx="8599053" cy="3610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повышение </a:t>
            </a: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качества разработки </a:t>
            </a: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ДОП;</a:t>
            </a:r>
            <a:endParaRPr lang="ru-RU" sz="2133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выявление </a:t>
            </a: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лучших практик в системе дополнительного образования детей;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регулирование </a:t>
            </a: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спроса предложений в сфере услуг дополнительного образования;</a:t>
            </a:r>
          </a:p>
          <a:p>
            <a:pPr marL="380990" indent="-380990" defTabSz="121917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оперативное </a:t>
            </a: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реагирование и принятие адекватных управленческих решений, направленных на обновление содержания дополнительного образования с учетом образовательных потребностей и возможностей детей и общества.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740727" y="2192575"/>
            <a:ext cx="2601112" cy="77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2133" kern="0" dirty="0">
                <a:solidFill>
                  <a:srgbClr val="FFFFFF"/>
                </a:solidFill>
                <a:latin typeface="Arial"/>
                <a:sym typeface="Arial"/>
              </a:rPr>
              <a:t>НОК направлена на:</a:t>
            </a:r>
            <a:endParaRPr lang="ru-RU" sz="2133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0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28"/>
          <p:cNvSpPr txBox="1">
            <a:spLocks noGrp="1"/>
          </p:cNvSpPr>
          <p:nvPr>
            <p:ph type="title"/>
          </p:nvPr>
        </p:nvSpPr>
        <p:spPr>
          <a:xfrm>
            <a:off x="609599" y="807467"/>
            <a:ext cx="10621820" cy="659421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lvl="0"/>
            <a:r>
              <a:rPr lang="ru-RU" sz="3200" b="1" dirty="0"/>
              <a:t>Процедуры проведения </a:t>
            </a:r>
            <a:r>
              <a:rPr lang="ru-RU" sz="3200" b="1" dirty="0"/>
              <a:t>общественной </a:t>
            </a:r>
            <a:r>
              <a:rPr lang="ru-RU" sz="3200" b="1" dirty="0"/>
              <a:t>экспертизы</a:t>
            </a:r>
            <a:endParaRPr dirty="0"/>
          </a:p>
        </p:txBody>
      </p:sp>
      <p:sp>
        <p:nvSpPr>
          <p:cNvPr id="1701" name="Google Shape;1701;p28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600" kern="0">
                <a:solidFill>
                  <a:srgbClr val="FFFFFF"/>
                </a:solidFill>
                <a:latin typeface="Barlow Light"/>
                <a:sym typeface="Barlow Light"/>
              </a:rPr>
              <a:pPr defTabSz="1219170">
                <a:buClr>
                  <a:srgbClr val="000000"/>
                </a:buClr>
                <a:defRPr/>
              </a:pPr>
              <a:t>21</a:t>
            </a:fld>
            <a:endParaRPr sz="1600" kern="0">
              <a:solidFill>
                <a:srgbClr val="FFFFFF"/>
              </a:solidFill>
              <a:latin typeface="Barlow Light"/>
              <a:sym typeface="Barlow Light"/>
            </a:endParaRPr>
          </a:p>
        </p:txBody>
      </p:sp>
      <p:grpSp>
        <p:nvGrpSpPr>
          <p:cNvPr id="1702" name="Google Shape;1702;p28"/>
          <p:cNvGrpSpPr/>
          <p:nvPr/>
        </p:nvGrpSpPr>
        <p:grpSpPr>
          <a:xfrm>
            <a:off x="534541" y="2222054"/>
            <a:ext cx="2735224" cy="3323945"/>
            <a:chOff x="1083025" y="1574025"/>
            <a:chExt cx="1834900" cy="2315201"/>
          </a:xfrm>
        </p:grpSpPr>
        <p:sp>
          <p:nvSpPr>
            <p:cNvPr id="1703" name="Google Shape;1703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  <a:defRPr/>
              </a:pPr>
              <a:r>
                <a:rPr lang="ru-RU" sz="1067" kern="0" dirty="0">
                  <a:solidFill>
                    <a:srgbClr val="007BB9"/>
                  </a:solidFill>
                  <a:latin typeface="Barlow"/>
                  <a:ea typeface="Barlow"/>
                  <a:cs typeface="Barlow"/>
                  <a:sym typeface="Barlow"/>
                </a:rPr>
                <a:t>1 этап</a:t>
              </a:r>
              <a:endParaRPr sz="1067" kern="0" dirty="0">
                <a:solidFill>
                  <a:srgbClr val="007BB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04" name="Google Shape;1704;p28"/>
            <p:cNvSpPr txBox="1"/>
            <p:nvPr/>
          </p:nvSpPr>
          <p:spPr>
            <a:xfrm>
              <a:off x="1235825" y="2676849"/>
              <a:ext cx="1505100" cy="12123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defTabSz="1219170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ru-RU" sz="1600" b="1" kern="0" dirty="0">
                  <a:solidFill>
                    <a:srgbClr val="007BB9"/>
                  </a:solidFill>
                  <a:ea typeface="Barlow"/>
                  <a:cs typeface="Barlow"/>
                  <a:sym typeface="Barlow"/>
                </a:rPr>
                <a:t>Подготовка </a:t>
              </a:r>
              <a:r>
                <a:rPr lang="ru-RU" sz="1600" b="1" kern="0" dirty="0">
                  <a:solidFill>
                    <a:srgbClr val="007BB9"/>
                  </a:solidFill>
                  <a:ea typeface="Barlow"/>
                  <a:cs typeface="Barlow"/>
                  <a:sym typeface="Barlow"/>
                </a:rPr>
                <a:t>к проведению общественной </a:t>
              </a:r>
              <a:r>
                <a:rPr lang="ru-RU" sz="1600" b="1" kern="0" dirty="0">
                  <a:solidFill>
                    <a:srgbClr val="007BB9"/>
                  </a:solidFill>
                  <a:ea typeface="Barlow"/>
                  <a:cs typeface="Barlow"/>
                  <a:sym typeface="Barlow"/>
                </a:rPr>
                <a:t>экспертизы</a:t>
              </a:r>
              <a:endParaRPr sz="1600" b="1" kern="0" dirty="0">
                <a:solidFill>
                  <a:srgbClr val="007BB9"/>
                </a:solidFill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06" name="Google Shape;1706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7" name="Google Shape;1707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 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9" name="Google Shape;1709;p28"/>
          <p:cNvGrpSpPr/>
          <p:nvPr/>
        </p:nvGrpSpPr>
        <p:grpSpPr>
          <a:xfrm>
            <a:off x="3184677" y="2200479"/>
            <a:ext cx="2735224" cy="3450116"/>
            <a:chOff x="1083025" y="1574025"/>
            <a:chExt cx="1834900" cy="2314478"/>
          </a:xfrm>
        </p:grpSpPr>
        <p:sp>
          <p:nvSpPr>
            <p:cNvPr id="1710" name="Google Shape;1710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  <a:defRPr/>
              </a:pPr>
              <a:r>
                <a:rPr lang="ru-RU" sz="1067" kern="0" dirty="0">
                  <a:solidFill>
                    <a:srgbClr val="007BB9"/>
                  </a:solidFill>
                  <a:latin typeface="Barlow"/>
                  <a:ea typeface="Barlow"/>
                  <a:cs typeface="Barlow"/>
                  <a:sym typeface="Barlow"/>
                </a:rPr>
                <a:t>2 этап</a:t>
              </a:r>
              <a:endParaRPr sz="1067" kern="0" dirty="0">
                <a:solidFill>
                  <a:srgbClr val="007BB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1" name="Google Shape;1711;p28"/>
            <p:cNvSpPr txBox="1"/>
            <p:nvPr/>
          </p:nvSpPr>
          <p:spPr>
            <a:xfrm>
              <a:off x="1235825" y="2694302"/>
              <a:ext cx="1505100" cy="860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defTabSz="1219170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ru-RU" sz="1600" b="1" kern="0" dirty="0">
                  <a:solidFill>
                    <a:srgbClr val="007BB9"/>
                  </a:solidFill>
                  <a:ea typeface="Barlow"/>
                  <a:cs typeface="Barlow"/>
                  <a:sym typeface="Barlow"/>
                </a:rPr>
                <a:t>Проведение </a:t>
              </a:r>
              <a:r>
                <a:rPr lang="ru-RU" sz="1600" b="1" kern="0" dirty="0">
                  <a:solidFill>
                    <a:srgbClr val="007BB9"/>
                  </a:solidFill>
                  <a:ea typeface="Barlow"/>
                  <a:cs typeface="Barlow"/>
                  <a:sym typeface="Barlow"/>
                </a:rPr>
                <a:t>общественной экспертизы</a:t>
              </a:r>
              <a:endParaRPr sz="1600" b="1" kern="0" dirty="0">
                <a:solidFill>
                  <a:srgbClr val="007BB9"/>
                </a:solidFill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2" name="Google Shape;1712;p28"/>
            <p:cNvSpPr txBox="1"/>
            <p:nvPr/>
          </p:nvSpPr>
          <p:spPr>
            <a:xfrm>
              <a:off x="1235825" y="3151103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  <a:defRPr/>
              </a:pPr>
              <a:endParaRPr sz="1600" kern="0" dirty="0">
                <a:solidFill>
                  <a:srgbClr val="007BB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13" name="Google Shape;1713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4" name="Google Shape;1714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 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6" name="Google Shape;1716;p28"/>
          <p:cNvGrpSpPr/>
          <p:nvPr/>
        </p:nvGrpSpPr>
        <p:grpSpPr>
          <a:xfrm>
            <a:off x="5832632" y="2199401"/>
            <a:ext cx="2735224" cy="3539760"/>
            <a:chOff x="1083025" y="1574025"/>
            <a:chExt cx="1834900" cy="2374615"/>
          </a:xfrm>
        </p:grpSpPr>
        <p:sp>
          <p:nvSpPr>
            <p:cNvPr id="1717" name="Google Shape;1717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  <a:defRPr/>
              </a:pPr>
              <a:r>
                <a:rPr lang="ru-RU" sz="1067" kern="0" dirty="0">
                  <a:solidFill>
                    <a:srgbClr val="757B89"/>
                  </a:solidFill>
                  <a:latin typeface="Barlow"/>
                  <a:ea typeface="Barlow"/>
                  <a:cs typeface="Barlow"/>
                  <a:sym typeface="Barlow"/>
                </a:rPr>
                <a:t>3 этап</a:t>
              </a:r>
              <a:endParaRPr sz="1067" kern="0" dirty="0">
                <a:solidFill>
                  <a:srgbClr val="757B8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8" name="Google Shape;1718;p28"/>
            <p:cNvSpPr txBox="1"/>
            <p:nvPr/>
          </p:nvSpPr>
          <p:spPr>
            <a:xfrm>
              <a:off x="1235825" y="2928721"/>
              <a:ext cx="1505100" cy="10199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defTabSz="1219170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ru-RU" sz="1600" b="1" kern="0" dirty="0">
                  <a:solidFill>
                    <a:srgbClr val="757B89"/>
                  </a:solidFill>
                  <a:ea typeface="Barlow"/>
                  <a:cs typeface="Barlow"/>
                  <a:sym typeface="Barlow"/>
                </a:rPr>
                <a:t>Обработка </a:t>
              </a:r>
              <a:r>
                <a:rPr lang="ru-RU" sz="1600" b="1" kern="0" dirty="0">
                  <a:solidFill>
                    <a:srgbClr val="757B89"/>
                  </a:solidFill>
                  <a:ea typeface="Barlow"/>
                  <a:cs typeface="Barlow"/>
                  <a:sym typeface="Barlow"/>
                </a:rPr>
                <a:t>и оформление результатов общественной экспертизы</a:t>
              </a:r>
              <a:endParaRPr sz="1600" b="1" kern="0" dirty="0">
                <a:solidFill>
                  <a:srgbClr val="757B89"/>
                </a:solidFill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9" name="Google Shape;1719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  <a:defRPr/>
              </a:pPr>
              <a:endParaRPr sz="1600" kern="0" dirty="0">
                <a:solidFill>
                  <a:srgbClr val="757B8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0" name="Google Shape;1720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1" name="Google Shape;1721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 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23" name="Google Shape;1723;p28"/>
          <p:cNvGrpSpPr/>
          <p:nvPr/>
        </p:nvGrpSpPr>
        <p:grpSpPr>
          <a:xfrm>
            <a:off x="8454113" y="2363865"/>
            <a:ext cx="3180371" cy="3451192"/>
            <a:chOff x="1083025" y="1574025"/>
            <a:chExt cx="1834900" cy="2559839"/>
          </a:xfrm>
        </p:grpSpPr>
        <p:sp>
          <p:nvSpPr>
            <p:cNvPr id="1724" name="Google Shape;1724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algn="r"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  <a:defRPr/>
              </a:pPr>
              <a:r>
                <a:rPr lang="ru-RU" sz="1067" kern="0" dirty="0">
                  <a:solidFill>
                    <a:srgbClr val="757B89"/>
                  </a:solidFill>
                  <a:latin typeface="Barlow"/>
                  <a:ea typeface="Barlow"/>
                  <a:cs typeface="Barlow"/>
                  <a:sym typeface="Barlow"/>
                </a:rPr>
                <a:t>4 этап</a:t>
              </a:r>
              <a:endParaRPr sz="1067" kern="0" dirty="0">
                <a:solidFill>
                  <a:srgbClr val="757B8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25" name="Google Shape;1725;p28"/>
            <p:cNvSpPr txBox="1"/>
            <p:nvPr/>
          </p:nvSpPr>
          <p:spPr>
            <a:xfrm>
              <a:off x="1235825" y="2736760"/>
              <a:ext cx="1505100" cy="1397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/>
            <a:p>
              <a:pPr defTabSz="1219170">
                <a:lnSpc>
                  <a:spcPct val="115000"/>
                </a:lnSpc>
                <a:buClr>
                  <a:srgbClr val="000000"/>
                </a:buClr>
                <a:defRPr/>
              </a:pPr>
              <a:r>
                <a:rPr lang="ru-RU" sz="1600" b="1" kern="0" dirty="0">
                  <a:solidFill>
                    <a:srgbClr val="757B89"/>
                  </a:solidFill>
                  <a:ea typeface="Barlow"/>
                  <a:cs typeface="Barlow"/>
                  <a:sym typeface="Barlow"/>
                </a:rPr>
                <a:t>Принятие </a:t>
              </a:r>
              <a:r>
                <a:rPr lang="ru-RU" sz="1600" b="1" kern="0" dirty="0">
                  <a:solidFill>
                    <a:srgbClr val="757B89"/>
                  </a:solidFill>
                  <a:ea typeface="Barlow"/>
                  <a:cs typeface="Barlow"/>
                  <a:sym typeface="Barlow"/>
                </a:rPr>
                <a:t>мер по улучшению качества дополнительных общеобразовательных программ</a:t>
              </a:r>
              <a:endParaRPr sz="1600" b="1" kern="0" dirty="0">
                <a:solidFill>
                  <a:srgbClr val="757B89"/>
                </a:solidFill>
                <a:ea typeface="Barlow"/>
                <a:cs typeface="Barlow"/>
                <a:sym typeface="Barlow"/>
              </a:endParaRPr>
            </a:p>
          </p:txBody>
        </p:sp>
        <p:sp>
          <p:nvSpPr>
            <p:cNvPr id="1726" name="Google Shape;1726;p28"/>
            <p:cNvSpPr txBox="1"/>
            <p:nvPr/>
          </p:nvSpPr>
          <p:spPr>
            <a:xfrm>
              <a:off x="1205433" y="2824688"/>
              <a:ext cx="1555868" cy="851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defTabSz="1219170">
                <a:lnSpc>
                  <a:spcPct val="115000"/>
                </a:lnSpc>
                <a:spcAft>
                  <a:spcPts val="2133"/>
                </a:spcAft>
                <a:buClr>
                  <a:srgbClr val="000000"/>
                </a:buClr>
                <a:defRPr/>
              </a:pPr>
              <a:endParaRPr sz="1600" kern="0" dirty="0">
                <a:solidFill>
                  <a:srgbClr val="757B89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7" name="Google Shape;1727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8" name="Google Shape;1728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r>
                <a:rPr lang="en"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 </a:t>
              </a: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609600" y="277091"/>
            <a:ext cx="7721600" cy="923637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algn="ctr"/>
            <a:r>
              <a:rPr lang="ru-RU" sz="3200" b="1" dirty="0"/>
              <a:t>Представление на экспертизу</a:t>
            </a:r>
            <a:endParaRPr dirty="0"/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11532033" y="6182333"/>
            <a:ext cx="609200" cy="624800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fld id="{00000000-1234-1234-1234-123412341234}" type="slidenum">
              <a:rPr lang="en" sz="1600" kern="0">
                <a:solidFill>
                  <a:srgbClr val="FFFFFF"/>
                </a:solidFill>
                <a:latin typeface="Barlow Light"/>
                <a:sym typeface="Barlow Light"/>
              </a:rPr>
              <a:pPr defTabSz="1219170">
                <a:buClr>
                  <a:srgbClr val="000000"/>
                </a:buClr>
                <a:defRPr/>
              </a:pPr>
              <a:t>22</a:t>
            </a:fld>
            <a:endParaRPr sz="1600" kern="0">
              <a:solidFill>
                <a:srgbClr val="FFFFFF"/>
              </a:solidFill>
              <a:latin typeface="Barlow Light"/>
              <a:sym typeface="Barlow Light"/>
            </a:endParaRPr>
          </a:p>
        </p:txBody>
      </p:sp>
      <p:grpSp>
        <p:nvGrpSpPr>
          <p:cNvPr id="861" name="Google Shape;861;p19"/>
          <p:cNvGrpSpPr/>
          <p:nvPr/>
        </p:nvGrpSpPr>
        <p:grpSpPr>
          <a:xfrm>
            <a:off x="9235415" y="487235"/>
            <a:ext cx="2601219" cy="2708547"/>
            <a:chOff x="2533225" y="322726"/>
            <a:chExt cx="3925890" cy="4762523"/>
          </a:xfrm>
        </p:grpSpPr>
        <p:sp>
          <p:nvSpPr>
            <p:cNvPr id="862" name="Google Shape;862;p19"/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5" name="Google Shape;905;p19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906" name="Google Shape;906;p19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9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4" name="Google Shape;914;p19"/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5" name="Google Shape;965;p19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966" name="Google Shape;966;p19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24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6" name="Google Shape;986;p19"/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866407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5848921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914777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3825908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3808424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3864395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24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453760" y="969452"/>
            <a:ext cx="3521625" cy="3260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1867" kern="0" dirty="0">
                <a:solidFill>
                  <a:srgbClr val="FFFFFF"/>
                </a:solidFill>
                <a:latin typeface="Arial"/>
                <a:sym typeface="Arial"/>
              </a:rPr>
              <a:t>Организация загружает дополнительную общеобразовательную программу в информационную систему «Навигатор дополнительного образования Тверской области» </a:t>
            </a:r>
            <a:r>
              <a:rPr lang="ru-RU" sz="18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согласно инструкции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79999" y="956546"/>
            <a:ext cx="3106892" cy="3246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1867" kern="0" dirty="0">
                <a:solidFill>
                  <a:srgbClr val="FFFFFF"/>
                </a:solidFill>
                <a:latin typeface="Arial"/>
                <a:sym typeface="Arial"/>
              </a:rPr>
              <a:t>Регистрация дополнительной общеобразовательной программы на проведение общественной экспертизы осуществляется автоматически </a:t>
            </a:r>
            <a:r>
              <a:rPr lang="ru-RU" sz="18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в день загрузки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56510" y="4357561"/>
            <a:ext cx="5523345" cy="2255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ru-RU" sz="1867" kern="0" dirty="0">
                <a:solidFill>
                  <a:srgbClr val="FFFFFF"/>
                </a:solidFill>
                <a:latin typeface="Arial"/>
                <a:sym typeface="Arial"/>
              </a:rPr>
              <a:t>РМЦ </a:t>
            </a:r>
            <a:r>
              <a:rPr lang="ru-RU" sz="1867" kern="0" dirty="0">
                <a:solidFill>
                  <a:srgbClr val="FFFFFF"/>
                </a:solidFill>
                <a:latin typeface="Arial"/>
                <a:sym typeface="Arial"/>
              </a:rPr>
              <a:t>направляет экспертам посредством </a:t>
            </a:r>
            <a:r>
              <a:rPr lang="ru-RU" sz="1867" kern="0" dirty="0">
                <a:solidFill>
                  <a:srgbClr val="FFFFFF"/>
                </a:solidFill>
                <a:latin typeface="Arial"/>
                <a:sym typeface="Arial"/>
              </a:rPr>
              <a:t>информационной системы </a:t>
            </a:r>
            <a:r>
              <a:rPr lang="ru-RU" sz="1867" kern="0" dirty="0">
                <a:solidFill>
                  <a:srgbClr val="FFFFFF"/>
                </a:solidFill>
                <a:latin typeface="Arial"/>
                <a:sym typeface="Arial"/>
              </a:rPr>
              <a:t>представленные образовательной </a:t>
            </a:r>
          </a:p>
          <a:p>
            <a:pPr algn="ctr" defTabSz="1219170">
              <a:buClr>
                <a:srgbClr val="000000"/>
              </a:buClr>
              <a:defRPr/>
            </a:pPr>
            <a:r>
              <a:rPr lang="ru-RU" sz="1867" kern="0" dirty="0">
                <a:solidFill>
                  <a:srgbClr val="FFFFFF"/>
                </a:solidFill>
                <a:latin typeface="Arial"/>
                <a:sym typeface="Arial"/>
              </a:rPr>
              <a:t>организацией </a:t>
            </a:r>
            <a:r>
              <a:rPr lang="ru-RU" sz="1867" kern="0" dirty="0">
                <a:solidFill>
                  <a:srgbClr val="FFFFFF"/>
                </a:solidFill>
                <a:latin typeface="Arial"/>
                <a:sym typeface="Arial"/>
              </a:rPr>
              <a:t>дополнительные </a:t>
            </a:r>
            <a:r>
              <a:rPr lang="ru-RU" sz="1867" kern="0" dirty="0">
                <a:solidFill>
                  <a:srgbClr val="FFFFFF"/>
                </a:solidFill>
                <a:latin typeface="Arial"/>
                <a:sym typeface="Arial"/>
              </a:rPr>
              <a:t>общеобразовательные программы на экспертизу </a:t>
            </a:r>
            <a:r>
              <a:rPr lang="ru-RU" sz="1867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sym typeface="Arial"/>
              </a:rPr>
              <a:t>в течение 5 рабочих дней</a:t>
            </a:r>
          </a:p>
        </p:txBody>
      </p:sp>
    </p:spTree>
    <p:extLst>
      <p:ext uri="{BB962C8B-B14F-4D97-AF65-F5344CB8AC3E}">
        <p14:creationId xmlns:p14="http://schemas.microsoft.com/office/powerpoint/2010/main" val="4995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Оценка экспертной комиссии и вынесение результата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580" t="39957" r="26711" b="30597"/>
          <a:stretch/>
        </p:blipFill>
        <p:spPr>
          <a:xfrm>
            <a:off x="677334" y="2082434"/>
            <a:ext cx="9561863" cy="346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3717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58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06;p21"/>
          <p:cNvSpPr txBox="1">
            <a:spLocks/>
          </p:cNvSpPr>
          <p:nvPr/>
        </p:nvSpPr>
        <p:spPr>
          <a:xfrm>
            <a:off x="1532710" y="329143"/>
            <a:ext cx="8865324" cy="7942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000" b="1" dirty="0" smtClean="0"/>
              <a:t>Федеральный закон от 29.12.2012 г. № 273-ФЗ </a:t>
            </a:r>
          </a:p>
          <a:p>
            <a:pPr algn="ctr"/>
            <a:r>
              <a:rPr lang="ru-RU" sz="2000" b="1" dirty="0" smtClean="0"/>
              <a:t>«Об образовании в Российский Федерации»</a:t>
            </a:r>
            <a:endParaRPr lang="ru-RU" sz="2000" b="1" dirty="0"/>
          </a:p>
        </p:txBody>
      </p:sp>
      <p:sp>
        <p:nvSpPr>
          <p:cNvPr id="3" name="Google Shape;1007;p21"/>
          <p:cNvSpPr txBox="1">
            <a:spLocks/>
          </p:cNvSpPr>
          <p:nvPr/>
        </p:nvSpPr>
        <p:spPr>
          <a:xfrm>
            <a:off x="635726" y="1123406"/>
            <a:ext cx="10972800" cy="228164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 dirty="0" smtClean="0">
                <a:solidFill>
                  <a:schemeClr val="tx1"/>
                </a:solidFill>
              </a:rPr>
              <a:t>Дополнительное образование включает в себя такие подвиды, как </a:t>
            </a:r>
            <a:r>
              <a:rPr lang="ru-RU" b="1" dirty="0" smtClean="0">
                <a:solidFill>
                  <a:schemeClr val="tx1"/>
                </a:solidFill>
              </a:rPr>
              <a:t>дополнительное образование детей и взрослых и дополнительное профессиональное образование</a:t>
            </a:r>
            <a:r>
              <a:rPr lang="ru-RU" dirty="0" smtClean="0">
                <a:solidFill>
                  <a:schemeClr val="tx1"/>
                </a:solidFill>
              </a:rPr>
              <a:t> (ФЗ гл.2 ст.10 п. 6).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Образовательная программа – комплекс основных характеристик образования (объем, содержание, планируемые результаты), организационно- педагогических условий и форм аттестации</a:t>
            </a:r>
            <a:r>
              <a:rPr lang="ru-RU" dirty="0" smtClean="0"/>
              <a:t>, </a:t>
            </a:r>
            <a:r>
              <a:rPr lang="ru-RU" dirty="0" smtClean="0">
                <a:solidFill>
                  <a:schemeClr val="tx1"/>
                </a:solidFill>
              </a:rPr>
              <a:t>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 (ФЗ гл.1 ст.2 п. 9).</a:t>
            </a:r>
          </a:p>
          <a:p>
            <a:pPr marL="0" indent="0">
              <a:buFont typeface="Wingdings 3" panose="05040102010807070707" pitchFamily="18" charset="2"/>
              <a:buNone/>
            </a:pPr>
            <a:endParaRPr lang="ru-RU" dirty="0" smtClean="0"/>
          </a:p>
          <a:p>
            <a:pPr marL="0" indent="0">
              <a:buFont typeface="Wingdings 3" panose="05040102010807070707" pitchFamily="18" charset="2"/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22372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2454" t="6442" r="12947" b="12210"/>
          <a:stretch/>
        </p:blipFill>
        <p:spPr>
          <a:xfrm>
            <a:off x="577734" y="518554"/>
            <a:ext cx="4045527" cy="33043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799909" y="518554"/>
            <a:ext cx="5512525" cy="42885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Организации, осуществляющие образовательную деятельность, ежегодно обновляют дополнительные общеобразовательные программы с </a:t>
            </a:r>
            <a:r>
              <a:rPr lang="ru-RU" sz="2000" b="1" dirty="0" smtClean="0">
                <a:solidFill>
                  <a:schemeClr val="tx1"/>
                </a:solidFill>
              </a:rPr>
              <a:t>учетом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развития науки, техники, культуры, экономики, технологий и социальной </a:t>
            </a:r>
            <a:r>
              <a:rPr lang="ru-RU" sz="2000" b="1" dirty="0" smtClean="0">
                <a:solidFill>
                  <a:schemeClr val="tx1"/>
                </a:solidFill>
              </a:rPr>
              <a:t>сферы.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Обновление </a:t>
            </a:r>
            <a:r>
              <a:rPr lang="ru-RU" sz="2000" b="1" dirty="0">
                <a:solidFill>
                  <a:schemeClr val="tx1"/>
                </a:solidFill>
              </a:rPr>
              <a:t>и утверждение дополнительной общеобразовательной общеразвивающей программы осуществляется </a:t>
            </a:r>
            <a:r>
              <a:rPr lang="ru-RU" sz="2000" b="1" dirty="0">
                <a:solidFill>
                  <a:srgbClr val="FF0000"/>
                </a:solidFill>
              </a:rPr>
              <a:t>до начала нового учебного года.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7734" y="4563291"/>
            <a:ext cx="5039295" cy="19158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Обучение в организациях, осуществляющих образовательную деятельность, осуществляется в очной, очно-заочной или заочной форме.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Допускается </a:t>
            </a:r>
            <a:r>
              <a:rPr lang="ru-RU" b="1" dirty="0">
                <a:solidFill>
                  <a:schemeClr val="tx1"/>
                </a:solidFill>
              </a:rPr>
              <a:t>сочетание различных форм (ФЗ ст.17, п.2,4)</a:t>
            </a:r>
          </a:p>
        </p:txBody>
      </p:sp>
    </p:spTree>
    <p:extLst>
      <p:ext uri="{BB962C8B-B14F-4D97-AF65-F5344CB8AC3E}">
        <p14:creationId xmlns:p14="http://schemas.microsoft.com/office/powerpoint/2010/main" val="329053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737" y="252548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Качество дополнительной общеобразовательной </a:t>
            </a:r>
            <a:r>
              <a:rPr lang="ru-RU" sz="2800" b="1" dirty="0"/>
              <a:t>общеразвивающей программы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49233" y="3692436"/>
            <a:ext cx="4162697" cy="1733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Обеспечивающие её соответствие установленным требованиям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56216" y="3692436"/>
            <a:ext cx="4162697" cy="1733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Обеспечивающие её соответствие установленным требованиям</a:t>
            </a:r>
            <a:endParaRPr lang="ru-RU" sz="2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53737" y="1733005"/>
            <a:ext cx="8765176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Свойства дополнительной </a:t>
            </a:r>
            <a:r>
              <a:rPr lang="ru-RU" sz="2400" b="1" dirty="0"/>
              <a:t>общеобразовательной общеразвивающей программы </a:t>
            </a: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030582" y="2516776"/>
            <a:ext cx="409304" cy="1175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193279" y="2516776"/>
            <a:ext cx="409304" cy="1175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3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9374909" y="105579"/>
            <a:ext cx="2622699" cy="2009548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951346" y="566192"/>
            <a:ext cx="7100553" cy="103939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lvl="0" algn="ctr"/>
            <a:r>
              <a:rPr lang="ru-RU" sz="2667" b="1" dirty="0"/>
              <a:t>Проверка и утверждение дополнительной общеобразовательной общеразвивающей программы</a:t>
            </a:r>
            <a:endParaRPr sz="2667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4688" y="1847358"/>
            <a:ext cx="3112655" cy="1921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Внутренняя </a:t>
            </a:r>
            <a:r>
              <a:rPr lang="ru-RU" b="1" dirty="0" smtClean="0"/>
              <a:t>экспертиза </a:t>
            </a:r>
            <a:r>
              <a:rPr lang="ru-RU" dirty="0"/>
              <a:t>По </a:t>
            </a:r>
            <a:r>
              <a:rPr lang="ru-RU" dirty="0"/>
              <a:t>её итогам на </a:t>
            </a:r>
            <a:r>
              <a:rPr lang="ru-RU" dirty="0"/>
              <a:t>образовательную программу составляется рецензия внутренней экспертизы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1186" y="1836935"/>
            <a:ext cx="3048000" cy="1865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Обсуждение </a:t>
            </a:r>
            <a:r>
              <a:rPr lang="ru-RU" dirty="0"/>
              <a:t>программы на </a:t>
            </a:r>
            <a:r>
              <a:rPr lang="ru-RU" dirty="0"/>
              <a:t>заседании педагогического совета (методического совета)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220924" y="1889711"/>
            <a:ext cx="3783824" cy="1884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Решение о рекомендации </a:t>
            </a:r>
            <a:r>
              <a:rPr lang="ru-RU" dirty="0"/>
              <a:t>программы </a:t>
            </a:r>
            <a:r>
              <a:rPr lang="ru-RU" dirty="0"/>
              <a:t>к утверждению обязательно заносится в протокол педагогического совета (методического совета)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6931" y="4072975"/>
            <a:ext cx="4738255" cy="2170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Утверждение образовательной </a:t>
            </a:r>
            <a:r>
              <a:rPr lang="ru-RU" dirty="0"/>
              <a:t>программы, после чего программа </a:t>
            </a:r>
            <a:r>
              <a:rPr lang="ru-RU" dirty="0"/>
              <a:t>считается полноценным нормативно-правовым документом образовательной организации, на реализацию этой программы выделяется финансирование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95083" y="4072975"/>
            <a:ext cx="3852696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Внешняя общественная экспертиза программы проводится специалистами в данной области деятельности через независимую оценку качества образования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29459" y="4058183"/>
            <a:ext cx="1784190" cy="2087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Размещение </a:t>
            </a:r>
            <a:r>
              <a:rPr lang="ru-RU" dirty="0"/>
              <a:t>на сайте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3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12"/>
          <p:cNvGrpSpPr/>
          <p:nvPr/>
        </p:nvGrpSpPr>
        <p:grpSpPr>
          <a:xfrm>
            <a:off x="9374909" y="105579"/>
            <a:ext cx="2622699" cy="2009548"/>
            <a:chOff x="5122427" y="668001"/>
            <a:chExt cx="3841143" cy="3893303"/>
          </a:xfrm>
        </p:grpSpPr>
        <p:grpSp>
          <p:nvGrpSpPr>
            <p:cNvPr id="64" name="Google Shape;64;p12"/>
            <p:cNvGrpSpPr/>
            <p:nvPr/>
          </p:nvGrpSpPr>
          <p:grpSpPr>
            <a:xfrm>
              <a:off x="5144045" y="893590"/>
              <a:ext cx="2833667" cy="2964311"/>
              <a:chOff x="3860721" y="1330073"/>
              <a:chExt cx="3544299" cy="3707706"/>
            </a:xfrm>
          </p:grpSpPr>
          <p:sp>
            <p:nvSpPr>
              <p:cNvPr id="65" name="Google Shape;65;p12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2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2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2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12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2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2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2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2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2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12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12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2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2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2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2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2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12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12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12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12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12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12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12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12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2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2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2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12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12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2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2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2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2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2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12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12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2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2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2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2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2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12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12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12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12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25;p12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12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12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12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12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12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12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12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12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12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2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2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2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2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12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12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2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2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2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2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2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12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12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2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2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2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2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2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12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2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2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2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12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12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2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2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2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12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12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2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2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2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2" name="Google Shape;172;p12"/>
            <p:cNvSpPr/>
            <p:nvPr/>
          </p:nvSpPr>
          <p:spPr>
            <a:xfrm>
              <a:off x="6986665" y="3342725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2"/>
            <p:cNvSpPr/>
            <p:nvPr/>
          </p:nvSpPr>
          <p:spPr>
            <a:xfrm>
              <a:off x="7014156" y="3327342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2"/>
            <p:cNvSpPr/>
            <p:nvPr/>
          </p:nvSpPr>
          <p:spPr>
            <a:xfrm>
              <a:off x="7014156" y="3298709"/>
              <a:ext cx="1789199" cy="1033007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7976493" y="3396565"/>
              <a:ext cx="664277" cy="383503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2"/>
            <p:cNvSpPr/>
            <p:nvPr/>
          </p:nvSpPr>
          <p:spPr>
            <a:xfrm>
              <a:off x="7912754" y="3450709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2"/>
            <p:cNvSpPr/>
            <p:nvPr/>
          </p:nvSpPr>
          <p:spPr>
            <a:xfrm>
              <a:off x="7863331" y="3479190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7813984" y="3507747"/>
              <a:ext cx="634273" cy="36621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2"/>
            <p:cNvSpPr/>
            <p:nvPr/>
          </p:nvSpPr>
          <p:spPr>
            <a:xfrm>
              <a:off x="7451727" y="3699575"/>
              <a:ext cx="664201" cy="38350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7387988" y="3753643"/>
              <a:ext cx="592922" cy="342381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2"/>
            <p:cNvSpPr/>
            <p:nvPr/>
          </p:nvSpPr>
          <p:spPr>
            <a:xfrm>
              <a:off x="7338565" y="3782200"/>
              <a:ext cx="581727" cy="33583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7289218" y="3810681"/>
              <a:ext cx="496361" cy="286637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2"/>
            <p:cNvSpPr/>
            <p:nvPr/>
          </p:nvSpPr>
          <p:spPr>
            <a:xfrm>
              <a:off x="7582329" y="3561435"/>
              <a:ext cx="337202" cy="194645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7800200" y="3687162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2"/>
            <p:cNvSpPr/>
            <p:nvPr/>
          </p:nvSpPr>
          <p:spPr>
            <a:xfrm>
              <a:off x="8018073" y="3812966"/>
              <a:ext cx="337202" cy="194721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6687910" y="670084"/>
              <a:ext cx="163899" cy="239625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12"/>
            <p:cNvSpPr/>
            <p:nvPr/>
          </p:nvSpPr>
          <p:spPr>
            <a:xfrm>
              <a:off x="6700339" y="668001"/>
              <a:ext cx="78506" cy="96744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6715688" y="773039"/>
              <a:ext cx="96838" cy="10838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2"/>
            <p:cNvSpPr/>
            <p:nvPr/>
          </p:nvSpPr>
          <p:spPr>
            <a:xfrm>
              <a:off x="6550295" y="816287"/>
              <a:ext cx="182749" cy="260151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6687493" y="808527"/>
              <a:ext cx="141166" cy="186207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6712641" y="675415"/>
              <a:ext cx="103849" cy="127932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6716857" y="674913"/>
              <a:ext cx="104260" cy="98126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6591681" y="1319278"/>
              <a:ext cx="81988" cy="62539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6592043" y="1339232"/>
              <a:ext cx="81616" cy="42611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6550653" y="1292322"/>
              <a:ext cx="75049" cy="5813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6550998" y="1311512"/>
              <a:ext cx="74752" cy="39022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6578488" y="992358"/>
              <a:ext cx="178709" cy="30823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6627226" y="992967"/>
              <a:ext cx="177917" cy="333745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560953" y="971949"/>
              <a:ext cx="266059" cy="244904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774876" y="827227"/>
              <a:ext cx="92463" cy="32416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792998" y="823141"/>
              <a:ext cx="55907" cy="7110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683350" y="808424"/>
              <a:ext cx="47823" cy="5021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3" name="Google Shape;203;p12"/>
            <p:cNvGrpSpPr/>
            <p:nvPr/>
          </p:nvGrpSpPr>
          <p:grpSpPr>
            <a:xfrm flipH="1">
              <a:off x="5678143" y="1227582"/>
              <a:ext cx="345795" cy="1043508"/>
              <a:chOff x="5678143" y="1151382"/>
              <a:chExt cx="345795" cy="1043508"/>
            </a:xfrm>
          </p:grpSpPr>
          <p:sp>
            <p:nvSpPr>
              <p:cNvPr id="204" name="Google Shape;204;p12"/>
              <p:cNvSpPr/>
              <p:nvPr/>
            </p:nvSpPr>
            <p:spPr>
              <a:xfrm>
                <a:off x="5678143" y="199524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12"/>
              <p:cNvSpPr/>
              <p:nvPr/>
            </p:nvSpPr>
            <p:spPr>
              <a:xfrm>
                <a:off x="5781662" y="1153715"/>
                <a:ext cx="174078" cy="254926"/>
              </a:xfrm>
              <a:custGeom>
                <a:avLst/>
                <a:gdLst/>
                <a:ahLst/>
                <a:cxnLst/>
                <a:rect l="l" t="t" r="r" b="b"/>
                <a:pathLst>
                  <a:path w="217597" h="318657" extrusionOk="0">
                    <a:moveTo>
                      <a:pt x="77117" y="10535"/>
                    </a:moveTo>
                    <a:cubicBezTo>
                      <a:pt x="85785" y="-3371"/>
                      <a:pt x="151983" y="-12515"/>
                      <a:pt x="173796" y="43587"/>
                    </a:cubicBezTo>
                    <a:cubicBezTo>
                      <a:pt x="181987" y="64828"/>
                      <a:pt x="180749" y="119216"/>
                      <a:pt x="187702" y="153315"/>
                    </a:cubicBezTo>
                    <a:cubicBezTo>
                      <a:pt x="194655" y="187415"/>
                      <a:pt x="210848" y="206846"/>
                      <a:pt x="216277" y="234563"/>
                    </a:cubicBezTo>
                    <a:cubicBezTo>
                      <a:pt x="221706" y="262281"/>
                      <a:pt x="212658" y="308668"/>
                      <a:pt x="145888" y="316954"/>
                    </a:cubicBezTo>
                    <a:cubicBezTo>
                      <a:pt x="79117" y="325241"/>
                      <a:pt x="27778" y="301715"/>
                      <a:pt x="11966" y="280379"/>
                    </a:cubicBezTo>
                    <a:cubicBezTo>
                      <a:pt x="-3845" y="259043"/>
                      <a:pt x="-4131" y="213704"/>
                      <a:pt x="11966" y="189605"/>
                    </a:cubicBezTo>
                    <a:cubicBezTo>
                      <a:pt x="28063" y="165507"/>
                      <a:pt x="40541" y="145505"/>
                      <a:pt x="40541" y="113405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12"/>
              <p:cNvSpPr/>
              <p:nvPr/>
            </p:nvSpPr>
            <p:spPr>
              <a:xfrm>
                <a:off x="5776639" y="1337053"/>
                <a:ext cx="32518" cy="188360"/>
              </a:xfrm>
              <a:custGeom>
                <a:avLst/>
                <a:gdLst/>
                <a:ahLst/>
                <a:cxnLst/>
                <a:rect l="l" t="t" r="r" b="b"/>
                <a:pathLst>
                  <a:path w="40647" h="235450" extrusionOk="0">
                    <a:moveTo>
                      <a:pt x="4152" y="15917"/>
                    </a:moveTo>
                    <a:cubicBezTo>
                      <a:pt x="4152" y="15917"/>
                      <a:pt x="-11564" y="127074"/>
                      <a:pt x="18154" y="205274"/>
                    </a:cubicBezTo>
                    <a:cubicBezTo>
                      <a:pt x="47872" y="283474"/>
                      <a:pt x="39585" y="184986"/>
                      <a:pt x="39585" y="184986"/>
                    </a:cubicBezTo>
                    <a:lnTo>
                      <a:pt x="32442" y="161554"/>
                    </a:lnTo>
                    <a:cubicBezTo>
                      <a:pt x="32442" y="161554"/>
                      <a:pt x="26536" y="71067"/>
                      <a:pt x="29013" y="48873"/>
                    </a:cubicBezTo>
                    <a:cubicBezTo>
                      <a:pt x="31489" y="26680"/>
                      <a:pt x="30918" y="7630"/>
                      <a:pt x="32442" y="5820"/>
                    </a:cubicBezTo>
                    <a:cubicBezTo>
                      <a:pt x="33966" y="4011"/>
                      <a:pt x="26632" y="486"/>
                      <a:pt x="23488" y="10"/>
                    </a:cubicBezTo>
                    <a:cubicBezTo>
                      <a:pt x="20345" y="-466"/>
                      <a:pt x="4152" y="15917"/>
                      <a:pt x="4152" y="1591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12"/>
              <p:cNvSpPr/>
              <p:nvPr/>
            </p:nvSpPr>
            <p:spPr>
              <a:xfrm>
                <a:off x="5795186" y="1151382"/>
                <a:ext cx="83137" cy="102663"/>
              </a:xfrm>
              <a:custGeom>
                <a:avLst/>
                <a:gdLst/>
                <a:ahLst/>
                <a:cxnLst/>
                <a:rect l="l" t="t" r="r" b="b"/>
                <a:pathLst>
                  <a:path w="103921" h="128329" extrusionOk="0">
                    <a:moveTo>
                      <a:pt x="103921" y="3833"/>
                    </a:moveTo>
                    <a:cubicBezTo>
                      <a:pt x="103921" y="3833"/>
                      <a:pt x="54105" y="-10550"/>
                      <a:pt x="23911" y="16406"/>
                    </a:cubicBezTo>
                    <a:cubicBezTo>
                      <a:pt x="3585" y="35104"/>
                      <a:pt x="-4645" y="63564"/>
                      <a:pt x="2575" y="90225"/>
                    </a:cubicBezTo>
                    <a:cubicBezTo>
                      <a:pt x="6576" y="105941"/>
                      <a:pt x="14672" y="127468"/>
                      <a:pt x="27150" y="128325"/>
                    </a:cubicBezTo>
                    <a:cubicBezTo>
                      <a:pt x="39627" y="129182"/>
                      <a:pt x="103921" y="3833"/>
                      <a:pt x="103921" y="3833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12"/>
              <p:cNvSpPr/>
              <p:nvPr/>
            </p:nvSpPr>
            <p:spPr>
              <a:xfrm>
                <a:off x="5811517" y="1263498"/>
                <a:ext cx="102898" cy="115088"/>
              </a:xfrm>
              <a:custGeom>
                <a:avLst/>
                <a:gdLst/>
                <a:ahLst/>
                <a:cxnLst/>
                <a:rect l="l" t="t" r="r" b="b"/>
                <a:pathLst>
                  <a:path w="128622" h="143860" extrusionOk="0">
                    <a:moveTo>
                      <a:pt x="102545" y="0"/>
                    </a:moveTo>
                    <a:cubicBezTo>
                      <a:pt x="102545" y="0"/>
                      <a:pt x="99307" y="55531"/>
                      <a:pt x="100355" y="59627"/>
                    </a:cubicBezTo>
                    <a:cubicBezTo>
                      <a:pt x="101402" y="63722"/>
                      <a:pt x="122071" y="67628"/>
                      <a:pt x="127977" y="72485"/>
                    </a:cubicBezTo>
                    <a:cubicBezTo>
                      <a:pt x="133883" y="77343"/>
                      <a:pt x="97783" y="133636"/>
                      <a:pt x="79400" y="142018"/>
                    </a:cubicBezTo>
                    <a:cubicBezTo>
                      <a:pt x="61016" y="150400"/>
                      <a:pt x="4343" y="129064"/>
                      <a:pt x="437" y="100774"/>
                    </a:cubicBezTo>
                    <a:cubicBezTo>
                      <a:pt x="-3182" y="74866"/>
                      <a:pt x="16630" y="54673"/>
                      <a:pt x="24345" y="47625"/>
                    </a:cubicBezTo>
                    <a:cubicBezTo>
                      <a:pt x="29546" y="47282"/>
                      <a:pt x="34765" y="47282"/>
                      <a:pt x="39966" y="47625"/>
                    </a:cubicBezTo>
                    <a:lnTo>
                      <a:pt x="41585" y="20764"/>
                    </a:lnTo>
                    <a:cubicBezTo>
                      <a:pt x="66446" y="11906"/>
                      <a:pt x="102545" y="0"/>
                      <a:pt x="102545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12"/>
              <p:cNvSpPr/>
              <p:nvPr/>
            </p:nvSpPr>
            <p:spPr>
              <a:xfrm>
                <a:off x="5781607" y="1300507"/>
                <a:ext cx="149918" cy="172167"/>
              </a:xfrm>
              <a:custGeom>
                <a:avLst/>
                <a:gdLst/>
                <a:ahLst/>
                <a:cxnLst/>
                <a:rect l="l" t="t" r="r" b="b"/>
                <a:pathLst>
                  <a:path w="187397" h="215209" extrusionOk="0">
                    <a:moveTo>
                      <a:pt x="147575" y="18193"/>
                    </a:moveTo>
                    <a:cubicBezTo>
                      <a:pt x="163196" y="20669"/>
                      <a:pt x="181008" y="28956"/>
                      <a:pt x="183485" y="37243"/>
                    </a:cubicBezTo>
                    <a:cubicBezTo>
                      <a:pt x="189933" y="68008"/>
                      <a:pt x="188390" y="99917"/>
                      <a:pt x="179008" y="129921"/>
                    </a:cubicBezTo>
                    <a:cubicBezTo>
                      <a:pt x="165482" y="165640"/>
                      <a:pt x="156434" y="188405"/>
                      <a:pt x="148623" y="203835"/>
                    </a:cubicBezTo>
                    <a:cubicBezTo>
                      <a:pt x="148623" y="203835"/>
                      <a:pt x="81091" y="232410"/>
                      <a:pt x="26703" y="198977"/>
                    </a:cubicBezTo>
                    <a:cubicBezTo>
                      <a:pt x="26703" y="198977"/>
                      <a:pt x="22893" y="160877"/>
                      <a:pt x="22703" y="140208"/>
                    </a:cubicBezTo>
                    <a:cubicBezTo>
                      <a:pt x="-27589" y="96393"/>
                      <a:pt x="15368" y="42291"/>
                      <a:pt x="57945" y="286"/>
                    </a:cubicBezTo>
                    <a:cubicBezTo>
                      <a:pt x="63050" y="-95"/>
                      <a:pt x="68175" y="-95"/>
                      <a:pt x="73280" y="286"/>
                    </a:cubicBezTo>
                    <a:cubicBezTo>
                      <a:pt x="73280" y="286"/>
                      <a:pt x="35180" y="45244"/>
                      <a:pt x="61755" y="70771"/>
                    </a:cubicBezTo>
                    <a:cubicBezTo>
                      <a:pt x="118238" y="53721"/>
                      <a:pt x="129478" y="28384"/>
                      <a:pt x="147575" y="18193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12"/>
              <p:cNvSpPr/>
              <p:nvPr/>
            </p:nvSpPr>
            <p:spPr>
              <a:xfrm>
                <a:off x="5808246" y="1159602"/>
                <a:ext cx="110823" cy="136345"/>
              </a:xfrm>
              <a:custGeom>
                <a:avLst/>
                <a:gdLst/>
                <a:ahLst/>
                <a:cxnLst/>
                <a:rect l="l" t="t" r="r" b="b"/>
                <a:pathLst>
                  <a:path w="138529" h="170431" extrusionOk="0">
                    <a:moveTo>
                      <a:pt x="2908" y="60608"/>
                    </a:moveTo>
                    <a:lnTo>
                      <a:pt x="2908" y="60608"/>
                    </a:lnTo>
                    <a:cubicBezTo>
                      <a:pt x="8528" y="24890"/>
                      <a:pt x="34245" y="-2066"/>
                      <a:pt x="71107" y="125"/>
                    </a:cubicBezTo>
                    <a:cubicBezTo>
                      <a:pt x="110150" y="1972"/>
                      <a:pt x="140297" y="35129"/>
                      <a:pt x="138449" y="74172"/>
                    </a:cubicBezTo>
                    <a:cubicBezTo>
                      <a:pt x="137372" y="96775"/>
                      <a:pt x="125552" y="117511"/>
                      <a:pt x="106635" y="129950"/>
                    </a:cubicBezTo>
                    <a:cubicBezTo>
                      <a:pt x="105369" y="135322"/>
                      <a:pt x="103483" y="140533"/>
                      <a:pt x="101016" y="145476"/>
                    </a:cubicBezTo>
                    <a:cubicBezTo>
                      <a:pt x="87966" y="160716"/>
                      <a:pt x="53391" y="170336"/>
                      <a:pt x="41865" y="170432"/>
                    </a:cubicBezTo>
                    <a:cubicBezTo>
                      <a:pt x="32340" y="170432"/>
                      <a:pt x="23482" y="161383"/>
                      <a:pt x="14243" y="146048"/>
                    </a:cubicBezTo>
                    <a:cubicBezTo>
                      <a:pt x="-5093" y="113663"/>
                      <a:pt x="-140" y="78230"/>
                      <a:pt x="2908" y="60608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2"/>
              <p:cNvSpPr/>
              <p:nvPr/>
            </p:nvSpPr>
            <p:spPr>
              <a:xfrm>
                <a:off x="5812703" y="1158869"/>
                <a:ext cx="110779" cy="104694"/>
              </a:xfrm>
              <a:custGeom>
                <a:avLst/>
                <a:gdLst/>
                <a:ahLst/>
                <a:cxnLst/>
                <a:rect l="l" t="t" r="r" b="b"/>
                <a:pathLst>
                  <a:path w="138474" h="130867" extrusionOk="0">
                    <a:moveTo>
                      <a:pt x="76867" y="1709"/>
                    </a:moveTo>
                    <a:cubicBezTo>
                      <a:pt x="102679" y="6757"/>
                      <a:pt x="123920" y="13996"/>
                      <a:pt x="130969" y="39332"/>
                    </a:cubicBezTo>
                    <a:cubicBezTo>
                      <a:pt x="135731" y="56858"/>
                      <a:pt x="142018" y="90101"/>
                      <a:pt x="136017" y="104102"/>
                    </a:cubicBezTo>
                    <a:lnTo>
                      <a:pt x="132398" y="114294"/>
                    </a:lnTo>
                    <a:lnTo>
                      <a:pt x="101060" y="130868"/>
                    </a:lnTo>
                    <a:cubicBezTo>
                      <a:pt x="101060" y="130868"/>
                      <a:pt x="86487" y="118676"/>
                      <a:pt x="91059" y="83243"/>
                    </a:cubicBezTo>
                    <a:cubicBezTo>
                      <a:pt x="90850" y="78423"/>
                      <a:pt x="89335" y="73746"/>
                      <a:pt x="86678" y="69717"/>
                    </a:cubicBezTo>
                    <a:cubicBezTo>
                      <a:pt x="84687" y="66364"/>
                      <a:pt x="83211" y="62735"/>
                      <a:pt x="82296" y="58954"/>
                    </a:cubicBezTo>
                    <a:cubicBezTo>
                      <a:pt x="78591" y="49353"/>
                      <a:pt x="71371" y="41514"/>
                      <a:pt x="62103" y="37046"/>
                    </a:cubicBezTo>
                    <a:cubicBezTo>
                      <a:pt x="38767" y="23997"/>
                      <a:pt x="4953" y="35237"/>
                      <a:pt x="0" y="39999"/>
                    </a:cubicBezTo>
                    <a:cubicBezTo>
                      <a:pt x="13221" y="10548"/>
                      <a:pt x="45396" y="-5483"/>
                      <a:pt x="76867" y="1709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12"/>
              <p:cNvSpPr/>
              <p:nvPr/>
            </p:nvSpPr>
            <p:spPr>
              <a:xfrm>
                <a:off x="5898276" y="1323720"/>
                <a:ext cx="74471" cy="246223"/>
              </a:xfrm>
              <a:custGeom>
                <a:avLst/>
                <a:gdLst/>
                <a:ahLst/>
                <a:cxnLst/>
                <a:rect l="l" t="t" r="r" b="b"/>
                <a:pathLst>
                  <a:path w="93089" h="307779" extrusionOk="0">
                    <a:moveTo>
                      <a:pt x="39367" y="248524"/>
                    </a:moveTo>
                    <a:cubicBezTo>
                      <a:pt x="45177" y="212329"/>
                      <a:pt x="56036" y="188898"/>
                      <a:pt x="50988" y="168990"/>
                    </a:cubicBezTo>
                    <a:cubicBezTo>
                      <a:pt x="39739" y="128738"/>
                      <a:pt x="25013" y="89542"/>
                      <a:pt x="6982" y="51833"/>
                    </a:cubicBezTo>
                    <a:cubicBezTo>
                      <a:pt x="-4448" y="29354"/>
                      <a:pt x="-924" y="13733"/>
                      <a:pt x="10887" y="4779"/>
                    </a:cubicBezTo>
                    <a:cubicBezTo>
                      <a:pt x="24222" y="-4746"/>
                      <a:pt x="36891" y="-840"/>
                      <a:pt x="48987" y="23829"/>
                    </a:cubicBezTo>
                    <a:cubicBezTo>
                      <a:pt x="64132" y="55167"/>
                      <a:pt x="81086" y="87361"/>
                      <a:pt x="89373" y="134034"/>
                    </a:cubicBezTo>
                    <a:cubicBezTo>
                      <a:pt x="94688" y="164228"/>
                      <a:pt x="94298" y="195136"/>
                      <a:pt x="88230" y="225188"/>
                    </a:cubicBezTo>
                    <a:cubicBezTo>
                      <a:pt x="83087" y="257668"/>
                      <a:pt x="72800" y="275956"/>
                      <a:pt x="60513" y="306436"/>
                    </a:cubicBezTo>
                    <a:cubicBezTo>
                      <a:pt x="57084" y="315199"/>
                      <a:pt x="34414" y="279385"/>
                      <a:pt x="39367" y="248524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2"/>
              <p:cNvSpPr/>
              <p:nvPr/>
            </p:nvSpPr>
            <p:spPr>
              <a:xfrm>
                <a:off x="5831068" y="2061801"/>
                <a:ext cx="86995" cy="66513"/>
              </a:xfrm>
              <a:custGeom>
                <a:avLst/>
                <a:gdLst/>
                <a:ahLst/>
                <a:cxnLst/>
                <a:rect l="l" t="t" r="r" b="b"/>
                <a:pathLst>
                  <a:path w="108744" h="83141" extrusionOk="0">
                    <a:moveTo>
                      <a:pt x="100855" y="2"/>
                    </a:moveTo>
                    <a:cubicBezTo>
                      <a:pt x="87806" y="10575"/>
                      <a:pt x="67423" y="3241"/>
                      <a:pt x="66470" y="4194"/>
                    </a:cubicBezTo>
                    <a:cubicBezTo>
                      <a:pt x="51297" y="17281"/>
                      <a:pt x="35400" y="29492"/>
                      <a:pt x="18845" y="40769"/>
                    </a:cubicBezTo>
                    <a:cubicBezTo>
                      <a:pt x="10654" y="47151"/>
                      <a:pt x="-2014" y="55724"/>
                      <a:pt x="271" y="68106"/>
                    </a:cubicBezTo>
                    <a:cubicBezTo>
                      <a:pt x="4367" y="90109"/>
                      <a:pt x="39610" y="83346"/>
                      <a:pt x="52945" y="76584"/>
                    </a:cubicBezTo>
                    <a:cubicBezTo>
                      <a:pt x="66280" y="69821"/>
                      <a:pt x="77043" y="58677"/>
                      <a:pt x="89616" y="50866"/>
                    </a:cubicBezTo>
                    <a:cubicBezTo>
                      <a:pt x="98665" y="45246"/>
                      <a:pt x="107428" y="42389"/>
                      <a:pt x="108666" y="31054"/>
                    </a:cubicBezTo>
                    <a:cubicBezTo>
                      <a:pt x="109523" y="24196"/>
                      <a:pt x="103142" y="-283"/>
                      <a:pt x="100855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2"/>
              <p:cNvSpPr/>
              <p:nvPr/>
            </p:nvSpPr>
            <p:spPr>
              <a:xfrm>
                <a:off x="5831514" y="2082973"/>
                <a:ext cx="86563" cy="44990"/>
              </a:xfrm>
              <a:custGeom>
                <a:avLst/>
                <a:gdLst/>
                <a:ahLst/>
                <a:cxnLst/>
                <a:rect l="l" t="t" r="r" b="b"/>
                <a:pathLst>
                  <a:path w="108204" h="56238" extrusionOk="0">
                    <a:moveTo>
                      <a:pt x="107918" y="0"/>
                    </a:moveTo>
                    <a:cubicBezTo>
                      <a:pt x="106204" y="10859"/>
                      <a:pt x="97536" y="13907"/>
                      <a:pt x="88868" y="19050"/>
                    </a:cubicBezTo>
                    <a:cubicBezTo>
                      <a:pt x="76105" y="26956"/>
                      <a:pt x="64865" y="38100"/>
                      <a:pt x="51530" y="45149"/>
                    </a:cubicBezTo>
                    <a:cubicBezTo>
                      <a:pt x="38195" y="52197"/>
                      <a:pt x="8573" y="57531"/>
                      <a:pt x="0" y="41815"/>
                    </a:cubicBezTo>
                    <a:cubicBezTo>
                      <a:pt x="4667" y="63056"/>
                      <a:pt x="39338" y="56388"/>
                      <a:pt x="52483" y="49721"/>
                    </a:cubicBezTo>
                    <a:cubicBezTo>
                      <a:pt x="65627" y="43053"/>
                      <a:pt x="76581" y="31814"/>
                      <a:pt x="89154" y="24003"/>
                    </a:cubicBezTo>
                    <a:cubicBezTo>
                      <a:pt x="98203" y="18383"/>
                      <a:pt x="106966" y="15526"/>
                      <a:pt x="108204" y="4191"/>
                    </a:cubicBezTo>
                    <a:cubicBezTo>
                      <a:pt x="108214" y="2791"/>
                      <a:pt x="108118" y="1391"/>
                      <a:pt x="107918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2"/>
              <p:cNvSpPr/>
              <p:nvPr/>
            </p:nvSpPr>
            <p:spPr>
              <a:xfrm>
                <a:off x="5764925" y="2047104"/>
                <a:ext cx="79862" cy="61873"/>
              </a:xfrm>
              <a:custGeom>
                <a:avLst/>
                <a:gdLst/>
                <a:ahLst/>
                <a:cxnLst/>
                <a:rect l="l" t="t" r="r" b="b"/>
                <a:pathLst>
                  <a:path w="99827" h="77341" extrusionOk="0">
                    <a:moveTo>
                      <a:pt x="91860" y="1"/>
                    </a:moveTo>
                    <a:cubicBezTo>
                      <a:pt x="79954" y="9526"/>
                      <a:pt x="61856" y="4288"/>
                      <a:pt x="60999" y="5240"/>
                    </a:cubicBezTo>
                    <a:cubicBezTo>
                      <a:pt x="47045" y="17146"/>
                      <a:pt x="32453" y="28281"/>
                      <a:pt x="17279" y="38578"/>
                    </a:cubicBezTo>
                    <a:cubicBezTo>
                      <a:pt x="9754" y="44388"/>
                      <a:pt x="-1771" y="52294"/>
                      <a:pt x="229" y="63533"/>
                    </a:cubicBezTo>
                    <a:cubicBezTo>
                      <a:pt x="4040" y="83726"/>
                      <a:pt x="36329" y="77535"/>
                      <a:pt x="48521" y="71344"/>
                    </a:cubicBezTo>
                    <a:cubicBezTo>
                      <a:pt x="60713" y="65152"/>
                      <a:pt x="70619" y="54961"/>
                      <a:pt x="82145" y="47817"/>
                    </a:cubicBezTo>
                    <a:cubicBezTo>
                      <a:pt x="90336" y="42673"/>
                      <a:pt x="98433" y="40006"/>
                      <a:pt x="99766" y="29624"/>
                    </a:cubicBezTo>
                    <a:cubicBezTo>
                      <a:pt x="100528" y="23338"/>
                      <a:pt x="94051" y="-189"/>
                      <a:pt x="91860" y="1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2"/>
              <p:cNvSpPr/>
              <p:nvPr/>
            </p:nvSpPr>
            <p:spPr>
              <a:xfrm>
                <a:off x="5764880" y="2067438"/>
                <a:ext cx="79629" cy="41383"/>
              </a:xfrm>
              <a:custGeom>
                <a:avLst/>
                <a:gdLst/>
                <a:ahLst/>
                <a:cxnLst/>
                <a:rect l="l" t="t" r="r" b="b"/>
                <a:pathLst>
                  <a:path w="99536" h="51729" extrusionOk="0">
                    <a:moveTo>
                      <a:pt x="99536" y="0"/>
                    </a:moveTo>
                    <a:cubicBezTo>
                      <a:pt x="97917" y="10001"/>
                      <a:pt x="90011" y="12668"/>
                      <a:pt x="81820" y="17812"/>
                    </a:cubicBezTo>
                    <a:cubicBezTo>
                      <a:pt x="70104" y="25051"/>
                      <a:pt x="59817" y="35528"/>
                      <a:pt x="47625" y="41720"/>
                    </a:cubicBezTo>
                    <a:cubicBezTo>
                      <a:pt x="35433" y="47911"/>
                      <a:pt x="8287" y="53054"/>
                      <a:pt x="0" y="38671"/>
                    </a:cubicBezTo>
                    <a:cubicBezTo>
                      <a:pt x="4286" y="57721"/>
                      <a:pt x="36004" y="52006"/>
                      <a:pt x="47625" y="45911"/>
                    </a:cubicBezTo>
                    <a:cubicBezTo>
                      <a:pt x="59246" y="39814"/>
                      <a:pt x="69723" y="29528"/>
                      <a:pt x="81248" y="22384"/>
                    </a:cubicBezTo>
                    <a:cubicBezTo>
                      <a:pt x="89440" y="17240"/>
                      <a:pt x="97536" y="14573"/>
                      <a:pt x="98870" y="4191"/>
                    </a:cubicBezTo>
                    <a:cubicBezTo>
                      <a:pt x="99222" y="2819"/>
                      <a:pt x="99441" y="1419"/>
                      <a:pt x="9953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2"/>
              <p:cNvSpPr/>
              <p:nvPr/>
            </p:nvSpPr>
            <p:spPr>
              <a:xfrm>
                <a:off x="5777722" y="1472916"/>
                <a:ext cx="170454" cy="595560"/>
              </a:xfrm>
              <a:custGeom>
                <a:avLst/>
                <a:gdLst/>
                <a:ahLst/>
                <a:cxnLst/>
                <a:rect l="l" t="t" r="r" b="b"/>
                <a:pathLst>
                  <a:path w="213068" h="744450" extrusionOk="0">
                    <a:moveTo>
                      <a:pt x="5465" y="110490"/>
                    </a:moveTo>
                    <a:cubicBezTo>
                      <a:pt x="11276" y="65437"/>
                      <a:pt x="27849" y="0"/>
                      <a:pt x="27849" y="0"/>
                    </a:cubicBezTo>
                    <a:cubicBezTo>
                      <a:pt x="43546" y="7372"/>
                      <a:pt x="60529" y="11611"/>
                      <a:pt x="77855" y="12478"/>
                    </a:cubicBezTo>
                    <a:cubicBezTo>
                      <a:pt x="103211" y="12316"/>
                      <a:pt x="128490" y="9830"/>
                      <a:pt x="153388" y="5048"/>
                    </a:cubicBezTo>
                    <a:cubicBezTo>
                      <a:pt x="161532" y="19269"/>
                      <a:pt x="170429" y="33033"/>
                      <a:pt x="180059" y="46291"/>
                    </a:cubicBezTo>
                    <a:cubicBezTo>
                      <a:pt x="193012" y="64294"/>
                      <a:pt x="218159" y="103441"/>
                      <a:pt x="212158" y="172879"/>
                    </a:cubicBezTo>
                    <a:cubicBezTo>
                      <a:pt x="208253" y="217932"/>
                      <a:pt x="182916" y="409480"/>
                      <a:pt x="182916" y="409480"/>
                    </a:cubicBezTo>
                    <a:cubicBezTo>
                      <a:pt x="192755" y="441693"/>
                      <a:pt x="197985" y="475145"/>
                      <a:pt x="198442" y="508826"/>
                    </a:cubicBezTo>
                    <a:cubicBezTo>
                      <a:pt x="196156" y="548821"/>
                      <a:pt x="190869" y="588588"/>
                      <a:pt x="182630" y="627793"/>
                    </a:cubicBezTo>
                    <a:lnTo>
                      <a:pt x="167581" y="736568"/>
                    </a:lnTo>
                    <a:cubicBezTo>
                      <a:pt x="167581" y="736568"/>
                      <a:pt x="147483" y="751046"/>
                      <a:pt x="133195" y="740759"/>
                    </a:cubicBezTo>
                    <a:lnTo>
                      <a:pt x="135005" y="634365"/>
                    </a:lnTo>
                    <a:cubicBezTo>
                      <a:pt x="133291" y="608362"/>
                      <a:pt x="130719" y="569976"/>
                      <a:pt x="129004" y="545402"/>
                    </a:cubicBezTo>
                    <a:cubicBezTo>
                      <a:pt x="126337" y="505492"/>
                      <a:pt x="119479" y="442055"/>
                      <a:pt x="117098" y="426148"/>
                    </a:cubicBezTo>
                    <a:cubicBezTo>
                      <a:pt x="114717" y="410242"/>
                      <a:pt x="109954" y="382619"/>
                      <a:pt x="107573" y="351568"/>
                    </a:cubicBezTo>
                    <a:cubicBezTo>
                      <a:pt x="105192" y="320516"/>
                      <a:pt x="93476" y="162973"/>
                      <a:pt x="93476" y="162973"/>
                    </a:cubicBezTo>
                    <a:lnTo>
                      <a:pt x="91857" y="192500"/>
                    </a:lnTo>
                    <a:cubicBezTo>
                      <a:pt x="91857" y="192500"/>
                      <a:pt x="90238" y="240125"/>
                      <a:pt x="83380" y="299561"/>
                    </a:cubicBezTo>
                    <a:cubicBezTo>
                      <a:pt x="76522" y="358997"/>
                      <a:pt x="73855" y="385286"/>
                      <a:pt x="73855" y="385286"/>
                    </a:cubicBezTo>
                    <a:cubicBezTo>
                      <a:pt x="80370" y="397183"/>
                      <a:pt x="84932" y="410042"/>
                      <a:pt x="87380" y="423386"/>
                    </a:cubicBezTo>
                    <a:cubicBezTo>
                      <a:pt x="88619" y="436150"/>
                      <a:pt x="103192" y="537686"/>
                      <a:pt x="94429" y="588740"/>
                    </a:cubicBezTo>
                    <a:lnTo>
                      <a:pt x="76712" y="719138"/>
                    </a:lnTo>
                    <a:cubicBezTo>
                      <a:pt x="67645" y="725376"/>
                      <a:pt x="56138" y="726900"/>
                      <a:pt x="45756" y="723233"/>
                    </a:cubicBezTo>
                    <a:lnTo>
                      <a:pt x="35183" y="591407"/>
                    </a:lnTo>
                    <a:cubicBezTo>
                      <a:pt x="28135" y="541211"/>
                      <a:pt x="13180" y="434912"/>
                      <a:pt x="10895" y="421100"/>
                    </a:cubicBezTo>
                    <a:cubicBezTo>
                      <a:pt x="5808" y="393268"/>
                      <a:pt x="2817" y="365084"/>
                      <a:pt x="1941" y="336804"/>
                    </a:cubicBezTo>
                    <a:cubicBezTo>
                      <a:pt x="-1583" y="279749"/>
                      <a:pt x="-250" y="155543"/>
                      <a:pt x="5465" y="11049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12"/>
              <p:cNvSpPr/>
              <p:nvPr/>
            </p:nvSpPr>
            <p:spPr>
              <a:xfrm>
                <a:off x="5770564" y="1458904"/>
                <a:ext cx="181538" cy="396087"/>
              </a:xfrm>
              <a:custGeom>
                <a:avLst/>
                <a:gdLst/>
                <a:ahLst/>
                <a:cxnLst/>
                <a:rect l="l" t="t" r="r" b="b"/>
                <a:pathLst>
                  <a:path w="226922" h="495109" extrusionOk="0">
                    <a:moveTo>
                      <a:pt x="162435" y="6001"/>
                    </a:moveTo>
                    <a:lnTo>
                      <a:pt x="201202" y="83915"/>
                    </a:lnTo>
                    <a:cubicBezTo>
                      <a:pt x="201202" y="83915"/>
                      <a:pt x="260447" y="170593"/>
                      <a:pt x="199106" y="393287"/>
                    </a:cubicBezTo>
                    <a:lnTo>
                      <a:pt x="210631" y="461963"/>
                    </a:lnTo>
                    <a:cubicBezTo>
                      <a:pt x="210631" y="461963"/>
                      <a:pt x="94522" y="536543"/>
                      <a:pt x="16798" y="461963"/>
                    </a:cubicBezTo>
                    <a:cubicBezTo>
                      <a:pt x="16798" y="461963"/>
                      <a:pt x="-10158" y="256127"/>
                      <a:pt x="4224" y="161258"/>
                    </a:cubicBezTo>
                    <a:cubicBezTo>
                      <a:pt x="12149" y="106661"/>
                      <a:pt x="24246" y="52749"/>
                      <a:pt x="40420" y="0"/>
                    </a:cubicBezTo>
                    <a:cubicBezTo>
                      <a:pt x="40420" y="0"/>
                      <a:pt x="59470" y="21050"/>
                      <a:pt x="157291" y="714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12"/>
              <p:cNvSpPr/>
              <p:nvPr/>
            </p:nvSpPr>
            <p:spPr>
              <a:xfrm>
                <a:off x="5895126" y="1321170"/>
                <a:ext cx="61010" cy="76023"/>
              </a:xfrm>
              <a:custGeom>
                <a:avLst/>
                <a:gdLst/>
                <a:ahLst/>
                <a:cxnLst/>
                <a:rect l="l" t="t" r="r" b="b"/>
                <a:pathLst>
                  <a:path w="76263" h="95029" extrusionOk="0">
                    <a:moveTo>
                      <a:pt x="76263" y="71216"/>
                    </a:moveTo>
                    <a:cubicBezTo>
                      <a:pt x="76263" y="71216"/>
                      <a:pt x="49307" y="98076"/>
                      <a:pt x="17303" y="94743"/>
                    </a:cubicBezTo>
                    <a:lnTo>
                      <a:pt x="1968" y="42165"/>
                    </a:lnTo>
                    <a:cubicBezTo>
                      <a:pt x="1968" y="42165"/>
                      <a:pt x="-7557" y="14828"/>
                      <a:pt x="15303" y="2826"/>
                    </a:cubicBezTo>
                    <a:cubicBezTo>
                      <a:pt x="38163" y="-9175"/>
                      <a:pt x="62833" y="17685"/>
                      <a:pt x="76263" y="7121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2"/>
              <p:cNvSpPr/>
              <p:nvPr/>
            </p:nvSpPr>
            <p:spPr>
              <a:xfrm>
                <a:off x="5777141" y="1300603"/>
                <a:ext cx="50825" cy="53396"/>
              </a:xfrm>
              <a:custGeom>
                <a:avLst/>
                <a:gdLst/>
                <a:ahLst/>
                <a:cxnLst/>
                <a:rect l="l" t="t" r="r" b="b"/>
                <a:pathLst>
                  <a:path w="63531" h="66745" extrusionOk="0">
                    <a:moveTo>
                      <a:pt x="63532" y="451"/>
                    </a:moveTo>
                    <a:cubicBezTo>
                      <a:pt x="63532" y="451"/>
                      <a:pt x="32671" y="-9074"/>
                      <a:pt x="0" y="59411"/>
                    </a:cubicBezTo>
                    <a:lnTo>
                      <a:pt x="12192" y="66745"/>
                    </a:lnTo>
                    <a:cubicBezTo>
                      <a:pt x="27499" y="43304"/>
                      <a:pt x="44663" y="21130"/>
                      <a:pt x="63532" y="451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" name="Google Shape;221;p12"/>
            <p:cNvGrpSpPr/>
            <p:nvPr/>
          </p:nvGrpSpPr>
          <p:grpSpPr>
            <a:xfrm>
              <a:off x="5122427" y="3292365"/>
              <a:ext cx="823270" cy="1268939"/>
              <a:chOff x="5490177" y="3555452"/>
              <a:chExt cx="823270" cy="1268939"/>
            </a:xfrm>
          </p:grpSpPr>
          <p:sp>
            <p:nvSpPr>
              <p:cNvPr id="222" name="Google Shape;222;p12"/>
              <p:cNvSpPr/>
              <p:nvPr/>
            </p:nvSpPr>
            <p:spPr>
              <a:xfrm>
                <a:off x="5967652" y="4624747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7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7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2"/>
              <p:cNvSpPr/>
              <p:nvPr/>
            </p:nvSpPr>
            <p:spPr>
              <a:xfrm>
                <a:off x="6225123" y="3957880"/>
                <a:ext cx="68002" cy="244678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6014262" y="4720102"/>
                <a:ext cx="99120" cy="56094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2"/>
              <p:cNvSpPr/>
              <p:nvPr/>
            </p:nvSpPr>
            <p:spPr>
              <a:xfrm>
                <a:off x="6014165" y="4729456"/>
                <a:ext cx="97551" cy="46733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2"/>
              <p:cNvSpPr/>
              <p:nvPr/>
            </p:nvSpPr>
            <p:spPr>
              <a:xfrm>
                <a:off x="6140412" y="4656810"/>
                <a:ext cx="95533" cy="53978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2"/>
              <p:cNvSpPr/>
              <p:nvPr/>
            </p:nvSpPr>
            <p:spPr>
              <a:xfrm>
                <a:off x="6140448" y="4665717"/>
                <a:ext cx="93872" cy="45066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2"/>
              <p:cNvSpPr/>
              <p:nvPr/>
            </p:nvSpPr>
            <p:spPr>
              <a:xfrm>
                <a:off x="6074259" y="4151308"/>
                <a:ext cx="190443" cy="586341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2"/>
              <p:cNvSpPr/>
              <p:nvPr/>
            </p:nvSpPr>
            <p:spPr>
              <a:xfrm>
                <a:off x="6075072" y="4151308"/>
                <a:ext cx="189540" cy="327893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2"/>
              <p:cNvSpPr/>
              <p:nvPr/>
            </p:nvSpPr>
            <p:spPr>
              <a:xfrm>
                <a:off x="6112869" y="3797323"/>
                <a:ext cx="128417" cy="206862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2"/>
              <p:cNvSpPr/>
              <p:nvPr/>
            </p:nvSpPr>
            <p:spPr>
              <a:xfrm>
                <a:off x="6244085" y="3981464"/>
                <a:ext cx="49073" cy="87044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2"/>
              <p:cNvSpPr/>
              <p:nvPr/>
            </p:nvSpPr>
            <p:spPr>
              <a:xfrm>
                <a:off x="6106401" y="3956215"/>
                <a:ext cx="153237" cy="219092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2"/>
              <p:cNvSpPr/>
              <p:nvPr/>
            </p:nvSpPr>
            <p:spPr>
              <a:xfrm>
                <a:off x="5856250" y="4001330"/>
                <a:ext cx="294998" cy="212364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FFCEA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2"/>
              <p:cNvSpPr/>
              <p:nvPr/>
            </p:nvSpPr>
            <p:spPr>
              <a:xfrm>
                <a:off x="6075027" y="3988967"/>
                <a:ext cx="80628" cy="83804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2"/>
              <p:cNvSpPr/>
              <p:nvPr/>
            </p:nvSpPr>
            <p:spPr>
              <a:xfrm>
                <a:off x="6107459" y="3797280"/>
                <a:ext cx="160810" cy="262954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2"/>
              <p:cNvSpPr/>
              <p:nvPr/>
            </p:nvSpPr>
            <p:spPr>
              <a:xfrm>
                <a:off x="5490177" y="4381136"/>
                <a:ext cx="345795" cy="199644"/>
              </a:xfrm>
              <a:custGeom>
                <a:avLst/>
                <a:gdLst/>
                <a:ahLst/>
                <a:cxnLst/>
                <a:rect l="l" t="t" r="r" b="b"/>
                <a:pathLst>
                  <a:path w="432244" h="249555" extrusionOk="0">
                    <a:moveTo>
                      <a:pt x="432245" y="124778"/>
                    </a:moveTo>
                    <a:cubicBezTo>
                      <a:pt x="432245" y="193690"/>
                      <a:pt x="335483" y="249555"/>
                      <a:pt x="216122" y="249555"/>
                    </a:cubicBezTo>
                    <a:cubicBezTo>
                      <a:pt x="96761" y="249555"/>
                      <a:pt x="0" y="193690"/>
                      <a:pt x="0" y="124778"/>
                    </a:cubicBezTo>
                    <a:cubicBezTo>
                      <a:pt x="0" y="55865"/>
                      <a:pt x="96761" y="0"/>
                      <a:pt x="216122" y="0"/>
                    </a:cubicBezTo>
                    <a:cubicBezTo>
                      <a:pt x="335483" y="0"/>
                      <a:pt x="432245" y="55865"/>
                      <a:pt x="432245" y="12477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2"/>
              <p:cNvSpPr/>
              <p:nvPr/>
            </p:nvSpPr>
            <p:spPr>
              <a:xfrm>
                <a:off x="5573749" y="4455840"/>
                <a:ext cx="98301" cy="76095"/>
              </a:xfrm>
              <a:custGeom>
                <a:avLst/>
                <a:gdLst/>
                <a:ahLst/>
                <a:cxnLst/>
                <a:rect l="l" t="t" r="r" b="b"/>
                <a:pathLst>
                  <a:path w="122876" h="95119" extrusionOk="0">
                    <a:moveTo>
                      <a:pt x="9769" y="2"/>
                    </a:moveTo>
                    <a:cubicBezTo>
                      <a:pt x="24533" y="12004"/>
                      <a:pt x="46250" y="1050"/>
                      <a:pt x="47297" y="2193"/>
                    </a:cubicBezTo>
                    <a:cubicBezTo>
                      <a:pt x="64639" y="18195"/>
                      <a:pt x="82792" y="33302"/>
                      <a:pt x="101685" y="47437"/>
                    </a:cubicBezTo>
                    <a:cubicBezTo>
                      <a:pt x="111210" y="54676"/>
                      <a:pt x="125212" y="64296"/>
                      <a:pt x="122545" y="78202"/>
                    </a:cubicBezTo>
                    <a:cubicBezTo>
                      <a:pt x="117973" y="102967"/>
                      <a:pt x="78254" y="95347"/>
                      <a:pt x="63204" y="87727"/>
                    </a:cubicBezTo>
                    <a:cubicBezTo>
                      <a:pt x="48155" y="80107"/>
                      <a:pt x="35963" y="67630"/>
                      <a:pt x="21770" y="59152"/>
                    </a:cubicBezTo>
                    <a:cubicBezTo>
                      <a:pt x="11674" y="52866"/>
                      <a:pt x="1768" y="49627"/>
                      <a:pt x="149" y="36864"/>
                    </a:cubicBezTo>
                    <a:cubicBezTo>
                      <a:pt x="-1185" y="28768"/>
                      <a:pt x="6816" y="-284"/>
                      <a:pt x="9769" y="2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2"/>
              <p:cNvSpPr/>
              <p:nvPr/>
            </p:nvSpPr>
            <p:spPr>
              <a:xfrm>
                <a:off x="5573762" y="4480895"/>
                <a:ext cx="97794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2242" h="63751" extrusionOk="0">
                    <a:moveTo>
                      <a:pt x="227" y="0"/>
                    </a:moveTo>
                    <a:cubicBezTo>
                      <a:pt x="2228" y="12192"/>
                      <a:pt x="12038" y="15621"/>
                      <a:pt x="22040" y="21812"/>
                    </a:cubicBezTo>
                    <a:cubicBezTo>
                      <a:pt x="36518" y="30766"/>
                      <a:pt x="49186" y="43720"/>
                      <a:pt x="64140" y="51245"/>
                    </a:cubicBezTo>
                    <a:cubicBezTo>
                      <a:pt x="79094" y="58769"/>
                      <a:pt x="112527" y="65246"/>
                      <a:pt x="122243" y="47530"/>
                    </a:cubicBezTo>
                    <a:cubicBezTo>
                      <a:pt x="117004" y="71438"/>
                      <a:pt x="77951" y="63913"/>
                      <a:pt x="63092" y="56388"/>
                    </a:cubicBezTo>
                    <a:cubicBezTo>
                      <a:pt x="48233" y="48863"/>
                      <a:pt x="35851" y="36290"/>
                      <a:pt x="21659" y="27813"/>
                    </a:cubicBezTo>
                    <a:cubicBezTo>
                      <a:pt x="11562" y="21527"/>
                      <a:pt x="1656" y="18288"/>
                      <a:pt x="37" y="5524"/>
                    </a:cubicBezTo>
                    <a:cubicBezTo>
                      <a:pt x="-49" y="3677"/>
                      <a:pt x="15" y="1829"/>
                      <a:pt x="227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2"/>
              <p:cNvSpPr/>
              <p:nvPr/>
            </p:nvSpPr>
            <p:spPr>
              <a:xfrm>
                <a:off x="5674337" y="4417793"/>
                <a:ext cx="98217" cy="73323"/>
              </a:xfrm>
              <a:custGeom>
                <a:avLst/>
                <a:gdLst/>
                <a:ahLst/>
                <a:cxnLst/>
                <a:rect l="l" t="t" r="r" b="b"/>
                <a:pathLst>
                  <a:path w="122771" h="91654" extrusionOk="0">
                    <a:moveTo>
                      <a:pt x="11400" y="61"/>
                    </a:moveTo>
                    <a:cubicBezTo>
                      <a:pt x="26164" y="12062"/>
                      <a:pt x="51881" y="-987"/>
                      <a:pt x="53024" y="61"/>
                    </a:cubicBezTo>
                    <a:cubicBezTo>
                      <a:pt x="68334" y="15615"/>
                      <a:pt x="84521" y="30274"/>
                      <a:pt x="101507" y="43971"/>
                    </a:cubicBezTo>
                    <a:cubicBezTo>
                      <a:pt x="111032" y="51114"/>
                      <a:pt x="125033" y="60830"/>
                      <a:pt x="122462" y="74737"/>
                    </a:cubicBezTo>
                    <a:cubicBezTo>
                      <a:pt x="117794" y="99502"/>
                      <a:pt x="78075" y="91881"/>
                      <a:pt x="63121" y="84262"/>
                    </a:cubicBezTo>
                    <a:cubicBezTo>
                      <a:pt x="48167" y="76642"/>
                      <a:pt x="35879" y="64069"/>
                      <a:pt x="21687" y="55687"/>
                    </a:cubicBezTo>
                    <a:cubicBezTo>
                      <a:pt x="11591" y="49400"/>
                      <a:pt x="1589" y="46162"/>
                      <a:pt x="65" y="33398"/>
                    </a:cubicBezTo>
                    <a:cubicBezTo>
                      <a:pt x="-887" y="25302"/>
                      <a:pt x="8828" y="-225"/>
                      <a:pt x="11400" y="61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2"/>
              <p:cNvSpPr/>
              <p:nvPr/>
            </p:nvSpPr>
            <p:spPr>
              <a:xfrm>
                <a:off x="5674522" y="4441449"/>
                <a:ext cx="97784" cy="51040"/>
              </a:xfrm>
              <a:custGeom>
                <a:avLst/>
                <a:gdLst/>
                <a:ahLst/>
                <a:cxnLst/>
                <a:rect l="l" t="t" r="r" b="b"/>
                <a:pathLst>
                  <a:path w="122230" h="63800" extrusionOk="0">
                    <a:moveTo>
                      <a:pt x="216" y="0"/>
                    </a:moveTo>
                    <a:cubicBezTo>
                      <a:pt x="2216" y="12192"/>
                      <a:pt x="12027" y="15621"/>
                      <a:pt x="22028" y="21812"/>
                    </a:cubicBezTo>
                    <a:cubicBezTo>
                      <a:pt x="36506" y="30766"/>
                      <a:pt x="49174" y="43720"/>
                      <a:pt x="64128" y="51340"/>
                    </a:cubicBezTo>
                    <a:cubicBezTo>
                      <a:pt x="79083" y="58960"/>
                      <a:pt x="112515" y="65246"/>
                      <a:pt x="122231" y="47530"/>
                    </a:cubicBezTo>
                    <a:cubicBezTo>
                      <a:pt x="116992" y="71438"/>
                      <a:pt x="77940" y="64008"/>
                      <a:pt x="63081" y="56483"/>
                    </a:cubicBezTo>
                    <a:cubicBezTo>
                      <a:pt x="48222" y="48958"/>
                      <a:pt x="35934" y="36290"/>
                      <a:pt x="21742" y="27432"/>
                    </a:cubicBezTo>
                    <a:cubicBezTo>
                      <a:pt x="11550" y="21146"/>
                      <a:pt x="1644" y="17907"/>
                      <a:pt x="25" y="5143"/>
                    </a:cubicBezTo>
                    <a:cubicBezTo>
                      <a:pt x="-41" y="3429"/>
                      <a:pt x="23" y="1705"/>
                      <a:pt x="216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2"/>
              <p:cNvSpPr/>
              <p:nvPr/>
            </p:nvSpPr>
            <p:spPr>
              <a:xfrm>
                <a:off x="5578538" y="3979203"/>
                <a:ext cx="169290" cy="484803"/>
              </a:xfrm>
              <a:custGeom>
                <a:avLst/>
                <a:gdLst/>
                <a:ahLst/>
                <a:cxnLst/>
                <a:rect l="l" t="t" r="r" b="b"/>
                <a:pathLst>
                  <a:path w="211613" h="606004" extrusionOk="0">
                    <a:moveTo>
                      <a:pt x="2540" y="52483"/>
                    </a:moveTo>
                    <a:cubicBezTo>
                      <a:pt x="3302" y="74771"/>
                      <a:pt x="10160" y="171545"/>
                      <a:pt x="13303" y="222695"/>
                    </a:cubicBezTo>
                    <a:cubicBezTo>
                      <a:pt x="16446" y="273844"/>
                      <a:pt x="17113" y="336995"/>
                      <a:pt x="17113" y="336995"/>
                    </a:cubicBezTo>
                    <a:cubicBezTo>
                      <a:pt x="17113" y="336995"/>
                      <a:pt x="8255" y="374237"/>
                      <a:pt x="2540" y="418147"/>
                    </a:cubicBezTo>
                    <a:cubicBezTo>
                      <a:pt x="-3175" y="462058"/>
                      <a:pt x="2540" y="600361"/>
                      <a:pt x="2540" y="600361"/>
                    </a:cubicBezTo>
                    <a:cubicBezTo>
                      <a:pt x="14124" y="607886"/>
                      <a:pt x="29056" y="607886"/>
                      <a:pt x="40640" y="600361"/>
                    </a:cubicBezTo>
                    <a:cubicBezTo>
                      <a:pt x="40640" y="600361"/>
                      <a:pt x="64262" y="489585"/>
                      <a:pt x="75121" y="439674"/>
                    </a:cubicBezTo>
                    <a:cubicBezTo>
                      <a:pt x="85979" y="389763"/>
                      <a:pt x="87979" y="360997"/>
                      <a:pt x="93599" y="330137"/>
                    </a:cubicBezTo>
                    <a:cubicBezTo>
                      <a:pt x="100457" y="292703"/>
                      <a:pt x="115221" y="118110"/>
                      <a:pt x="115221" y="118110"/>
                    </a:cubicBezTo>
                    <a:lnTo>
                      <a:pt x="121126" y="118110"/>
                    </a:lnTo>
                    <a:lnTo>
                      <a:pt x="136938" y="315182"/>
                    </a:lnTo>
                    <a:cubicBezTo>
                      <a:pt x="132057" y="329717"/>
                      <a:pt x="128705" y="344719"/>
                      <a:pt x="126937" y="359950"/>
                    </a:cubicBezTo>
                    <a:cubicBezTo>
                      <a:pt x="122650" y="392049"/>
                      <a:pt x="131509" y="553593"/>
                      <a:pt x="131509" y="553593"/>
                    </a:cubicBezTo>
                    <a:cubicBezTo>
                      <a:pt x="144340" y="560727"/>
                      <a:pt x="160089" y="560070"/>
                      <a:pt x="172276" y="551879"/>
                    </a:cubicBezTo>
                    <a:cubicBezTo>
                      <a:pt x="172276" y="551879"/>
                      <a:pt x="211614" y="337947"/>
                      <a:pt x="211614" y="305467"/>
                    </a:cubicBezTo>
                    <a:cubicBezTo>
                      <a:pt x="211614" y="283845"/>
                      <a:pt x="207994" y="0"/>
                      <a:pt x="207994" y="0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2"/>
              <p:cNvSpPr/>
              <p:nvPr/>
            </p:nvSpPr>
            <p:spPr>
              <a:xfrm>
                <a:off x="5601056" y="3677030"/>
                <a:ext cx="108255" cy="105706"/>
              </a:xfrm>
              <a:custGeom>
                <a:avLst/>
                <a:gdLst/>
                <a:ahLst/>
                <a:cxnLst/>
                <a:rect l="l" t="t" r="r" b="b"/>
                <a:pathLst>
                  <a:path w="135319" h="132132" extrusionOk="0">
                    <a:moveTo>
                      <a:pt x="27811" y="0"/>
                    </a:moveTo>
                    <a:cubicBezTo>
                      <a:pt x="27811" y="0"/>
                      <a:pt x="30287" y="48578"/>
                      <a:pt x="29239" y="52864"/>
                    </a:cubicBezTo>
                    <a:cubicBezTo>
                      <a:pt x="28192" y="57150"/>
                      <a:pt x="6951" y="71342"/>
                      <a:pt x="664" y="76486"/>
                    </a:cubicBezTo>
                    <a:cubicBezTo>
                      <a:pt x="-5622" y="81629"/>
                      <a:pt x="34288" y="120491"/>
                      <a:pt x="53623" y="130016"/>
                    </a:cubicBezTo>
                    <a:cubicBezTo>
                      <a:pt x="72959" y="139541"/>
                      <a:pt x="134205" y="115538"/>
                      <a:pt x="135253" y="85439"/>
                    </a:cubicBezTo>
                    <a:cubicBezTo>
                      <a:pt x="136300" y="55340"/>
                      <a:pt x="124775" y="30099"/>
                      <a:pt x="115441" y="28765"/>
                    </a:cubicBezTo>
                    <a:cubicBezTo>
                      <a:pt x="106106" y="27432"/>
                      <a:pt x="27811" y="0"/>
                      <a:pt x="27811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2"/>
              <p:cNvSpPr/>
              <p:nvPr/>
            </p:nvSpPr>
            <p:spPr>
              <a:xfrm>
                <a:off x="5726677" y="3702009"/>
                <a:ext cx="153814" cy="302133"/>
              </a:xfrm>
              <a:custGeom>
                <a:avLst/>
                <a:gdLst/>
                <a:ahLst/>
                <a:cxnLst/>
                <a:rect l="l" t="t" r="r" b="b"/>
                <a:pathLst>
                  <a:path w="192267" h="377666" extrusionOk="0">
                    <a:moveTo>
                      <a:pt x="3655" y="58864"/>
                    </a:moveTo>
                    <a:cubicBezTo>
                      <a:pt x="6513" y="37433"/>
                      <a:pt x="-7584" y="17050"/>
                      <a:pt x="6037" y="0"/>
                    </a:cubicBezTo>
                    <a:cubicBezTo>
                      <a:pt x="53662" y="47054"/>
                      <a:pt x="47947" y="171450"/>
                      <a:pt x="58805" y="250984"/>
                    </a:cubicBezTo>
                    <a:cubicBezTo>
                      <a:pt x="94429" y="288131"/>
                      <a:pt x="165961" y="324803"/>
                      <a:pt x="186059" y="333851"/>
                    </a:cubicBezTo>
                    <a:cubicBezTo>
                      <a:pt x="189679" y="335566"/>
                      <a:pt x="192917" y="337375"/>
                      <a:pt x="192155" y="341281"/>
                    </a:cubicBezTo>
                    <a:cubicBezTo>
                      <a:pt x="189461" y="354530"/>
                      <a:pt x="183757" y="366979"/>
                      <a:pt x="175486" y="377666"/>
                    </a:cubicBezTo>
                    <a:cubicBezTo>
                      <a:pt x="127861" y="357283"/>
                      <a:pt x="94048" y="345567"/>
                      <a:pt x="34897" y="289370"/>
                    </a:cubicBezTo>
                    <a:cubicBezTo>
                      <a:pt x="29295" y="283293"/>
                      <a:pt x="24287" y="276692"/>
                      <a:pt x="19943" y="269653"/>
                    </a:cubicBezTo>
                    <a:cubicBezTo>
                      <a:pt x="3084" y="218980"/>
                      <a:pt x="-1202" y="95821"/>
                      <a:pt x="3655" y="588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2"/>
              <p:cNvSpPr/>
              <p:nvPr/>
            </p:nvSpPr>
            <p:spPr>
              <a:xfrm>
                <a:off x="5572425" y="3691494"/>
                <a:ext cx="175494" cy="353954"/>
              </a:xfrm>
              <a:custGeom>
                <a:avLst/>
                <a:gdLst/>
                <a:ahLst/>
                <a:cxnLst/>
                <a:rect l="l" t="t" r="r" b="b"/>
                <a:pathLst>
                  <a:path w="219367" h="442443" extrusionOk="0">
                    <a:moveTo>
                      <a:pt x="58192" y="43155"/>
                    </a:moveTo>
                    <a:cubicBezTo>
                      <a:pt x="58192" y="43155"/>
                      <a:pt x="93434" y="95638"/>
                      <a:pt x="142583" y="100305"/>
                    </a:cubicBezTo>
                    <a:cubicBezTo>
                      <a:pt x="158109" y="85065"/>
                      <a:pt x="159443" y="30678"/>
                      <a:pt x="138011" y="13247"/>
                    </a:cubicBezTo>
                    <a:cubicBezTo>
                      <a:pt x="138011" y="13247"/>
                      <a:pt x="157728" y="-2660"/>
                      <a:pt x="171254" y="388"/>
                    </a:cubicBezTo>
                    <a:cubicBezTo>
                      <a:pt x="185905" y="9218"/>
                      <a:pt x="196816" y="23115"/>
                      <a:pt x="201924" y="39441"/>
                    </a:cubicBezTo>
                    <a:cubicBezTo>
                      <a:pt x="214382" y="75569"/>
                      <a:pt x="220254" y="113631"/>
                      <a:pt x="219260" y="151836"/>
                    </a:cubicBezTo>
                    <a:cubicBezTo>
                      <a:pt x="218402" y="203366"/>
                      <a:pt x="219260" y="360814"/>
                      <a:pt x="219260" y="360814"/>
                    </a:cubicBezTo>
                    <a:cubicBezTo>
                      <a:pt x="219260" y="360814"/>
                      <a:pt x="212402" y="394056"/>
                      <a:pt x="167920" y="418821"/>
                    </a:cubicBezTo>
                    <a:cubicBezTo>
                      <a:pt x="123438" y="443586"/>
                      <a:pt x="90386" y="446063"/>
                      <a:pt x="60192" y="439014"/>
                    </a:cubicBezTo>
                    <a:cubicBezTo>
                      <a:pt x="35332" y="433204"/>
                      <a:pt x="14758" y="424441"/>
                      <a:pt x="6185" y="406439"/>
                    </a:cubicBezTo>
                    <a:cubicBezTo>
                      <a:pt x="8471" y="370244"/>
                      <a:pt x="24569" y="276042"/>
                      <a:pt x="18568" y="230607"/>
                    </a:cubicBezTo>
                    <a:cubicBezTo>
                      <a:pt x="12567" y="185173"/>
                      <a:pt x="2947" y="151359"/>
                      <a:pt x="470" y="114593"/>
                    </a:cubicBezTo>
                    <a:cubicBezTo>
                      <a:pt x="-2006" y="77826"/>
                      <a:pt x="5233" y="78588"/>
                      <a:pt x="23711" y="65539"/>
                    </a:cubicBezTo>
                    <a:cubicBezTo>
                      <a:pt x="34645" y="57252"/>
                      <a:pt x="46169" y="49766"/>
                      <a:pt x="58192" y="4315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12"/>
              <p:cNvSpPr/>
              <p:nvPr/>
            </p:nvSpPr>
            <p:spPr>
              <a:xfrm>
                <a:off x="5596900" y="3567776"/>
                <a:ext cx="116875" cy="142090"/>
              </a:xfrm>
              <a:custGeom>
                <a:avLst/>
                <a:gdLst/>
                <a:ahLst/>
                <a:cxnLst/>
                <a:rect l="l" t="t" r="r" b="b"/>
                <a:pathLst>
                  <a:path w="146094" h="177613" extrusionOk="0">
                    <a:moveTo>
                      <a:pt x="142737" y="64264"/>
                    </a:moveTo>
                    <a:lnTo>
                      <a:pt x="142737" y="64264"/>
                    </a:lnTo>
                    <a:cubicBezTo>
                      <a:pt x="136926" y="26164"/>
                      <a:pt x="109780" y="-2411"/>
                      <a:pt x="70823" y="161"/>
                    </a:cubicBezTo>
                    <a:cubicBezTo>
                      <a:pt x="29585" y="2342"/>
                      <a:pt x="-2076" y="37537"/>
                      <a:pt x="106" y="78780"/>
                    </a:cubicBezTo>
                    <a:cubicBezTo>
                      <a:pt x="1341" y="102107"/>
                      <a:pt x="13407" y="123519"/>
                      <a:pt x="32723" y="136654"/>
                    </a:cubicBezTo>
                    <a:cubicBezTo>
                      <a:pt x="34067" y="142360"/>
                      <a:pt x="36081" y="147894"/>
                      <a:pt x="38724" y="153132"/>
                    </a:cubicBezTo>
                    <a:cubicBezTo>
                      <a:pt x="52440" y="169230"/>
                      <a:pt x="94064" y="179136"/>
                      <a:pt x="105970" y="177421"/>
                    </a:cubicBezTo>
                    <a:cubicBezTo>
                      <a:pt x="120536" y="176269"/>
                      <a:pt x="132921" y="166334"/>
                      <a:pt x="137212" y="152370"/>
                    </a:cubicBezTo>
                    <a:cubicBezTo>
                      <a:pt x="150166" y="122462"/>
                      <a:pt x="146070" y="82838"/>
                      <a:pt x="142737" y="6426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12"/>
              <p:cNvSpPr/>
              <p:nvPr/>
            </p:nvSpPr>
            <p:spPr>
              <a:xfrm>
                <a:off x="5586117" y="3555452"/>
                <a:ext cx="123225" cy="121654"/>
              </a:xfrm>
              <a:custGeom>
                <a:avLst/>
                <a:gdLst/>
                <a:ahLst/>
                <a:cxnLst/>
                <a:rect l="l" t="t" r="r" b="b"/>
                <a:pathLst>
                  <a:path w="154031" h="152067" extrusionOk="0">
                    <a:moveTo>
                      <a:pt x="46496" y="152068"/>
                    </a:moveTo>
                    <a:lnTo>
                      <a:pt x="46496" y="152068"/>
                    </a:lnTo>
                    <a:lnTo>
                      <a:pt x="50021" y="119112"/>
                    </a:lnTo>
                    <a:cubicBezTo>
                      <a:pt x="50021" y="119112"/>
                      <a:pt x="22874" y="49579"/>
                      <a:pt x="86692" y="63009"/>
                    </a:cubicBezTo>
                    <a:cubicBezTo>
                      <a:pt x="128602" y="71867"/>
                      <a:pt x="139079" y="75677"/>
                      <a:pt x="151843" y="47579"/>
                    </a:cubicBezTo>
                    <a:cubicBezTo>
                      <a:pt x="164606" y="19480"/>
                      <a:pt x="119648" y="-5857"/>
                      <a:pt x="66118" y="1192"/>
                    </a:cubicBezTo>
                    <a:cubicBezTo>
                      <a:pt x="27984" y="5192"/>
                      <a:pt x="-739" y="37720"/>
                      <a:pt x="14" y="76058"/>
                    </a:cubicBezTo>
                    <a:cubicBezTo>
                      <a:pt x="1538" y="96632"/>
                      <a:pt x="7063" y="138542"/>
                      <a:pt x="46496" y="152068"/>
                    </a:cubicBezTo>
                    <a:close/>
                  </a:path>
                </a:pathLst>
              </a:custGeom>
              <a:solidFill>
                <a:srgbClr val="2B2A30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12"/>
              <p:cNvSpPr/>
              <p:nvPr/>
            </p:nvSpPr>
            <p:spPr>
              <a:xfrm>
                <a:off x="5563193" y="3761560"/>
                <a:ext cx="157578" cy="270890"/>
              </a:xfrm>
              <a:custGeom>
                <a:avLst/>
                <a:gdLst/>
                <a:ahLst/>
                <a:cxnLst/>
                <a:rect l="l" t="t" r="r" b="b"/>
                <a:pathLst>
                  <a:path w="196972" h="338613" extrusionOk="0">
                    <a:moveTo>
                      <a:pt x="780" y="5239"/>
                    </a:moveTo>
                    <a:cubicBezTo>
                      <a:pt x="19163" y="0"/>
                      <a:pt x="5161" y="4286"/>
                      <a:pt x="19163" y="0"/>
                    </a:cubicBezTo>
                    <a:cubicBezTo>
                      <a:pt x="66788" y="46958"/>
                      <a:pt x="61168" y="127540"/>
                      <a:pt x="72027" y="207073"/>
                    </a:cubicBezTo>
                    <a:cubicBezTo>
                      <a:pt x="98506" y="250984"/>
                      <a:pt x="196709" y="310039"/>
                      <a:pt x="196709" y="310039"/>
                    </a:cubicBezTo>
                    <a:cubicBezTo>
                      <a:pt x="197947" y="318516"/>
                      <a:pt x="194994" y="320992"/>
                      <a:pt x="184326" y="338614"/>
                    </a:cubicBezTo>
                    <a:cubicBezTo>
                      <a:pt x="129661" y="317649"/>
                      <a:pt x="79941" y="285579"/>
                      <a:pt x="38308" y="244411"/>
                    </a:cubicBezTo>
                    <a:cubicBezTo>
                      <a:pt x="35927" y="242221"/>
                      <a:pt x="32498" y="241554"/>
                      <a:pt x="31545" y="238601"/>
                    </a:cubicBezTo>
                    <a:cubicBezTo>
                      <a:pt x="14686" y="187547"/>
                      <a:pt x="-4078" y="42291"/>
                      <a:pt x="780" y="5239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12"/>
              <p:cNvSpPr/>
              <p:nvPr/>
            </p:nvSpPr>
            <p:spPr>
              <a:xfrm>
                <a:off x="5730894" y="3844261"/>
                <a:ext cx="182422" cy="245287"/>
              </a:xfrm>
              <a:custGeom>
                <a:avLst/>
                <a:gdLst/>
                <a:ahLst/>
                <a:cxnLst/>
                <a:rect l="l" t="t" r="r" b="b"/>
                <a:pathLst>
                  <a:path w="228028" h="306609" extrusionOk="0">
                    <a:moveTo>
                      <a:pt x="228028" y="0"/>
                    </a:moveTo>
                    <a:lnTo>
                      <a:pt x="156686" y="244030"/>
                    </a:lnTo>
                    <a:lnTo>
                      <a:pt x="0" y="306610"/>
                    </a:lnTo>
                    <a:lnTo>
                      <a:pt x="57150" y="68866"/>
                    </a:lnTo>
                    <a:lnTo>
                      <a:pt x="228028" y="0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12"/>
              <p:cNvSpPr/>
              <p:nvPr/>
            </p:nvSpPr>
            <p:spPr>
              <a:xfrm>
                <a:off x="5699455" y="3997937"/>
                <a:ext cx="92794" cy="45581"/>
              </a:xfrm>
              <a:custGeom>
                <a:avLst/>
                <a:gdLst/>
                <a:ahLst/>
                <a:cxnLst/>
                <a:rect l="l" t="t" r="r" b="b"/>
                <a:pathLst>
                  <a:path w="115992" h="56976" extrusionOk="0">
                    <a:moveTo>
                      <a:pt x="1604" y="16383"/>
                    </a:moveTo>
                    <a:cubicBezTo>
                      <a:pt x="3890" y="8001"/>
                      <a:pt x="9891" y="10096"/>
                      <a:pt x="16749" y="12192"/>
                    </a:cubicBezTo>
                    <a:cubicBezTo>
                      <a:pt x="24087" y="15173"/>
                      <a:pt x="32154" y="15869"/>
                      <a:pt x="39895" y="14192"/>
                    </a:cubicBezTo>
                    <a:cubicBezTo>
                      <a:pt x="45919" y="11240"/>
                      <a:pt x="51497" y="7458"/>
                      <a:pt x="56468" y="2953"/>
                    </a:cubicBezTo>
                    <a:cubicBezTo>
                      <a:pt x="59631" y="1038"/>
                      <a:pt x="63251" y="19"/>
                      <a:pt x="66946" y="0"/>
                    </a:cubicBezTo>
                    <a:cubicBezTo>
                      <a:pt x="66946" y="2096"/>
                      <a:pt x="63326" y="14478"/>
                      <a:pt x="63326" y="14478"/>
                    </a:cubicBezTo>
                    <a:cubicBezTo>
                      <a:pt x="63326" y="14478"/>
                      <a:pt x="97712" y="14478"/>
                      <a:pt x="101426" y="14478"/>
                    </a:cubicBezTo>
                    <a:cubicBezTo>
                      <a:pt x="104583" y="13907"/>
                      <a:pt x="107609" y="15993"/>
                      <a:pt x="108184" y="19155"/>
                    </a:cubicBezTo>
                    <a:cubicBezTo>
                      <a:pt x="108501" y="20889"/>
                      <a:pt x="108012" y="22670"/>
                      <a:pt x="106856" y="24003"/>
                    </a:cubicBezTo>
                    <a:lnTo>
                      <a:pt x="109237" y="24003"/>
                    </a:lnTo>
                    <a:cubicBezTo>
                      <a:pt x="116190" y="22479"/>
                      <a:pt x="118762" y="33528"/>
                      <a:pt x="112190" y="34862"/>
                    </a:cubicBezTo>
                    <a:lnTo>
                      <a:pt x="106475" y="35719"/>
                    </a:lnTo>
                    <a:cubicBezTo>
                      <a:pt x="111047" y="37529"/>
                      <a:pt x="112190" y="45244"/>
                      <a:pt x="106475" y="46196"/>
                    </a:cubicBezTo>
                    <a:lnTo>
                      <a:pt x="104665" y="46196"/>
                    </a:lnTo>
                    <a:cubicBezTo>
                      <a:pt x="103845" y="46339"/>
                      <a:pt x="103009" y="46339"/>
                      <a:pt x="102188" y="46196"/>
                    </a:cubicBezTo>
                    <a:lnTo>
                      <a:pt x="100188" y="46196"/>
                    </a:lnTo>
                    <a:cubicBezTo>
                      <a:pt x="100896" y="49435"/>
                      <a:pt x="98845" y="52635"/>
                      <a:pt x="95608" y="53340"/>
                    </a:cubicBezTo>
                    <a:cubicBezTo>
                      <a:pt x="95421" y="53378"/>
                      <a:pt x="95233" y="53416"/>
                      <a:pt x="95045" y="53435"/>
                    </a:cubicBezTo>
                    <a:cubicBezTo>
                      <a:pt x="78281" y="55626"/>
                      <a:pt x="53611" y="62294"/>
                      <a:pt x="38466" y="48482"/>
                    </a:cubicBezTo>
                    <a:cubicBezTo>
                      <a:pt x="27950" y="47473"/>
                      <a:pt x="17678" y="44710"/>
                      <a:pt x="8081" y="40291"/>
                    </a:cubicBezTo>
                    <a:cubicBezTo>
                      <a:pt x="-967" y="35719"/>
                      <a:pt x="-1253" y="26289"/>
                      <a:pt x="1604" y="16383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12"/>
              <p:cNvSpPr/>
              <p:nvPr/>
            </p:nvSpPr>
            <p:spPr>
              <a:xfrm>
                <a:off x="5833154" y="3969125"/>
                <a:ext cx="57182" cy="47279"/>
              </a:xfrm>
              <a:custGeom>
                <a:avLst/>
                <a:gdLst/>
                <a:ahLst/>
                <a:cxnLst/>
                <a:rect l="l" t="t" r="r" b="b"/>
                <a:pathLst>
                  <a:path w="71478" h="59099" extrusionOk="0">
                    <a:moveTo>
                      <a:pt x="5636" y="32418"/>
                    </a:moveTo>
                    <a:lnTo>
                      <a:pt x="8018" y="32418"/>
                    </a:lnTo>
                    <a:cubicBezTo>
                      <a:pt x="5440" y="30599"/>
                      <a:pt x="4827" y="27027"/>
                      <a:pt x="6648" y="24455"/>
                    </a:cubicBezTo>
                    <a:cubicBezTo>
                      <a:pt x="7726" y="22922"/>
                      <a:pt x="9482" y="22026"/>
                      <a:pt x="11351" y="22036"/>
                    </a:cubicBezTo>
                    <a:cubicBezTo>
                      <a:pt x="14876" y="22036"/>
                      <a:pt x="50213" y="14606"/>
                      <a:pt x="50213" y="14606"/>
                    </a:cubicBezTo>
                    <a:lnTo>
                      <a:pt x="54500" y="128"/>
                    </a:lnTo>
                    <a:cubicBezTo>
                      <a:pt x="54500" y="-729"/>
                      <a:pt x="60596" y="2986"/>
                      <a:pt x="60786" y="3176"/>
                    </a:cubicBezTo>
                    <a:cubicBezTo>
                      <a:pt x="66872" y="7091"/>
                      <a:pt x="70809" y="13597"/>
                      <a:pt x="71454" y="20798"/>
                    </a:cubicBezTo>
                    <a:cubicBezTo>
                      <a:pt x="71818" y="30903"/>
                      <a:pt x="68152" y="40733"/>
                      <a:pt x="61262" y="48134"/>
                    </a:cubicBezTo>
                    <a:cubicBezTo>
                      <a:pt x="54984" y="54364"/>
                      <a:pt x="46575" y="57974"/>
                      <a:pt x="37736" y="58231"/>
                    </a:cubicBezTo>
                    <a:cubicBezTo>
                      <a:pt x="33449" y="58231"/>
                      <a:pt x="29354" y="58707"/>
                      <a:pt x="25639" y="59088"/>
                    </a:cubicBezTo>
                    <a:cubicBezTo>
                      <a:pt x="22226" y="59298"/>
                      <a:pt x="19289" y="56707"/>
                      <a:pt x="19078" y="53287"/>
                    </a:cubicBezTo>
                    <a:cubicBezTo>
                      <a:pt x="19071" y="53192"/>
                      <a:pt x="19068" y="53087"/>
                      <a:pt x="19067" y="52992"/>
                    </a:cubicBezTo>
                    <a:lnTo>
                      <a:pt x="17924" y="52992"/>
                    </a:lnTo>
                    <a:cubicBezTo>
                      <a:pt x="17115" y="53221"/>
                      <a:pt x="16256" y="53221"/>
                      <a:pt x="15447" y="52992"/>
                    </a:cubicBezTo>
                    <a:lnTo>
                      <a:pt x="13637" y="52992"/>
                    </a:lnTo>
                    <a:cubicBezTo>
                      <a:pt x="7637" y="52992"/>
                      <a:pt x="7160" y="45562"/>
                      <a:pt x="11256" y="42895"/>
                    </a:cubicBezTo>
                    <a:lnTo>
                      <a:pt x="5446" y="42895"/>
                    </a:lnTo>
                    <a:cubicBezTo>
                      <a:pt x="-2174" y="43562"/>
                      <a:pt x="-1507" y="32323"/>
                      <a:pt x="5636" y="32418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12"/>
              <p:cNvSpPr/>
              <p:nvPr/>
            </p:nvSpPr>
            <p:spPr>
              <a:xfrm>
                <a:off x="5709343" y="3692033"/>
                <a:ext cx="56693" cy="82524"/>
              </a:xfrm>
              <a:custGeom>
                <a:avLst/>
                <a:gdLst/>
                <a:ahLst/>
                <a:cxnLst/>
                <a:rect l="l" t="t" r="r" b="b"/>
                <a:pathLst>
                  <a:path w="70866" h="103155" extrusionOk="0">
                    <a:moveTo>
                      <a:pt x="45339" y="103156"/>
                    </a:moveTo>
                    <a:cubicBezTo>
                      <a:pt x="54990" y="102718"/>
                      <a:pt x="64114" y="98631"/>
                      <a:pt x="70866" y="91726"/>
                    </a:cubicBezTo>
                    <a:cubicBezTo>
                      <a:pt x="69533" y="73628"/>
                      <a:pt x="46482" y="5143"/>
                      <a:pt x="0" y="0"/>
                    </a:cubicBezTo>
                    <a:cubicBezTo>
                      <a:pt x="12463" y="8944"/>
                      <a:pt x="22324" y="21041"/>
                      <a:pt x="28575" y="35052"/>
                    </a:cubicBezTo>
                    <a:cubicBezTo>
                      <a:pt x="35880" y="57293"/>
                      <a:pt x="41484" y="80067"/>
                      <a:pt x="45339" y="1031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12"/>
              <p:cNvSpPr/>
              <p:nvPr/>
            </p:nvSpPr>
            <p:spPr>
              <a:xfrm>
                <a:off x="5551668" y="3748041"/>
                <a:ext cx="68780" cy="102654"/>
              </a:xfrm>
              <a:custGeom>
                <a:avLst/>
                <a:gdLst/>
                <a:ahLst/>
                <a:cxnLst/>
                <a:rect l="l" t="t" r="r" b="b"/>
                <a:pathLst>
                  <a:path w="85975" h="128318" extrusionOk="0">
                    <a:moveTo>
                      <a:pt x="6812" y="123589"/>
                    </a:moveTo>
                    <a:cubicBezTo>
                      <a:pt x="6812" y="123589"/>
                      <a:pt x="53008" y="139590"/>
                      <a:pt x="85584" y="112730"/>
                    </a:cubicBezTo>
                    <a:cubicBezTo>
                      <a:pt x="89203" y="106634"/>
                      <a:pt x="66534" y="27957"/>
                      <a:pt x="66534" y="27957"/>
                    </a:cubicBezTo>
                    <a:cubicBezTo>
                      <a:pt x="66534" y="27957"/>
                      <a:pt x="47484" y="-12238"/>
                      <a:pt x="16813" y="3764"/>
                    </a:cubicBezTo>
                    <a:cubicBezTo>
                      <a:pt x="-13857" y="19766"/>
                      <a:pt x="6812" y="123589"/>
                      <a:pt x="6812" y="123589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3" name="Google Shape;253;p12"/>
            <p:cNvSpPr/>
            <p:nvPr/>
          </p:nvSpPr>
          <p:spPr>
            <a:xfrm>
              <a:off x="7297552" y="1119942"/>
              <a:ext cx="135609" cy="26640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2"/>
            <p:cNvSpPr/>
            <p:nvPr/>
          </p:nvSpPr>
          <p:spPr>
            <a:xfrm>
              <a:off x="7309787" y="1745656"/>
              <a:ext cx="93295" cy="72283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12"/>
            <p:cNvSpPr/>
            <p:nvPr/>
          </p:nvSpPr>
          <p:spPr>
            <a:xfrm>
              <a:off x="7310617" y="1769417"/>
              <a:ext cx="92899" cy="48456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2"/>
            <p:cNvSpPr/>
            <p:nvPr/>
          </p:nvSpPr>
          <p:spPr>
            <a:xfrm>
              <a:off x="7197828" y="1680648"/>
              <a:ext cx="93274" cy="69610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12"/>
            <p:cNvSpPr/>
            <p:nvPr/>
          </p:nvSpPr>
          <p:spPr>
            <a:xfrm>
              <a:off x="7198064" y="1702707"/>
              <a:ext cx="92850" cy="48456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2"/>
            <p:cNvSpPr/>
            <p:nvPr/>
          </p:nvSpPr>
          <p:spPr>
            <a:xfrm>
              <a:off x="7221254" y="1360384"/>
              <a:ext cx="326700" cy="394943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2"/>
            <p:cNvSpPr/>
            <p:nvPr/>
          </p:nvSpPr>
          <p:spPr>
            <a:xfrm>
              <a:off x="7417903" y="1095544"/>
              <a:ext cx="102781" cy="99997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2"/>
            <p:cNvSpPr/>
            <p:nvPr/>
          </p:nvSpPr>
          <p:spPr>
            <a:xfrm>
              <a:off x="7381720" y="1109556"/>
              <a:ext cx="166775" cy="325513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2"/>
            <p:cNvSpPr/>
            <p:nvPr/>
          </p:nvSpPr>
          <p:spPr>
            <a:xfrm>
              <a:off x="7413797" y="991818"/>
              <a:ext cx="110760" cy="134864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2"/>
            <p:cNvSpPr/>
            <p:nvPr/>
          </p:nvSpPr>
          <p:spPr>
            <a:xfrm>
              <a:off x="7417935" y="980032"/>
              <a:ext cx="116886" cy="115512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2"/>
            <p:cNvSpPr/>
            <p:nvPr/>
          </p:nvSpPr>
          <p:spPr>
            <a:xfrm>
              <a:off x="7364000" y="1109861"/>
              <a:ext cx="53839" cy="78361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2"/>
            <p:cNvSpPr/>
            <p:nvPr/>
          </p:nvSpPr>
          <p:spPr>
            <a:xfrm>
              <a:off x="7794459" y="3551002"/>
              <a:ext cx="540508" cy="312148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2"/>
            <p:cNvSpPr/>
            <p:nvPr/>
          </p:nvSpPr>
          <p:spPr>
            <a:xfrm>
              <a:off x="7824798" y="3491907"/>
              <a:ext cx="469764" cy="181297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12"/>
            <p:cNvSpPr/>
            <p:nvPr/>
          </p:nvSpPr>
          <p:spPr>
            <a:xfrm>
              <a:off x="7794490" y="3623727"/>
              <a:ext cx="41046" cy="82625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2"/>
            <p:cNvSpPr/>
            <p:nvPr/>
          </p:nvSpPr>
          <p:spPr>
            <a:xfrm>
              <a:off x="8298847" y="3624184"/>
              <a:ext cx="36096" cy="82168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2"/>
            <p:cNvSpPr/>
            <p:nvPr/>
          </p:nvSpPr>
          <p:spPr>
            <a:xfrm>
              <a:off x="7842237" y="3535238"/>
              <a:ext cx="449908" cy="259679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2"/>
            <p:cNvSpPr/>
            <p:nvPr/>
          </p:nvSpPr>
          <p:spPr>
            <a:xfrm>
              <a:off x="7815050" y="3673683"/>
              <a:ext cx="491482" cy="17632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12"/>
            <p:cNvSpPr/>
            <p:nvPr/>
          </p:nvSpPr>
          <p:spPr>
            <a:xfrm>
              <a:off x="7794490" y="3472184"/>
              <a:ext cx="540453" cy="312196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12"/>
            <p:cNvSpPr/>
            <p:nvPr/>
          </p:nvSpPr>
          <p:spPr>
            <a:xfrm>
              <a:off x="7752377" y="3752957"/>
              <a:ext cx="148877" cy="85976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2"/>
            <p:cNvSpPr/>
            <p:nvPr/>
          </p:nvSpPr>
          <p:spPr>
            <a:xfrm>
              <a:off x="7787483" y="3773138"/>
              <a:ext cx="113771" cy="106232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7465892" y="3799784"/>
              <a:ext cx="344817" cy="254127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2"/>
            <p:cNvSpPr/>
            <p:nvPr/>
          </p:nvSpPr>
          <p:spPr>
            <a:xfrm rot="-1801764">
              <a:off x="7461665" y="3958761"/>
              <a:ext cx="59345" cy="10271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2"/>
            <p:cNvSpPr/>
            <p:nvPr/>
          </p:nvSpPr>
          <p:spPr>
            <a:xfrm>
              <a:off x="8113340" y="4275363"/>
              <a:ext cx="345579" cy="199519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2"/>
            <p:cNvSpPr/>
            <p:nvPr/>
          </p:nvSpPr>
          <p:spPr>
            <a:xfrm>
              <a:off x="8345604" y="3658605"/>
              <a:ext cx="79241" cy="172485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12"/>
            <p:cNvSpPr/>
            <p:nvPr/>
          </p:nvSpPr>
          <p:spPr>
            <a:xfrm>
              <a:off x="8356722" y="3587657"/>
              <a:ext cx="56961" cy="109603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2"/>
            <p:cNvSpPr/>
            <p:nvPr/>
          </p:nvSpPr>
          <p:spPr>
            <a:xfrm>
              <a:off x="8165307" y="4346248"/>
              <a:ext cx="122882" cy="68919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2"/>
            <p:cNvSpPr/>
            <p:nvPr/>
          </p:nvSpPr>
          <p:spPr>
            <a:xfrm>
              <a:off x="8165313" y="4357988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2"/>
            <p:cNvSpPr/>
            <p:nvPr/>
          </p:nvSpPr>
          <p:spPr>
            <a:xfrm>
              <a:off x="8255166" y="4305930"/>
              <a:ext cx="122882" cy="68953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2"/>
            <p:cNvSpPr/>
            <p:nvPr/>
          </p:nvSpPr>
          <p:spPr>
            <a:xfrm>
              <a:off x="8255174" y="4317703"/>
              <a:ext cx="120815" cy="57407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2"/>
            <p:cNvSpPr/>
            <p:nvPr/>
          </p:nvSpPr>
          <p:spPr>
            <a:xfrm>
              <a:off x="8198325" y="3858200"/>
              <a:ext cx="179678" cy="5072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2"/>
            <p:cNvSpPr/>
            <p:nvPr/>
          </p:nvSpPr>
          <p:spPr>
            <a:xfrm>
              <a:off x="8224549" y="3442293"/>
              <a:ext cx="130417" cy="208730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8197056" y="3589895"/>
              <a:ext cx="200560" cy="332104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2"/>
            <p:cNvSpPr/>
            <p:nvPr/>
          </p:nvSpPr>
          <p:spPr>
            <a:xfrm>
              <a:off x="8000839" y="3631642"/>
              <a:ext cx="254644" cy="198374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8187055" y="3627341"/>
              <a:ext cx="77484" cy="113419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2"/>
            <p:cNvSpPr/>
            <p:nvPr/>
          </p:nvSpPr>
          <p:spPr>
            <a:xfrm>
              <a:off x="8224358" y="3433131"/>
              <a:ext cx="126435" cy="139356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9" name="Google Shape;289;p12"/>
            <p:cNvGrpSpPr/>
            <p:nvPr/>
          </p:nvGrpSpPr>
          <p:grpSpPr>
            <a:xfrm>
              <a:off x="6544681" y="927100"/>
              <a:ext cx="264550" cy="200503"/>
              <a:chOff x="6621095" y="1452181"/>
              <a:chExt cx="330894" cy="250785"/>
            </a:xfrm>
          </p:grpSpPr>
          <p:sp>
            <p:nvSpPr>
              <p:cNvPr id="290" name="Google Shape;290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" name="Google Shape;294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5" name="Google Shape;295;p12"/>
            <p:cNvGrpSpPr/>
            <p:nvPr/>
          </p:nvGrpSpPr>
          <p:grpSpPr>
            <a:xfrm>
              <a:off x="7210360" y="1314224"/>
              <a:ext cx="264550" cy="200503"/>
              <a:chOff x="6621095" y="1452181"/>
              <a:chExt cx="330894" cy="250785"/>
            </a:xfrm>
          </p:grpSpPr>
          <p:sp>
            <p:nvSpPr>
              <p:cNvPr id="296" name="Google Shape;296;p12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12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" name="Google Shape;298;p12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12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12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1" name="Google Shape;301;p12"/>
            <p:cNvSpPr/>
            <p:nvPr/>
          </p:nvSpPr>
          <p:spPr>
            <a:xfrm>
              <a:off x="7451033" y="1163186"/>
              <a:ext cx="126280" cy="353110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2"/>
            <p:cNvSpPr/>
            <p:nvPr/>
          </p:nvSpPr>
          <p:spPr>
            <a:xfrm>
              <a:off x="7509451" y="1160411"/>
              <a:ext cx="72725" cy="98625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3" name="Google Shape;303;p12"/>
            <p:cNvGrpSpPr/>
            <p:nvPr/>
          </p:nvGrpSpPr>
          <p:grpSpPr>
            <a:xfrm flipH="1">
              <a:off x="8183210" y="2407472"/>
              <a:ext cx="780360" cy="1195999"/>
              <a:chOff x="3975528" y="3303922"/>
              <a:chExt cx="780360" cy="1195999"/>
            </a:xfrm>
          </p:grpSpPr>
          <p:sp>
            <p:nvSpPr>
              <p:cNvPr id="304" name="Google Shape;304;p12"/>
              <p:cNvSpPr/>
              <p:nvPr/>
            </p:nvSpPr>
            <p:spPr>
              <a:xfrm>
                <a:off x="4158598" y="4226660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689" y="206407"/>
                    </a:moveTo>
                    <a:lnTo>
                      <a:pt x="0" y="103251"/>
                    </a:lnTo>
                    <a:lnTo>
                      <a:pt x="178689" y="0"/>
                    </a:lnTo>
                    <a:lnTo>
                      <a:pt x="357473" y="103251"/>
                    </a:lnTo>
                    <a:lnTo>
                      <a:pt x="178689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12"/>
              <p:cNvSpPr/>
              <p:nvPr/>
            </p:nvSpPr>
            <p:spPr>
              <a:xfrm>
                <a:off x="4385076" y="4094459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12"/>
              <p:cNvSpPr/>
              <p:nvPr/>
            </p:nvSpPr>
            <p:spPr>
              <a:xfrm>
                <a:off x="4469909" y="3303922"/>
                <a:ext cx="285978" cy="165049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311" extrusionOk="0">
                    <a:moveTo>
                      <a:pt x="178784" y="206312"/>
                    </a:moveTo>
                    <a:lnTo>
                      <a:pt x="0" y="103156"/>
                    </a:lnTo>
                    <a:lnTo>
                      <a:pt x="178784" y="0"/>
                    </a:lnTo>
                    <a:lnTo>
                      <a:pt x="357473" y="103156"/>
                    </a:lnTo>
                    <a:lnTo>
                      <a:pt x="178784" y="2063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" name="Google Shape;308;p12"/>
              <p:cNvSpPr/>
              <p:nvPr/>
            </p:nvSpPr>
            <p:spPr>
              <a:xfrm>
                <a:off x="4469909" y="3386395"/>
                <a:ext cx="143027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1032319" extrusionOk="0">
                    <a:moveTo>
                      <a:pt x="178784" y="1032320"/>
                    </a:moveTo>
                    <a:lnTo>
                      <a:pt x="0" y="929068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103232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12"/>
              <p:cNvSpPr/>
              <p:nvPr/>
            </p:nvSpPr>
            <p:spPr>
              <a:xfrm>
                <a:off x="4612847" y="3386395"/>
                <a:ext cx="142951" cy="825855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1032319" extrusionOk="0">
                    <a:moveTo>
                      <a:pt x="178689" y="929068"/>
                    </a:moveTo>
                    <a:lnTo>
                      <a:pt x="0" y="103232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92906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12"/>
              <p:cNvSpPr/>
              <p:nvPr/>
            </p:nvSpPr>
            <p:spPr>
              <a:xfrm>
                <a:off x="4255541" y="3675088"/>
                <a:ext cx="285978" cy="165201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501" extrusionOk="0">
                    <a:moveTo>
                      <a:pt x="178784" y="206502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5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12"/>
              <p:cNvSpPr/>
              <p:nvPr/>
            </p:nvSpPr>
            <p:spPr>
              <a:xfrm>
                <a:off x="4255541" y="3757637"/>
                <a:ext cx="143027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721899" extrusionOk="0">
                    <a:moveTo>
                      <a:pt x="178784" y="721900"/>
                    </a:moveTo>
                    <a:lnTo>
                      <a:pt x="0" y="618744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721900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12"/>
              <p:cNvSpPr/>
              <p:nvPr/>
            </p:nvSpPr>
            <p:spPr>
              <a:xfrm>
                <a:off x="4398478" y="3757637"/>
                <a:ext cx="142950" cy="577519"/>
              </a:xfrm>
              <a:custGeom>
                <a:avLst/>
                <a:gdLst/>
                <a:ahLst/>
                <a:cxnLst/>
                <a:rect l="l" t="t" r="r" b="b"/>
                <a:pathLst>
                  <a:path w="178688" h="721899" extrusionOk="0">
                    <a:moveTo>
                      <a:pt x="178689" y="618744"/>
                    </a:moveTo>
                    <a:lnTo>
                      <a:pt x="0" y="721900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6187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12"/>
              <p:cNvSpPr/>
              <p:nvPr/>
            </p:nvSpPr>
            <p:spPr>
              <a:xfrm>
                <a:off x="3975528" y="43347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251"/>
                    </a:lnTo>
                    <a:lnTo>
                      <a:pt x="178784" y="0"/>
                    </a:lnTo>
                    <a:lnTo>
                      <a:pt x="357473" y="103251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12"/>
              <p:cNvSpPr/>
              <p:nvPr/>
            </p:nvSpPr>
            <p:spPr>
              <a:xfrm>
                <a:off x="4027311" y="4067196"/>
                <a:ext cx="285978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357473" h="206406" extrusionOk="0">
                    <a:moveTo>
                      <a:pt x="178784" y="206407"/>
                    </a:moveTo>
                    <a:lnTo>
                      <a:pt x="0" y="103156"/>
                    </a:lnTo>
                    <a:lnTo>
                      <a:pt x="178689" y="0"/>
                    </a:lnTo>
                    <a:lnTo>
                      <a:pt x="357473" y="103156"/>
                    </a:lnTo>
                    <a:lnTo>
                      <a:pt x="178784" y="2064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12"/>
              <p:cNvSpPr/>
              <p:nvPr/>
            </p:nvSpPr>
            <p:spPr>
              <a:xfrm>
                <a:off x="4027311" y="4149670"/>
                <a:ext cx="143027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784" h="399097" extrusionOk="0">
                    <a:moveTo>
                      <a:pt x="178784" y="399098"/>
                    </a:moveTo>
                    <a:lnTo>
                      <a:pt x="0" y="295846"/>
                    </a:lnTo>
                    <a:lnTo>
                      <a:pt x="0" y="0"/>
                    </a:lnTo>
                    <a:lnTo>
                      <a:pt x="178784" y="103251"/>
                    </a:lnTo>
                    <a:lnTo>
                      <a:pt x="178784" y="399098"/>
                    </a:ln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12"/>
              <p:cNvSpPr/>
              <p:nvPr/>
            </p:nvSpPr>
            <p:spPr>
              <a:xfrm>
                <a:off x="4170249" y="4149670"/>
                <a:ext cx="142951" cy="319278"/>
              </a:xfrm>
              <a:custGeom>
                <a:avLst/>
                <a:gdLst/>
                <a:ahLst/>
                <a:cxnLst/>
                <a:rect l="l" t="t" r="r" b="b"/>
                <a:pathLst>
                  <a:path w="178689" h="399097" extrusionOk="0">
                    <a:moveTo>
                      <a:pt x="178689" y="295846"/>
                    </a:moveTo>
                    <a:lnTo>
                      <a:pt x="0" y="399098"/>
                    </a:lnTo>
                    <a:lnTo>
                      <a:pt x="0" y="103251"/>
                    </a:lnTo>
                    <a:lnTo>
                      <a:pt x="178689" y="0"/>
                    </a:lnTo>
                    <a:lnTo>
                      <a:pt x="178689" y="29584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12"/>
              <p:cNvSpPr/>
              <p:nvPr/>
            </p:nvSpPr>
            <p:spPr>
              <a:xfrm>
                <a:off x="4359514" y="3443605"/>
                <a:ext cx="123401" cy="242674"/>
              </a:xfrm>
              <a:custGeom>
                <a:avLst/>
                <a:gdLst/>
                <a:ahLst/>
                <a:cxnLst/>
                <a:rect l="l" t="t" r="r" b="b"/>
                <a:pathLst>
                  <a:path w="154251" h="303342" extrusionOk="0">
                    <a:moveTo>
                      <a:pt x="65595" y="234575"/>
                    </a:moveTo>
                    <a:cubicBezTo>
                      <a:pt x="79310" y="258921"/>
                      <a:pt x="95907" y="281534"/>
                      <a:pt x="115030" y="301917"/>
                    </a:cubicBezTo>
                    <a:cubicBezTo>
                      <a:pt x="120364" y="308108"/>
                      <a:pt x="161512" y="292392"/>
                      <a:pt x="153130" y="288010"/>
                    </a:cubicBezTo>
                    <a:cubicBezTo>
                      <a:pt x="144747" y="283629"/>
                      <a:pt x="117601" y="246005"/>
                      <a:pt x="104171" y="221335"/>
                    </a:cubicBezTo>
                    <a:cubicBezTo>
                      <a:pt x="92896" y="191398"/>
                      <a:pt x="83356" y="160833"/>
                      <a:pt x="75596" y="129800"/>
                    </a:cubicBezTo>
                    <a:cubicBezTo>
                      <a:pt x="67119" y="99225"/>
                      <a:pt x="59880" y="54267"/>
                      <a:pt x="53689" y="33121"/>
                    </a:cubicBezTo>
                    <a:cubicBezTo>
                      <a:pt x="50377" y="17186"/>
                      <a:pt x="38044" y="4670"/>
                      <a:pt x="22161" y="1117"/>
                    </a:cubicBezTo>
                    <a:cubicBezTo>
                      <a:pt x="7397" y="-2312"/>
                      <a:pt x="-2223" y="1689"/>
                      <a:pt x="444" y="19596"/>
                    </a:cubicBezTo>
                    <a:cubicBezTo>
                      <a:pt x="4730" y="50743"/>
                      <a:pt x="29305" y="172853"/>
                      <a:pt x="65595" y="234575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12"/>
              <p:cNvSpPr/>
              <p:nvPr/>
            </p:nvSpPr>
            <p:spPr>
              <a:xfrm>
                <a:off x="4386191" y="4013507"/>
                <a:ext cx="85270" cy="65855"/>
              </a:xfrm>
              <a:custGeom>
                <a:avLst/>
                <a:gdLst/>
                <a:ahLst/>
                <a:cxnLst/>
                <a:rect l="l" t="t" r="r" b="b"/>
                <a:pathLst>
                  <a:path w="106588" h="82319" extrusionOk="0">
                    <a:moveTo>
                      <a:pt x="8606" y="2"/>
                    </a:moveTo>
                    <a:cubicBezTo>
                      <a:pt x="21369" y="10385"/>
                      <a:pt x="40229" y="860"/>
                      <a:pt x="41181" y="1812"/>
                    </a:cubicBezTo>
                    <a:cubicBezTo>
                      <a:pt x="56119" y="15766"/>
                      <a:pt x="71828" y="28863"/>
                      <a:pt x="88235" y="41055"/>
                    </a:cubicBezTo>
                    <a:cubicBezTo>
                      <a:pt x="96141" y="47246"/>
                      <a:pt x="108523" y="55628"/>
                      <a:pt x="106332" y="67630"/>
                    </a:cubicBezTo>
                    <a:cubicBezTo>
                      <a:pt x="102332" y="89156"/>
                      <a:pt x="68232" y="82489"/>
                      <a:pt x="54897" y="75917"/>
                    </a:cubicBezTo>
                    <a:cubicBezTo>
                      <a:pt x="41562" y="69344"/>
                      <a:pt x="31371" y="58486"/>
                      <a:pt x="19083" y="50866"/>
                    </a:cubicBezTo>
                    <a:cubicBezTo>
                      <a:pt x="10320" y="45437"/>
                      <a:pt x="1653" y="42579"/>
                      <a:pt x="33" y="31816"/>
                    </a:cubicBezTo>
                    <a:cubicBezTo>
                      <a:pt x="-538" y="25244"/>
                      <a:pt x="6415" y="-283"/>
                      <a:pt x="8606" y="2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12"/>
              <p:cNvSpPr/>
              <p:nvPr/>
            </p:nvSpPr>
            <p:spPr>
              <a:xfrm>
                <a:off x="4386358" y="4035136"/>
                <a:ext cx="84898" cy="44294"/>
              </a:xfrm>
              <a:custGeom>
                <a:avLst/>
                <a:gdLst/>
                <a:ahLst/>
                <a:cxnLst/>
                <a:rect l="l" t="t" r="r" b="b"/>
                <a:pathLst>
                  <a:path w="106123" h="55368" extrusionOk="0">
                    <a:moveTo>
                      <a:pt x="301" y="0"/>
                    </a:moveTo>
                    <a:cubicBezTo>
                      <a:pt x="1920" y="10668"/>
                      <a:pt x="10492" y="13525"/>
                      <a:pt x="19351" y="19050"/>
                    </a:cubicBezTo>
                    <a:cubicBezTo>
                      <a:pt x="31828" y="26765"/>
                      <a:pt x="42782" y="38100"/>
                      <a:pt x="55831" y="44577"/>
                    </a:cubicBezTo>
                    <a:cubicBezTo>
                      <a:pt x="68881" y="51054"/>
                      <a:pt x="97646" y="56674"/>
                      <a:pt x="106123" y="41338"/>
                    </a:cubicBezTo>
                    <a:cubicBezTo>
                      <a:pt x="101551" y="62008"/>
                      <a:pt x="68023" y="55531"/>
                      <a:pt x="54879" y="48958"/>
                    </a:cubicBezTo>
                    <a:cubicBezTo>
                      <a:pt x="41734" y="42386"/>
                      <a:pt x="31352" y="31528"/>
                      <a:pt x="19065" y="23908"/>
                    </a:cubicBezTo>
                    <a:cubicBezTo>
                      <a:pt x="10302" y="18479"/>
                      <a:pt x="1634" y="15621"/>
                      <a:pt x="15" y="4858"/>
                    </a:cubicBezTo>
                    <a:cubicBezTo>
                      <a:pt x="-40" y="3229"/>
                      <a:pt x="56" y="1610"/>
                      <a:pt x="30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12"/>
              <p:cNvSpPr/>
              <p:nvPr/>
            </p:nvSpPr>
            <p:spPr>
              <a:xfrm>
                <a:off x="4488338" y="3953912"/>
                <a:ext cx="85261" cy="63613"/>
              </a:xfrm>
              <a:custGeom>
                <a:avLst/>
                <a:gdLst/>
                <a:ahLst/>
                <a:cxnLst/>
                <a:rect l="l" t="t" r="r" b="b"/>
                <a:pathLst>
                  <a:path w="106576" h="79516" extrusionOk="0">
                    <a:moveTo>
                      <a:pt x="10192" y="58"/>
                    </a:moveTo>
                    <a:cubicBezTo>
                      <a:pt x="22955" y="10440"/>
                      <a:pt x="45244" y="-895"/>
                      <a:pt x="46196" y="58"/>
                    </a:cubicBezTo>
                    <a:cubicBezTo>
                      <a:pt x="59433" y="13574"/>
                      <a:pt x="73460" y="26299"/>
                      <a:pt x="88202" y="38158"/>
                    </a:cubicBezTo>
                    <a:cubicBezTo>
                      <a:pt x="96202" y="44444"/>
                      <a:pt x="108585" y="52826"/>
                      <a:pt x="106299" y="64828"/>
                    </a:cubicBezTo>
                    <a:cubicBezTo>
                      <a:pt x="102298" y="86354"/>
                      <a:pt x="68199" y="79687"/>
                      <a:pt x="54959" y="73114"/>
                    </a:cubicBezTo>
                    <a:cubicBezTo>
                      <a:pt x="41719" y="66542"/>
                      <a:pt x="31337" y="55684"/>
                      <a:pt x="19050" y="48064"/>
                    </a:cubicBezTo>
                    <a:cubicBezTo>
                      <a:pt x="10287" y="42634"/>
                      <a:pt x="1715" y="39777"/>
                      <a:pt x="0" y="29014"/>
                    </a:cubicBezTo>
                    <a:cubicBezTo>
                      <a:pt x="721" y="18622"/>
                      <a:pt x="4243" y="8611"/>
                      <a:pt x="10192" y="58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" name="Google Shape;323;p12"/>
              <p:cNvSpPr/>
              <p:nvPr/>
            </p:nvSpPr>
            <p:spPr>
              <a:xfrm>
                <a:off x="4488682" y="3974367"/>
                <a:ext cx="84923" cy="44256"/>
              </a:xfrm>
              <a:custGeom>
                <a:avLst/>
                <a:gdLst/>
                <a:ahLst/>
                <a:cxnLst/>
                <a:rect l="l" t="t" r="r" b="b"/>
                <a:pathLst>
                  <a:path w="106154" h="55320" extrusionOk="0">
                    <a:moveTo>
                      <a:pt x="331" y="0"/>
                    </a:moveTo>
                    <a:cubicBezTo>
                      <a:pt x="1951" y="10573"/>
                      <a:pt x="10523" y="13525"/>
                      <a:pt x="19381" y="19050"/>
                    </a:cubicBezTo>
                    <a:cubicBezTo>
                      <a:pt x="31859" y="26765"/>
                      <a:pt x="42813" y="38100"/>
                      <a:pt x="55767" y="44482"/>
                    </a:cubicBezTo>
                    <a:cubicBezTo>
                      <a:pt x="68721" y="50863"/>
                      <a:pt x="97677" y="56578"/>
                      <a:pt x="106154" y="41243"/>
                    </a:cubicBezTo>
                    <a:cubicBezTo>
                      <a:pt x="101582" y="62008"/>
                      <a:pt x="68054" y="55435"/>
                      <a:pt x="54910" y="48958"/>
                    </a:cubicBezTo>
                    <a:cubicBezTo>
                      <a:pt x="41765" y="42481"/>
                      <a:pt x="31383" y="31528"/>
                      <a:pt x="19096" y="23908"/>
                    </a:cubicBezTo>
                    <a:cubicBezTo>
                      <a:pt x="10333" y="18478"/>
                      <a:pt x="1665" y="15621"/>
                      <a:pt x="46" y="4858"/>
                    </a:cubicBezTo>
                    <a:cubicBezTo>
                      <a:pt x="-67" y="3229"/>
                      <a:pt x="28" y="1600"/>
                      <a:pt x="331" y="0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12"/>
              <p:cNvSpPr/>
              <p:nvPr/>
            </p:nvSpPr>
            <p:spPr>
              <a:xfrm>
                <a:off x="4254514" y="3662153"/>
                <a:ext cx="298029" cy="360530"/>
              </a:xfrm>
              <a:custGeom>
                <a:avLst/>
                <a:gdLst/>
                <a:ahLst/>
                <a:cxnLst/>
                <a:rect l="l" t="t" r="r" b="b"/>
                <a:pathLst>
                  <a:path w="372536" h="450662" extrusionOk="0">
                    <a:moveTo>
                      <a:pt x="2903" y="30848"/>
                    </a:moveTo>
                    <a:cubicBezTo>
                      <a:pt x="-11194" y="119145"/>
                      <a:pt x="27954" y="152006"/>
                      <a:pt x="79103" y="170865"/>
                    </a:cubicBezTo>
                    <a:cubicBezTo>
                      <a:pt x="115679" y="184296"/>
                      <a:pt x="168162" y="205060"/>
                      <a:pt x="168162" y="205060"/>
                    </a:cubicBezTo>
                    <a:cubicBezTo>
                      <a:pt x="168162" y="205060"/>
                      <a:pt x="167400" y="224110"/>
                      <a:pt x="167019" y="267925"/>
                    </a:cubicBezTo>
                    <a:cubicBezTo>
                      <a:pt x="167019" y="306025"/>
                      <a:pt x="171686" y="445947"/>
                      <a:pt x="171686" y="445947"/>
                    </a:cubicBezTo>
                    <a:cubicBezTo>
                      <a:pt x="183944" y="452234"/>
                      <a:pt x="198481" y="452234"/>
                      <a:pt x="210739" y="445947"/>
                    </a:cubicBezTo>
                    <a:cubicBezTo>
                      <a:pt x="210739" y="445947"/>
                      <a:pt x="231313" y="338886"/>
                      <a:pt x="235694" y="290595"/>
                    </a:cubicBezTo>
                    <a:cubicBezTo>
                      <a:pt x="241600" y="225063"/>
                      <a:pt x="251601" y="182200"/>
                      <a:pt x="248267" y="168103"/>
                    </a:cubicBezTo>
                    <a:cubicBezTo>
                      <a:pt x="245314" y="155721"/>
                      <a:pt x="173782" y="120478"/>
                      <a:pt x="151017" y="101428"/>
                    </a:cubicBezTo>
                    <a:lnTo>
                      <a:pt x="301036" y="151720"/>
                    </a:lnTo>
                    <a:cubicBezTo>
                      <a:pt x="298036" y="167932"/>
                      <a:pt x="296538" y="184381"/>
                      <a:pt x="296559" y="200869"/>
                    </a:cubicBezTo>
                    <a:cubicBezTo>
                      <a:pt x="297892" y="252780"/>
                      <a:pt x="300845" y="365271"/>
                      <a:pt x="300845" y="365271"/>
                    </a:cubicBezTo>
                    <a:cubicBezTo>
                      <a:pt x="300845" y="365271"/>
                      <a:pt x="321419" y="380130"/>
                      <a:pt x="338945" y="365271"/>
                    </a:cubicBezTo>
                    <a:cubicBezTo>
                      <a:pt x="338945" y="365271"/>
                      <a:pt x="377045" y="142576"/>
                      <a:pt x="372092" y="113144"/>
                    </a:cubicBezTo>
                    <a:cubicBezTo>
                      <a:pt x="367711" y="85140"/>
                      <a:pt x="235599" y="27990"/>
                      <a:pt x="212263" y="8369"/>
                    </a:cubicBezTo>
                    <a:cubicBezTo>
                      <a:pt x="204058" y="1673"/>
                      <a:pt x="193384" y="-1204"/>
                      <a:pt x="182926" y="463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12"/>
              <p:cNvSpPr/>
              <p:nvPr/>
            </p:nvSpPr>
            <p:spPr>
              <a:xfrm>
                <a:off x="4279346" y="3421120"/>
                <a:ext cx="93728" cy="91216"/>
              </a:xfrm>
              <a:custGeom>
                <a:avLst/>
                <a:gdLst/>
                <a:ahLst/>
                <a:cxnLst/>
                <a:rect l="l" t="t" r="r" b="b"/>
                <a:pathLst>
                  <a:path w="117160" h="114020" extrusionOk="0">
                    <a:moveTo>
                      <a:pt x="24041" y="0"/>
                    </a:moveTo>
                    <a:cubicBezTo>
                      <a:pt x="24041" y="0"/>
                      <a:pt x="26232" y="42101"/>
                      <a:pt x="25279" y="45815"/>
                    </a:cubicBezTo>
                    <a:cubicBezTo>
                      <a:pt x="24327" y="49530"/>
                      <a:pt x="6229" y="61817"/>
                      <a:pt x="609" y="66294"/>
                    </a:cubicBezTo>
                    <a:cubicBezTo>
                      <a:pt x="-5010" y="70771"/>
                      <a:pt x="29661" y="104394"/>
                      <a:pt x="46425" y="112300"/>
                    </a:cubicBezTo>
                    <a:cubicBezTo>
                      <a:pt x="63189" y="120205"/>
                      <a:pt x="116148" y="99727"/>
                      <a:pt x="117100" y="74200"/>
                    </a:cubicBezTo>
                    <a:cubicBezTo>
                      <a:pt x="118053" y="48673"/>
                      <a:pt x="107575" y="26575"/>
                      <a:pt x="99860" y="25146"/>
                    </a:cubicBezTo>
                    <a:cubicBezTo>
                      <a:pt x="92145" y="23717"/>
                      <a:pt x="24041" y="0"/>
                      <a:pt x="24041" y="0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12"/>
              <p:cNvSpPr/>
              <p:nvPr/>
            </p:nvSpPr>
            <p:spPr>
              <a:xfrm>
                <a:off x="4254597" y="3433943"/>
                <a:ext cx="151659" cy="296670"/>
              </a:xfrm>
              <a:custGeom>
                <a:avLst/>
                <a:gdLst/>
                <a:ahLst/>
                <a:cxnLst/>
                <a:rect l="l" t="t" r="r" b="b"/>
                <a:pathLst>
                  <a:path w="189574" h="370837" extrusionOk="0">
                    <a:moveTo>
                      <a:pt x="50329" y="37015"/>
                    </a:moveTo>
                    <a:cubicBezTo>
                      <a:pt x="50329" y="37015"/>
                      <a:pt x="80809" y="82450"/>
                      <a:pt x="123386" y="86736"/>
                    </a:cubicBezTo>
                    <a:cubicBezTo>
                      <a:pt x="136816" y="73496"/>
                      <a:pt x="137959" y="26442"/>
                      <a:pt x="119385" y="11393"/>
                    </a:cubicBezTo>
                    <a:cubicBezTo>
                      <a:pt x="119385" y="11393"/>
                      <a:pt x="136530" y="-2323"/>
                      <a:pt x="147960" y="344"/>
                    </a:cubicBezTo>
                    <a:cubicBezTo>
                      <a:pt x="160529" y="7926"/>
                      <a:pt x="169882" y="19861"/>
                      <a:pt x="174249" y="33872"/>
                    </a:cubicBezTo>
                    <a:cubicBezTo>
                      <a:pt x="185150" y="65076"/>
                      <a:pt x="190313" y="97985"/>
                      <a:pt x="189489" y="131027"/>
                    </a:cubicBezTo>
                    <a:cubicBezTo>
                      <a:pt x="188727" y="175604"/>
                      <a:pt x="189489" y="288380"/>
                      <a:pt x="189489" y="288380"/>
                    </a:cubicBezTo>
                    <a:cubicBezTo>
                      <a:pt x="184440" y="315326"/>
                      <a:pt x="168114" y="338824"/>
                      <a:pt x="144626" y="352960"/>
                    </a:cubicBezTo>
                    <a:cubicBezTo>
                      <a:pt x="113965" y="370266"/>
                      <a:pt x="77860" y="375239"/>
                      <a:pt x="43661" y="366866"/>
                    </a:cubicBezTo>
                    <a:cubicBezTo>
                      <a:pt x="26445" y="363208"/>
                      <a:pt x="12392" y="350816"/>
                      <a:pt x="6609" y="334195"/>
                    </a:cubicBezTo>
                    <a:cubicBezTo>
                      <a:pt x="8609" y="302858"/>
                      <a:pt x="20992" y="238945"/>
                      <a:pt x="16134" y="199226"/>
                    </a:cubicBezTo>
                    <a:cubicBezTo>
                      <a:pt x="11276" y="159507"/>
                      <a:pt x="2609" y="130551"/>
                      <a:pt x="418" y="98832"/>
                    </a:cubicBezTo>
                    <a:cubicBezTo>
                      <a:pt x="-1773" y="67114"/>
                      <a:pt x="4609" y="67686"/>
                      <a:pt x="20611" y="56351"/>
                    </a:cubicBezTo>
                    <a:cubicBezTo>
                      <a:pt x="30053" y="49217"/>
                      <a:pt x="39984" y="42759"/>
                      <a:pt x="50329" y="37015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12"/>
              <p:cNvSpPr/>
              <p:nvPr/>
            </p:nvSpPr>
            <p:spPr>
              <a:xfrm>
                <a:off x="4275867" y="3326707"/>
                <a:ext cx="101092" cy="122957"/>
              </a:xfrm>
              <a:custGeom>
                <a:avLst/>
                <a:gdLst/>
                <a:ahLst/>
                <a:cxnLst/>
                <a:rect l="l" t="t" r="r" b="b"/>
                <a:pathLst>
                  <a:path w="126365" h="153696" extrusionOk="0">
                    <a:moveTo>
                      <a:pt x="123547" y="55607"/>
                    </a:moveTo>
                    <a:lnTo>
                      <a:pt x="123547" y="55607"/>
                    </a:lnTo>
                    <a:cubicBezTo>
                      <a:pt x="118499" y="22936"/>
                      <a:pt x="94972" y="-1543"/>
                      <a:pt x="61349" y="76"/>
                    </a:cubicBezTo>
                    <a:cubicBezTo>
                      <a:pt x="25578" y="2019"/>
                      <a:pt x="-1846" y="32594"/>
                      <a:pt x="97" y="68361"/>
                    </a:cubicBezTo>
                    <a:cubicBezTo>
                      <a:pt x="99" y="68399"/>
                      <a:pt x="101" y="68427"/>
                      <a:pt x="103" y="68465"/>
                    </a:cubicBezTo>
                    <a:cubicBezTo>
                      <a:pt x="1271" y="88611"/>
                      <a:pt x="11858" y="107032"/>
                      <a:pt x="28678" y="118186"/>
                    </a:cubicBezTo>
                    <a:cubicBezTo>
                      <a:pt x="29839" y="123139"/>
                      <a:pt x="31598" y="127940"/>
                      <a:pt x="33917" y="132473"/>
                    </a:cubicBezTo>
                    <a:cubicBezTo>
                      <a:pt x="45728" y="146380"/>
                      <a:pt x="81542" y="155048"/>
                      <a:pt x="92114" y="153524"/>
                    </a:cubicBezTo>
                    <a:cubicBezTo>
                      <a:pt x="104686" y="152400"/>
                      <a:pt x="115295" y="143713"/>
                      <a:pt x="118880" y="131616"/>
                    </a:cubicBezTo>
                    <a:cubicBezTo>
                      <a:pt x="129833" y="105899"/>
                      <a:pt x="126309" y="71609"/>
                      <a:pt x="123547" y="55607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" name="Google Shape;328;p12"/>
              <p:cNvSpPr/>
              <p:nvPr/>
            </p:nvSpPr>
            <p:spPr>
              <a:xfrm>
                <a:off x="4266495" y="3315741"/>
                <a:ext cx="106605" cy="105444"/>
              </a:xfrm>
              <a:custGeom>
                <a:avLst/>
                <a:gdLst/>
                <a:ahLst/>
                <a:cxnLst/>
                <a:rect l="l" t="t" r="r" b="b"/>
                <a:pathLst>
                  <a:path w="133256" h="131805" extrusionOk="0">
                    <a:moveTo>
                      <a:pt x="40114" y="131806"/>
                    </a:moveTo>
                    <a:lnTo>
                      <a:pt x="40114" y="131806"/>
                    </a:lnTo>
                    <a:lnTo>
                      <a:pt x="43162" y="103231"/>
                    </a:lnTo>
                    <a:cubicBezTo>
                      <a:pt x="43162" y="103231"/>
                      <a:pt x="19921" y="43033"/>
                      <a:pt x="74880" y="54653"/>
                    </a:cubicBezTo>
                    <a:cubicBezTo>
                      <a:pt x="111170" y="62273"/>
                      <a:pt x="120314" y="65512"/>
                      <a:pt x="131363" y="41223"/>
                    </a:cubicBezTo>
                    <a:cubicBezTo>
                      <a:pt x="142412" y="16934"/>
                      <a:pt x="103455" y="-5068"/>
                      <a:pt x="57164" y="1028"/>
                    </a:cubicBezTo>
                    <a:cubicBezTo>
                      <a:pt x="24162" y="4533"/>
                      <a:pt x="-666" y="32717"/>
                      <a:pt x="14" y="65893"/>
                    </a:cubicBezTo>
                    <a:cubicBezTo>
                      <a:pt x="1252" y="83895"/>
                      <a:pt x="6014" y="120185"/>
                      <a:pt x="40114" y="131806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12"/>
              <p:cNvSpPr/>
              <p:nvPr/>
            </p:nvSpPr>
            <p:spPr>
              <a:xfrm>
                <a:off x="4373043" y="3434522"/>
                <a:ext cx="49149" cy="71094"/>
              </a:xfrm>
              <a:custGeom>
                <a:avLst/>
                <a:gdLst/>
                <a:ahLst/>
                <a:cxnLst/>
                <a:rect l="l" t="t" r="r" b="b"/>
                <a:pathLst>
                  <a:path w="61436" h="88868" extrusionOk="0">
                    <a:moveTo>
                      <a:pt x="39243" y="88868"/>
                    </a:moveTo>
                    <a:cubicBezTo>
                      <a:pt x="47575" y="88601"/>
                      <a:pt x="55499" y="85192"/>
                      <a:pt x="61436" y="79343"/>
                    </a:cubicBezTo>
                    <a:cubicBezTo>
                      <a:pt x="60198" y="63722"/>
                      <a:pt x="40196" y="4381"/>
                      <a:pt x="0" y="0"/>
                    </a:cubicBezTo>
                    <a:cubicBezTo>
                      <a:pt x="10976" y="7630"/>
                      <a:pt x="19668" y="18098"/>
                      <a:pt x="25146" y="30290"/>
                    </a:cubicBezTo>
                    <a:cubicBezTo>
                      <a:pt x="31347" y="49425"/>
                      <a:pt x="36060" y="69009"/>
                      <a:pt x="39243" y="8886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" name="Google Shape;330;p12"/>
              <p:cNvGrpSpPr/>
              <p:nvPr/>
            </p:nvGrpSpPr>
            <p:grpSpPr>
              <a:xfrm flipH="1">
                <a:off x="4321768" y="3621401"/>
                <a:ext cx="239005" cy="181217"/>
                <a:chOff x="6621095" y="1452181"/>
                <a:chExt cx="330894" cy="250785"/>
              </a:xfrm>
            </p:grpSpPr>
            <p:sp>
              <p:nvSpPr>
                <p:cNvPr id="331" name="Google Shape;331;p12"/>
                <p:cNvSpPr/>
                <p:nvPr/>
              </p:nvSpPr>
              <p:spPr>
                <a:xfrm>
                  <a:off x="6648789" y="1521520"/>
                  <a:ext cx="303199" cy="17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99" h="174500" extrusionOk="0">
                      <a:moveTo>
                        <a:pt x="0" y="63249"/>
                      </a:moveTo>
                      <a:lnTo>
                        <a:pt x="107878" y="860"/>
                      </a:lnTo>
                      <a:cubicBezTo>
                        <a:pt x="109779" y="-287"/>
                        <a:pt x="112155" y="-287"/>
                        <a:pt x="114056" y="860"/>
                      </a:cubicBezTo>
                      <a:lnTo>
                        <a:pt x="303200" y="110302"/>
                      </a:lnTo>
                      <a:lnTo>
                        <a:pt x="192280" y="17450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2"/>
                <p:cNvSpPr/>
                <p:nvPr/>
              </p:nvSpPr>
              <p:spPr>
                <a:xfrm>
                  <a:off x="6790409" y="1564671"/>
                  <a:ext cx="79173" cy="45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73" h="45815" extrusionOk="0">
                      <a:moveTo>
                        <a:pt x="79174" y="29242"/>
                      </a:moveTo>
                      <a:lnTo>
                        <a:pt x="50660" y="45815"/>
                      </a:lnTo>
                      <a:lnTo>
                        <a:pt x="0" y="16478"/>
                      </a:lnTo>
                      <a:lnTo>
                        <a:pt x="28514" y="0"/>
                      </a:lnTo>
                      <a:lnTo>
                        <a:pt x="79174" y="29242"/>
                      </a:ln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" name="Google Shape;333;p12"/>
                <p:cNvSpPr/>
                <p:nvPr/>
              </p:nvSpPr>
              <p:spPr>
                <a:xfrm>
                  <a:off x="6648780" y="1584674"/>
                  <a:ext cx="303209" cy="11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209" h="118292" extrusionOk="0">
                      <a:moveTo>
                        <a:pt x="303209" y="47149"/>
                      </a:moveTo>
                      <a:lnTo>
                        <a:pt x="303209" y="49721"/>
                      </a:lnTo>
                      <a:cubicBezTo>
                        <a:pt x="303237" y="53440"/>
                        <a:pt x="301279" y="56892"/>
                        <a:pt x="298076" y="58769"/>
                      </a:cubicBezTo>
                      <a:lnTo>
                        <a:pt x="197517" y="116872"/>
                      </a:lnTo>
                      <a:cubicBezTo>
                        <a:pt x="194323" y="118766"/>
                        <a:pt x="190350" y="118766"/>
                        <a:pt x="187157" y="116872"/>
                      </a:cubicBezTo>
                      <a:lnTo>
                        <a:pt x="5237" y="12097"/>
                      </a:lnTo>
                      <a:cubicBezTo>
                        <a:pt x="1863" y="10147"/>
                        <a:pt x="-153" y="6475"/>
                        <a:pt x="9" y="2572"/>
                      </a:cubicBezTo>
                      <a:lnTo>
                        <a:pt x="9" y="0"/>
                      </a:lnTo>
                      <a:lnTo>
                        <a:pt x="192289" y="111252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" name="Google Shape;334;p12"/>
                <p:cNvSpPr/>
                <p:nvPr/>
              </p:nvSpPr>
              <p:spPr>
                <a:xfrm>
                  <a:off x="6621095" y="1454086"/>
                  <a:ext cx="217122" cy="244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122" h="244320" extrusionOk="0">
                      <a:moveTo>
                        <a:pt x="217123" y="243459"/>
                      </a:moveTo>
                      <a:cubicBezTo>
                        <a:pt x="213644" y="244834"/>
                        <a:pt x="209728" y="244552"/>
                        <a:pt x="206478" y="242697"/>
                      </a:cubicBezTo>
                      <a:lnTo>
                        <a:pt x="25888" y="137922"/>
                      </a:lnTo>
                      <a:cubicBezTo>
                        <a:pt x="22695" y="136081"/>
                        <a:pt x="20499" y="132899"/>
                        <a:pt x="19900" y="129254"/>
                      </a:cubicBezTo>
                      <a:lnTo>
                        <a:pt x="36" y="10763"/>
                      </a:lnTo>
                      <a:cubicBezTo>
                        <a:pt x="-12" y="10097"/>
                        <a:pt x="-12" y="9429"/>
                        <a:pt x="36" y="8763"/>
                      </a:cubicBezTo>
                      <a:cubicBezTo>
                        <a:pt x="26" y="5457"/>
                        <a:pt x="1366" y="2291"/>
                        <a:pt x="3743" y="0"/>
                      </a:cubicBezTo>
                      <a:lnTo>
                        <a:pt x="191935" y="108871"/>
                      </a:lnTo>
                      <a:cubicBezTo>
                        <a:pt x="194226" y="110281"/>
                        <a:pt x="195813" y="112601"/>
                        <a:pt x="196307" y="115252"/>
                      </a:cubicBez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2"/>
                <p:cNvSpPr/>
                <p:nvPr/>
              </p:nvSpPr>
              <p:spPr>
                <a:xfrm>
                  <a:off x="6624647" y="1452181"/>
                  <a:ext cx="216421" cy="245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421" h="245364" extrusionOk="0">
                      <a:moveTo>
                        <a:pt x="216422" y="243840"/>
                      </a:moveTo>
                      <a:lnTo>
                        <a:pt x="215186" y="244602"/>
                      </a:lnTo>
                      <a:lnTo>
                        <a:pt x="213570" y="245364"/>
                      </a:lnTo>
                      <a:lnTo>
                        <a:pt x="192090" y="117157"/>
                      </a:lnTo>
                      <a:cubicBezTo>
                        <a:pt x="191596" y="114506"/>
                        <a:pt x="190008" y="112186"/>
                        <a:pt x="187718" y="110776"/>
                      </a:cubicBezTo>
                      <a:lnTo>
                        <a:pt x="0" y="1905"/>
                      </a:lnTo>
                      <a:cubicBezTo>
                        <a:pt x="694" y="1117"/>
                        <a:pt x="1530" y="471"/>
                        <a:pt x="2471" y="0"/>
                      </a:cubicBezTo>
                      <a:lnTo>
                        <a:pt x="191044" y="109061"/>
                      </a:lnTo>
                      <a:cubicBezTo>
                        <a:pt x="193373" y="110453"/>
                        <a:pt x="194998" y="112774"/>
                        <a:pt x="195512" y="115443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" name="Google Shape;336;p12"/>
              <p:cNvSpPr/>
              <p:nvPr/>
            </p:nvSpPr>
            <p:spPr>
              <a:xfrm>
                <a:off x="4228115" y="3483465"/>
                <a:ext cx="114539" cy="321870"/>
              </a:xfrm>
              <a:custGeom>
                <a:avLst/>
                <a:gdLst/>
                <a:ahLst/>
                <a:cxnLst/>
                <a:rect l="l" t="t" r="r" b="b"/>
                <a:pathLst>
                  <a:path w="143174" h="402337" extrusionOk="0">
                    <a:moveTo>
                      <a:pt x="132316" y="337406"/>
                    </a:moveTo>
                    <a:cubicBezTo>
                      <a:pt x="124650" y="332329"/>
                      <a:pt x="116664" y="327748"/>
                      <a:pt x="108408" y="323690"/>
                    </a:cubicBezTo>
                    <a:cubicBezTo>
                      <a:pt x="100708" y="321280"/>
                      <a:pt x="93712" y="317032"/>
                      <a:pt x="88025" y="311307"/>
                    </a:cubicBezTo>
                    <a:cubicBezTo>
                      <a:pt x="80500" y="303973"/>
                      <a:pt x="68308" y="276255"/>
                      <a:pt x="59450" y="249204"/>
                    </a:cubicBezTo>
                    <a:cubicBezTo>
                      <a:pt x="50616" y="218763"/>
                      <a:pt x="47136" y="187016"/>
                      <a:pt x="49163" y="155383"/>
                    </a:cubicBezTo>
                    <a:cubicBezTo>
                      <a:pt x="52877" y="117283"/>
                      <a:pt x="66498" y="64419"/>
                      <a:pt x="69927" y="42607"/>
                    </a:cubicBezTo>
                    <a:cubicBezTo>
                      <a:pt x="73356" y="20795"/>
                      <a:pt x="66403" y="12127"/>
                      <a:pt x="56211" y="4507"/>
                    </a:cubicBezTo>
                    <a:cubicBezTo>
                      <a:pt x="44305" y="-5018"/>
                      <a:pt x="27636" y="-732"/>
                      <a:pt x="19064" y="29844"/>
                    </a:cubicBezTo>
                    <a:cubicBezTo>
                      <a:pt x="7948" y="72154"/>
                      <a:pt x="1559" y="115569"/>
                      <a:pt x="14" y="159288"/>
                    </a:cubicBezTo>
                    <a:cubicBezTo>
                      <a:pt x="-297" y="191635"/>
                      <a:pt x="4690" y="223811"/>
                      <a:pt x="14777" y="254538"/>
                    </a:cubicBezTo>
                    <a:cubicBezTo>
                      <a:pt x="23864" y="280970"/>
                      <a:pt x="36113" y="306202"/>
                      <a:pt x="51258" y="329691"/>
                    </a:cubicBezTo>
                    <a:cubicBezTo>
                      <a:pt x="55449" y="336739"/>
                      <a:pt x="56783" y="342930"/>
                      <a:pt x="63164" y="357313"/>
                    </a:cubicBezTo>
                    <a:cubicBezTo>
                      <a:pt x="69329" y="371772"/>
                      <a:pt x="78905" y="384517"/>
                      <a:pt x="91073" y="394461"/>
                    </a:cubicBezTo>
                    <a:cubicBezTo>
                      <a:pt x="101836" y="402176"/>
                      <a:pt x="106884" y="403224"/>
                      <a:pt x="109361" y="401795"/>
                    </a:cubicBezTo>
                    <a:cubicBezTo>
                      <a:pt x="111837" y="400366"/>
                      <a:pt x="111837" y="396461"/>
                      <a:pt x="107360" y="392270"/>
                    </a:cubicBezTo>
                    <a:cubicBezTo>
                      <a:pt x="99783" y="386317"/>
                      <a:pt x="93331" y="379059"/>
                      <a:pt x="88310" y="370839"/>
                    </a:cubicBezTo>
                    <a:cubicBezTo>
                      <a:pt x="88310" y="370839"/>
                      <a:pt x="97835" y="380364"/>
                      <a:pt x="103836" y="385412"/>
                    </a:cubicBezTo>
                    <a:cubicBezTo>
                      <a:pt x="109247" y="389955"/>
                      <a:pt x="115237" y="393775"/>
                      <a:pt x="121648" y="396747"/>
                    </a:cubicBezTo>
                    <a:cubicBezTo>
                      <a:pt x="127934" y="399509"/>
                      <a:pt x="136602" y="394175"/>
                      <a:pt x="132125" y="389984"/>
                    </a:cubicBezTo>
                    <a:cubicBezTo>
                      <a:pt x="127649" y="385793"/>
                      <a:pt x="123172" y="383697"/>
                      <a:pt x="114314" y="375982"/>
                    </a:cubicBezTo>
                    <a:cubicBezTo>
                      <a:pt x="109302" y="372067"/>
                      <a:pt x="104818" y="367524"/>
                      <a:pt x="100979" y="362457"/>
                    </a:cubicBezTo>
                    <a:cubicBezTo>
                      <a:pt x="107247" y="367238"/>
                      <a:pt x="113870" y="371534"/>
                      <a:pt x="120791" y="375315"/>
                    </a:cubicBezTo>
                    <a:cubicBezTo>
                      <a:pt x="126215" y="378592"/>
                      <a:pt x="132455" y="380278"/>
                      <a:pt x="138793" y="380173"/>
                    </a:cubicBezTo>
                    <a:cubicBezTo>
                      <a:pt x="142127" y="380173"/>
                      <a:pt x="146127" y="375411"/>
                      <a:pt x="139936" y="370648"/>
                    </a:cubicBezTo>
                    <a:cubicBezTo>
                      <a:pt x="131572" y="366295"/>
                      <a:pt x="123741" y="360990"/>
                      <a:pt x="116600" y="354837"/>
                    </a:cubicBezTo>
                    <a:cubicBezTo>
                      <a:pt x="109742" y="347979"/>
                      <a:pt x="105932" y="342264"/>
                      <a:pt x="107837" y="342168"/>
                    </a:cubicBezTo>
                    <a:cubicBezTo>
                      <a:pt x="109742" y="342073"/>
                      <a:pt x="113456" y="346264"/>
                      <a:pt x="121457" y="348836"/>
                    </a:cubicBezTo>
                    <a:cubicBezTo>
                      <a:pt x="129458" y="351408"/>
                      <a:pt x="138031" y="348836"/>
                      <a:pt x="139079" y="344645"/>
                    </a:cubicBezTo>
                    <a:cubicBezTo>
                      <a:pt x="140126" y="340454"/>
                      <a:pt x="139841" y="341121"/>
                      <a:pt x="132316" y="337406"/>
                    </a:cubicBezTo>
                    <a:close/>
                  </a:path>
                </a:pathLst>
              </a:custGeom>
              <a:solidFill>
                <a:srgbClr val="DFAE8E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12"/>
              <p:cNvSpPr/>
              <p:nvPr/>
            </p:nvSpPr>
            <p:spPr>
              <a:xfrm>
                <a:off x="4223328" y="3479828"/>
                <a:ext cx="66218" cy="90245"/>
              </a:xfrm>
              <a:custGeom>
                <a:avLst/>
                <a:gdLst/>
                <a:ahLst/>
                <a:cxnLst/>
                <a:rect l="l" t="t" r="r" b="b"/>
                <a:pathLst>
                  <a:path w="82772" h="112806" extrusionOk="0">
                    <a:moveTo>
                      <a:pt x="0" y="90018"/>
                    </a:moveTo>
                    <a:cubicBezTo>
                      <a:pt x="0" y="90018"/>
                      <a:pt x="30004" y="119831"/>
                      <a:pt x="65532" y="111258"/>
                    </a:cubicBezTo>
                    <a:cubicBezTo>
                      <a:pt x="70580" y="107829"/>
                      <a:pt x="82772" y="38106"/>
                      <a:pt x="82772" y="38106"/>
                    </a:cubicBezTo>
                    <a:cubicBezTo>
                      <a:pt x="82772" y="38106"/>
                      <a:pt x="82772" y="-565"/>
                      <a:pt x="53149" y="6"/>
                    </a:cubicBezTo>
                    <a:cubicBezTo>
                      <a:pt x="23527" y="578"/>
                      <a:pt x="0" y="90018"/>
                      <a:pt x="0" y="90018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951346" y="215736"/>
            <a:ext cx="7100553" cy="1118605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lvl="0" algn="ctr"/>
            <a:r>
              <a:rPr lang="ru-RU" sz="2667" b="1" dirty="0"/>
              <a:t>Реализация дополнительной общеобразовательной общеразвивающей программы</a:t>
            </a:r>
            <a:endParaRPr sz="2667" b="1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17534" y="2392219"/>
            <a:ext cx="3112655" cy="1921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В </a:t>
            </a:r>
            <a:r>
              <a:rPr lang="ru-RU" sz="2000" dirty="0"/>
              <a:t>течение всего календарного года, включая каникулярное время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49783" y="2456874"/>
            <a:ext cx="3314798" cy="1865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Может </a:t>
            </a:r>
            <a:r>
              <a:rPr lang="ru-RU" dirty="0"/>
              <a:t>применяться форма организации образовательной деятельности, основанная на модульном принципе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13964" y="2429034"/>
            <a:ext cx="3783824" cy="1884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Используются </a:t>
            </a:r>
            <a:r>
              <a:rPr lang="ru-RU" dirty="0"/>
              <a:t>различные образовательные технологии, в том числе дистанционные образовательные технологии, электронное обучение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26837" y="4525820"/>
            <a:ext cx="4738255" cy="217054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ЗАПРЕЩАЕТСЯ!!!</a:t>
            </a:r>
          </a:p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Использование методов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и средств обучения и воспитания, образовательных технологий, наносящих вред физическому или психическому здоровью обучающихся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22175" y="4525819"/>
            <a:ext cx="2663207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Возможна сетевая </a:t>
            </a:r>
            <a:r>
              <a:rPr lang="ru-RU" dirty="0"/>
              <a:t>форма реализации </a:t>
            </a:r>
            <a:r>
              <a:rPr lang="ru-RU" dirty="0"/>
              <a:t>программ с </a:t>
            </a:r>
            <a:r>
              <a:rPr lang="ru-RU" dirty="0"/>
              <a:t>использованием ресурсов нескольких организаций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42466" y="4525820"/>
            <a:ext cx="2333201" cy="2087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Допускаются любые </a:t>
            </a:r>
            <a:r>
              <a:rPr lang="ru-RU" dirty="0"/>
              <a:t>лица без предъявления требований к уровню  образования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238" y="1383719"/>
            <a:ext cx="3673183" cy="83287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118448" y="1409306"/>
            <a:ext cx="3027521" cy="705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Аудиторные занятия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4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/>
              <a:t>Структура программы дополнительного 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57" t="27385" r="15951" b="22507"/>
          <a:stretch/>
        </p:blipFill>
        <p:spPr>
          <a:xfrm>
            <a:off x="453447" y="3302329"/>
            <a:ext cx="8059685" cy="33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9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359494" y="1990437"/>
            <a:ext cx="11526649" cy="4867563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ct val="0"/>
              </a:spcBef>
              <a:buNone/>
              <a:tabLst>
                <a:tab pos="422264" algn="l"/>
              </a:tabLst>
              <a:defRPr/>
            </a:pPr>
            <a:r>
              <a:rPr lang="ru-RU" altLang="ru-RU" sz="2000" dirty="0">
                <a:cs typeface="Times New Roman" pitchFamily="18" charset="0"/>
              </a:rPr>
              <a:t>Программа должна 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отражать педагогическую концепцию педагога</a:t>
            </a: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; </a:t>
            </a:r>
            <a:r>
              <a:rPr lang="ru-RU" altLang="ru-RU" sz="2000" dirty="0">
                <a:cs typeface="Times New Roman" pitchFamily="18" charset="0"/>
              </a:rPr>
              <a:t>создавать целостные представления о содержании предлагаемого детям учебного курса, возможных результатах его освоения, методиках их выявления и оценки.</a:t>
            </a:r>
          </a:p>
          <a:p>
            <a:pPr marL="457189" algn="just">
              <a:spcBef>
                <a:spcPct val="0"/>
              </a:spcBef>
              <a:buNone/>
              <a:tabLst>
                <a:tab pos="422264" algn="l"/>
              </a:tabLst>
              <a:defRPr/>
            </a:pPr>
            <a:endParaRPr lang="ru-RU" altLang="ru-RU" sz="1000" dirty="0"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  <a:tabLst>
                <a:tab pos="422264" algn="l"/>
              </a:tabLst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Дополнительная общеобразовательная общеразвивающая программа включает следующие структурные элементы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:</a:t>
            </a: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tabLst>
                <a:tab pos="422264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Титульный лист</a:t>
            </a:r>
            <a:endParaRPr lang="ru-RU" alt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tabLst>
                <a:tab pos="422264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Пояснительную записку</a:t>
            </a:r>
            <a:endParaRPr lang="ru-RU" alt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tabLst>
                <a:tab pos="422264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Учебно-тематический план</a:t>
            </a:r>
            <a:endParaRPr lang="ru-RU" alt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tabLst>
                <a:tab pos="422264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Содержание </a:t>
            </a: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изучаемого </a:t>
            </a: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курса</a:t>
            </a:r>
            <a:endParaRPr lang="ru-RU" alt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tabLst>
                <a:tab pos="422264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Методическое </a:t>
            </a: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обеспечение дополнительной образовательной </a:t>
            </a: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программы</a:t>
            </a:r>
            <a:endParaRPr lang="ru-RU" alt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tabLst>
                <a:tab pos="422264" algn="l"/>
              </a:tabLst>
              <a:defRPr/>
            </a:pPr>
            <a:r>
              <a:rPr lang="ru-RU" altLang="ru-RU" sz="2000" b="1" dirty="0">
                <a:solidFill>
                  <a:srgbClr val="FF0000"/>
                </a:solidFill>
                <a:cs typeface="Times New Roman" pitchFamily="18" charset="0"/>
              </a:rPr>
              <a:t>Список литературы</a:t>
            </a:r>
          </a:p>
          <a:p>
            <a:pPr marL="457189" algn="just">
              <a:spcBef>
                <a:spcPct val="0"/>
              </a:spcBef>
              <a:buFont typeface="Wingdings" pitchFamily="2" charset="2"/>
              <a:buChar char="ü"/>
              <a:tabLst>
                <a:tab pos="422264" algn="l"/>
              </a:tabLst>
              <a:defRPr/>
            </a:pPr>
            <a:endParaRPr lang="ru-RU" altLang="ru-RU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  <a:buNone/>
              <a:tabLst>
                <a:tab pos="422264" algn="l"/>
              </a:tabLst>
              <a:defRPr/>
            </a:pPr>
            <a:r>
              <a:rPr lang="ru-RU" sz="1867" i="1" dirty="0"/>
              <a:t>Письмо Министерства образования и науки Российской Федерации от </a:t>
            </a:r>
            <a:r>
              <a:rPr lang="ru-RU" sz="1867" b="1" i="1" dirty="0"/>
              <a:t>11.12.2006 года № 06-1844 </a:t>
            </a:r>
            <a:r>
              <a:rPr lang="ru-RU" sz="1867" i="1" dirty="0"/>
              <a:t>«О примерных требованиях к содержанию и оформлению образовательных программ дополнительного образования детей</a:t>
            </a:r>
            <a:r>
              <a:rPr lang="ru-RU" sz="1867" i="1" dirty="0"/>
              <a:t>»</a:t>
            </a:r>
            <a:endParaRPr lang="ru-RU" altLang="ru-RU" sz="1867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marL="457189" algn="just">
              <a:spcBef>
                <a:spcPct val="0"/>
              </a:spcBef>
              <a:buNone/>
              <a:tabLst>
                <a:tab pos="422264" algn="l"/>
              </a:tabLst>
              <a:defRPr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61852" y="286328"/>
            <a:ext cx="2847966" cy="1446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1. Пояснительная записка</a:t>
            </a:r>
            <a:endParaRPr lang="ru-RU" sz="2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310742" y="286328"/>
            <a:ext cx="2923441" cy="1446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2. Содержание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07086" y="286327"/>
            <a:ext cx="3284185" cy="1612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3. Организационно-педагогические </a:t>
            </a:r>
            <a:r>
              <a:rPr lang="ru-RU" sz="2000" b="1" dirty="0"/>
              <a:t>условия реализации </a:t>
            </a:r>
            <a:r>
              <a:rPr lang="ru-RU" sz="2000" b="1" dirty="0"/>
              <a:t>программы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172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</TotalTime>
  <Words>920</Words>
  <Application>Microsoft Office PowerPoint</Application>
  <PresentationFormat>Широкоэкранный</PresentationFormat>
  <Paragraphs>135</Paragraphs>
  <Slides>24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Arial</vt:lpstr>
      <vt:lpstr>Barlow</vt:lpstr>
      <vt:lpstr>Barlow Light</vt:lpstr>
      <vt:lpstr>Calibri</vt:lpstr>
      <vt:lpstr>Times New Roman</vt:lpstr>
      <vt:lpstr>Trebuchet MS</vt:lpstr>
      <vt:lpstr>Wingdings</vt:lpstr>
      <vt:lpstr>Wingdings 3</vt:lpstr>
      <vt:lpstr>Аспект</vt:lpstr>
      <vt:lpstr>Образовательная программа дополнительного образования детей</vt:lpstr>
      <vt:lpstr>Презентация PowerPoint</vt:lpstr>
      <vt:lpstr>Презентация PowerPoint</vt:lpstr>
      <vt:lpstr>Презентация PowerPoint</vt:lpstr>
      <vt:lpstr>Качество дополнительной общеобразовательной общеразвивающей программы </vt:lpstr>
      <vt:lpstr>Проверка и утверждение дополнительной общеобразовательной общеразвивающей программы</vt:lpstr>
      <vt:lpstr>Реализация дополнительной общеобразовательной общеразвивающей программы</vt:lpstr>
      <vt:lpstr>Структура программы дополнительного образования</vt:lpstr>
      <vt:lpstr>Презентация PowerPoint</vt:lpstr>
      <vt:lpstr> Оформление титульного  листа</vt:lpstr>
      <vt:lpstr>Презентация PowerPoint</vt:lpstr>
      <vt:lpstr>Пояснительная записка</vt:lpstr>
      <vt:lpstr>Содержание. Учебный план</vt:lpstr>
      <vt:lpstr>Учебно-тематический план и содержание занятий</vt:lpstr>
      <vt:lpstr>Календарный учебный график</vt:lpstr>
      <vt:lpstr>Календарно- тематический план</vt:lpstr>
      <vt:lpstr>Материально-техническое обеспечение  Информационное обеспечение</vt:lpstr>
      <vt:lpstr>Ответственность </vt:lpstr>
      <vt:lpstr>Особенности  разработки дополнительной общеобразовательной общеразвивающей программы в соответствии с требованиями реестра программ информационной системы «Навигатор дополнительного образования детей Тверской области»  </vt:lpstr>
      <vt:lpstr>Независимая оценка качества дополнительных образовательных программ в Тверской области </vt:lpstr>
      <vt:lpstr>Процедуры проведения общественной экспертизы</vt:lpstr>
      <vt:lpstr>Представление на экспертизу</vt:lpstr>
      <vt:lpstr>Оценка экспертной комиссии и вынесение результата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программа дополнительного образования детей</dc:title>
  <dc:creator>Ирина И. Козельская</dc:creator>
  <cp:lastModifiedBy>Ирина И. Козельская</cp:lastModifiedBy>
  <cp:revision>41</cp:revision>
  <dcterms:created xsi:type="dcterms:W3CDTF">2023-03-23T07:53:22Z</dcterms:created>
  <dcterms:modified xsi:type="dcterms:W3CDTF">2023-03-23T13:17:43Z</dcterms:modified>
</cp:coreProperties>
</file>