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harts/chart9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20" r:id="rId2"/>
    <p:sldId id="302" r:id="rId3"/>
    <p:sldId id="304" r:id="rId4"/>
    <p:sldId id="316" r:id="rId5"/>
    <p:sldId id="303" r:id="rId6"/>
    <p:sldId id="306" r:id="rId7"/>
    <p:sldId id="307" r:id="rId8"/>
    <p:sldId id="314" r:id="rId9"/>
    <p:sldId id="308" r:id="rId10"/>
    <p:sldId id="317" r:id="rId11"/>
    <p:sldId id="313" r:id="rId12"/>
    <p:sldId id="315" r:id="rId13"/>
    <p:sldId id="309" r:id="rId14"/>
    <p:sldId id="319" r:id="rId15"/>
    <p:sldId id="318" r:id="rId16"/>
    <p:sldId id="310" r:id="rId17"/>
    <p:sldId id="311" r:id="rId18"/>
    <p:sldId id="312" r:id="rId19"/>
    <p:sldId id="305" r:id="rId20"/>
    <p:sldId id="275" r:id="rId21"/>
    <p:sldId id="262" r:id="rId22"/>
    <p:sldId id="265" r:id="rId23"/>
    <p:sldId id="266" r:id="rId24"/>
    <p:sldId id="267" r:id="rId25"/>
    <p:sldId id="263" r:id="rId26"/>
    <p:sldId id="258" r:id="rId27"/>
    <p:sldId id="269" r:id="rId28"/>
    <p:sldId id="278" r:id="rId29"/>
    <p:sldId id="270" r:id="rId30"/>
    <p:sldId id="268" r:id="rId31"/>
    <p:sldId id="259" r:id="rId32"/>
    <p:sldId id="274" r:id="rId33"/>
    <p:sldId id="279" r:id="rId34"/>
    <p:sldId id="273" r:id="rId35"/>
    <p:sldId id="276" r:id="rId36"/>
    <p:sldId id="257" r:id="rId37"/>
    <p:sldId id="256" r:id="rId38"/>
    <p:sldId id="261" r:id="rId39"/>
    <p:sldId id="282" r:id="rId40"/>
    <p:sldId id="280" r:id="rId41"/>
    <p:sldId id="291" r:id="rId42"/>
    <p:sldId id="281" r:id="rId43"/>
    <p:sldId id="290" r:id="rId44"/>
    <p:sldId id="293" r:id="rId45"/>
    <p:sldId id="292" r:id="rId46"/>
    <p:sldId id="298" r:id="rId47"/>
    <p:sldId id="294" r:id="rId48"/>
    <p:sldId id="285" r:id="rId49"/>
    <p:sldId id="295" r:id="rId50"/>
    <p:sldId id="299" r:id="rId51"/>
    <p:sldId id="296" r:id="rId52"/>
    <p:sldId id="284" r:id="rId53"/>
    <p:sldId id="300" r:id="rId54"/>
    <p:sldId id="297" r:id="rId55"/>
    <p:sldId id="301" r:id="rId56"/>
    <p:sldId id="321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319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894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Контингент педагогических работников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муниципальной образовательной системы</c:v>
                </c:pt>
                <c:pt idx="1">
                  <c:v>МБДОУ "ДС № 251 г. Челябинска"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7142</c:v>
                </c:pt>
                <c:pt idx="1">
                  <c:v>49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спортивное</c:v>
                </c:pt>
                <c:pt idx="1">
                  <c:v>художественно-эстетическое</c:v>
                </c:pt>
                <c:pt idx="2">
                  <c:v>интеллектуальное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Призовые места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спортивное</c:v>
                </c:pt>
                <c:pt idx="1">
                  <c:v>художественно-эстетическое</c:v>
                </c:pt>
                <c:pt idx="2">
                  <c:v>интеллектуальное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спортивное</c:v>
                </c:pt>
                <c:pt idx="1">
                  <c:v>художественно-эстетическое</c:v>
                </c:pt>
                <c:pt idx="2">
                  <c:v>интеллектуальное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/>
        <c:shape val="box"/>
        <c:axId val="48826624"/>
        <c:axId val="48832512"/>
        <c:axId val="0"/>
      </c:bar3DChart>
      <c:catAx>
        <c:axId val="48826624"/>
        <c:scaling>
          <c:orientation val="minMax"/>
        </c:scaling>
        <c:axPos val="b"/>
        <c:tickLblPos val="nextTo"/>
        <c:crossAx val="48832512"/>
        <c:crosses val="autoZero"/>
        <c:auto val="1"/>
        <c:lblAlgn val="ctr"/>
        <c:lblOffset val="100"/>
      </c:catAx>
      <c:valAx>
        <c:axId val="48832512"/>
        <c:scaling>
          <c:orientation val="minMax"/>
        </c:scaling>
        <c:axPos val="l"/>
        <c:majorGridlines/>
        <c:numFmt formatCode="General" sourceLinked="1"/>
        <c:tickLblPos val="nextTo"/>
        <c:crossAx val="48826624"/>
        <c:crosses val="autoZero"/>
        <c:crossBetween val="between"/>
      </c:valAx>
    </c:plotArea>
    <c:legend>
      <c:legendPos val="r"/>
      <c:legendEntry>
        <c:idx val="0"/>
        <c:delete val="1"/>
      </c:legendEntry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7030A0"/>
                </a:solidFill>
              </a:rPr>
              <a:t>Средняя заработная плата педагогических работников</a:t>
            </a:r>
          </a:p>
        </c:rich>
      </c:tx>
      <c:layout>
        <c:manualLayout>
          <c:xMode val="edge"/>
          <c:yMode val="edge"/>
          <c:x val="0.13018640103309906"/>
          <c:y val="2.9206749019305651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заработная плата педагогических работников</c:v>
                </c:pt>
              </c:strCache>
            </c:strRef>
          </c:tx>
          <c:explosion val="25"/>
          <c:dLbls>
            <c:numFmt formatCode="#,##0.00\ &quot;₽&quot;" sourceLinked="0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г. Челябинск</c:v>
                </c:pt>
                <c:pt idx="1">
                  <c:v>МБДОУ "ДС № 251"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29253</c:v>
                </c:pt>
                <c:pt idx="1">
                  <c:v>31446.91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имеют высшее профессиональное образование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2016-2017</c:v>
                </c:pt>
                <c:pt idx="1">
                  <c:v>2017-2018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</c:v>
                </c:pt>
                <c:pt idx="1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имеют средне-специальное образование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2016-2017</c:v>
                </c:pt>
                <c:pt idx="1">
                  <c:v>2017-2018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</c:v>
                </c:pt>
                <c:pt idx="1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обучаются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2016-2017</c:v>
                </c:pt>
                <c:pt idx="1">
                  <c:v>2017-2018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</c:v>
                </c:pt>
                <c:pt idx="1">
                  <c:v>3</c:v>
                </c:pt>
              </c:numCache>
            </c:numRef>
          </c:val>
        </c:ser>
        <c:dLbls/>
        <c:overlap val="100"/>
        <c:axId val="51798016"/>
        <c:axId val="51799552"/>
      </c:barChart>
      <c:catAx>
        <c:axId val="51798016"/>
        <c:scaling>
          <c:orientation val="minMax"/>
        </c:scaling>
        <c:axPos val="b"/>
        <c:tickLblPos val="nextTo"/>
        <c:crossAx val="51799552"/>
        <c:crosses val="autoZero"/>
        <c:auto val="1"/>
        <c:lblAlgn val="ctr"/>
        <c:lblOffset val="100"/>
      </c:catAx>
      <c:valAx>
        <c:axId val="51799552"/>
        <c:scaling>
          <c:orientation val="minMax"/>
        </c:scaling>
        <c:axPos val="l"/>
        <c:majorGridlines/>
        <c:numFmt formatCode="General" sourceLinked="1"/>
        <c:tickLblPos val="nextTo"/>
        <c:crossAx val="5179801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высшая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2016-2017</c:v>
                </c:pt>
                <c:pt idx="1">
                  <c:v>2017-2018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первая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2016-2017</c:v>
                </c:pt>
                <c:pt idx="1">
                  <c:v>2017-2018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</c:v>
                </c:pt>
                <c:pt idx="1">
                  <c:v>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 категории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2016-2017</c:v>
                </c:pt>
                <c:pt idx="1">
                  <c:v>2017-2018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15</c:v>
                </c:pt>
                <c:pt idx="1">
                  <c:v>10</c:v>
                </c:pt>
              </c:numCache>
            </c:numRef>
          </c:val>
        </c:ser>
        <c:dLbls/>
        <c:overlap val="100"/>
        <c:axId val="124998016"/>
        <c:axId val="124999552"/>
      </c:barChart>
      <c:catAx>
        <c:axId val="124998016"/>
        <c:scaling>
          <c:orientation val="minMax"/>
        </c:scaling>
        <c:axPos val="b"/>
        <c:tickLblPos val="nextTo"/>
        <c:crossAx val="124999552"/>
        <c:crosses val="autoZero"/>
        <c:auto val="1"/>
        <c:lblAlgn val="ctr"/>
        <c:lblOffset val="100"/>
      </c:catAx>
      <c:valAx>
        <c:axId val="124999552"/>
        <c:scaling>
          <c:orientation val="minMax"/>
        </c:scaling>
        <c:axPos val="l"/>
        <c:majorGridlines/>
        <c:numFmt formatCode="General" sourceLinked="1"/>
        <c:tickLblPos val="nextTo"/>
        <c:crossAx val="12499801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Количество полученных лицензий на осуществление образовательной деятельности по программам дополнительного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 в ОО </a:t>
            </a:r>
          </a:p>
          <a:p>
            <a:pPr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 Челябинска 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846866797900264"/>
          <c:y val="1.8749999999999999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полученных лицензий на осуществление образовательной деятельности по программам дополнительного образования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 01.07.2017</c:v>
                </c:pt>
                <c:pt idx="1">
                  <c:v>на 01.07.2018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111</c:v>
                </c:pt>
                <c:pt idx="1">
                  <c:v>113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Освоено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2016-2017 учебный год</c:v>
                </c:pt>
                <c:pt idx="1">
                  <c:v>2017-2018 учебный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84.5</c:v>
                </c:pt>
                <c:pt idx="1">
                  <c:v>86.23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освоено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2016-2017 учебный год</c:v>
                </c:pt>
                <c:pt idx="1">
                  <c:v>2017-2018 учебный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15.5</c:v>
                </c:pt>
                <c:pt idx="1">
                  <c:v>13.77</c:v>
                </c:pt>
              </c:numCache>
            </c:numRef>
          </c:val>
        </c:ser>
        <c:dLbls/>
        <c:axId val="131574400"/>
        <c:axId val="131576192"/>
      </c:barChart>
      <c:catAx>
        <c:axId val="131574400"/>
        <c:scaling>
          <c:orientation val="minMax"/>
        </c:scaling>
        <c:axPos val="b"/>
        <c:tickLblPos val="nextTo"/>
        <c:crossAx val="131576192"/>
        <c:crosses val="autoZero"/>
        <c:auto val="1"/>
        <c:lblAlgn val="ctr"/>
        <c:lblOffset val="100"/>
      </c:catAx>
      <c:valAx>
        <c:axId val="131576192"/>
        <c:scaling>
          <c:orientation val="minMax"/>
        </c:scaling>
        <c:axPos val="l"/>
        <c:majorGridlines/>
        <c:numFmt formatCode="General" sourceLinked="1"/>
        <c:tickLblPos val="nextTo"/>
        <c:crossAx val="13157440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2"/>
                <c:pt idx="0">
                  <c:v>2016-2017 учебный год</c:v>
                </c:pt>
                <c:pt idx="1">
                  <c:v>2017-2018 учебный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Призовые места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2"/>
                <c:pt idx="0">
                  <c:v>2016-2017 учебный год</c:v>
                </c:pt>
                <c:pt idx="1">
                  <c:v>2017-2018 учебный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2016-2017 учебный год</c:v>
                </c:pt>
                <c:pt idx="1">
                  <c:v>2017-2018 учебный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/>
        <c:shape val="box"/>
        <c:axId val="131649920"/>
        <c:axId val="131651456"/>
        <c:axId val="0"/>
      </c:bar3DChart>
      <c:catAx>
        <c:axId val="131649920"/>
        <c:scaling>
          <c:orientation val="minMax"/>
        </c:scaling>
        <c:axPos val="b"/>
        <c:tickLblPos val="nextTo"/>
        <c:crossAx val="131651456"/>
        <c:crosses val="autoZero"/>
        <c:auto val="1"/>
        <c:lblAlgn val="ctr"/>
        <c:lblOffset val="100"/>
      </c:catAx>
      <c:valAx>
        <c:axId val="131651456"/>
        <c:scaling>
          <c:orientation val="minMax"/>
        </c:scaling>
        <c:axPos val="l"/>
        <c:majorGridlines/>
        <c:numFmt formatCode="General" sourceLinked="1"/>
        <c:tickLblPos val="nextTo"/>
        <c:crossAx val="131649920"/>
        <c:crosses val="autoZero"/>
        <c:crossBetween val="between"/>
      </c:valAx>
    </c:plotArea>
    <c:legend>
      <c:legendPos val="r"/>
      <c:legendEntry>
        <c:idx val="0"/>
        <c:delete val="1"/>
      </c:legendEntry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2"/>
                <c:pt idx="0">
                  <c:v>2016-2017 учебный год</c:v>
                </c:pt>
                <c:pt idx="1">
                  <c:v>2017-2018 учебный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Призовые места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2"/>
                <c:pt idx="0">
                  <c:v>2016-2017 учебный год</c:v>
                </c:pt>
                <c:pt idx="1">
                  <c:v>2017-2018 учебный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2016-2017 учебный год</c:v>
                </c:pt>
                <c:pt idx="1">
                  <c:v>2017-2018 учебный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/>
        <c:shape val="box"/>
        <c:axId val="48419200"/>
        <c:axId val="48420736"/>
        <c:axId val="0"/>
      </c:bar3DChart>
      <c:catAx>
        <c:axId val="48419200"/>
        <c:scaling>
          <c:orientation val="minMax"/>
        </c:scaling>
        <c:axPos val="b"/>
        <c:tickLblPos val="nextTo"/>
        <c:crossAx val="48420736"/>
        <c:crosses val="autoZero"/>
        <c:auto val="1"/>
        <c:lblAlgn val="ctr"/>
        <c:lblOffset val="100"/>
      </c:catAx>
      <c:valAx>
        <c:axId val="48420736"/>
        <c:scaling>
          <c:orientation val="minMax"/>
        </c:scaling>
        <c:axPos val="l"/>
        <c:majorGridlines/>
        <c:numFmt formatCode="General" sourceLinked="1"/>
        <c:tickLblPos val="nextTo"/>
        <c:crossAx val="48419200"/>
        <c:crosses val="autoZero"/>
        <c:crossBetween val="between"/>
      </c:valAx>
    </c:plotArea>
    <c:legend>
      <c:legendPos val="r"/>
      <c:legendEntry>
        <c:idx val="0"/>
        <c:delete val="1"/>
      </c:legendEntry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2"/>
                <c:pt idx="0">
                  <c:v>2016-2017 учебный год</c:v>
                </c:pt>
                <c:pt idx="1">
                  <c:v>2017-2018 учебный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5.8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Призовые места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2"/>
                <c:pt idx="0">
                  <c:v>2016-2017 учебный год</c:v>
                </c:pt>
                <c:pt idx="1">
                  <c:v>2017-2018 учебный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1.2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2016-2017 учебный год</c:v>
                </c:pt>
                <c:pt idx="1">
                  <c:v>2017-2018 учебный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/>
        <c:shape val="box"/>
        <c:axId val="48780800"/>
        <c:axId val="48782336"/>
        <c:axId val="0"/>
      </c:bar3DChart>
      <c:catAx>
        <c:axId val="48780800"/>
        <c:scaling>
          <c:orientation val="minMax"/>
        </c:scaling>
        <c:axPos val="b"/>
        <c:tickLblPos val="nextTo"/>
        <c:crossAx val="48782336"/>
        <c:crosses val="autoZero"/>
        <c:auto val="1"/>
        <c:lblAlgn val="ctr"/>
        <c:lblOffset val="100"/>
      </c:catAx>
      <c:valAx>
        <c:axId val="48782336"/>
        <c:scaling>
          <c:orientation val="minMax"/>
        </c:scaling>
        <c:axPos val="l"/>
        <c:majorGridlines/>
        <c:numFmt formatCode="General" sourceLinked="1"/>
        <c:tickLblPos val="nextTo"/>
        <c:crossAx val="48780800"/>
        <c:crosses val="autoZero"/>
        <c:crossBetween val="between"/>
      </c:valAx>
    </c:plotArea>
    <c:legend>
      <c:legendPos val="r"/>
      <c:legendEntry>
        <c:idx val="0"/>
        <c:delete val="1"/>
      </c:legendEntry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image" Target="../media/image9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image" Target="../media/image9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8B945-AED4-479D-A72A-EE114E2C2BF1}" type="doc">
      <dgm:prSet loTypeId="urn:microsoft.com/office/officeart/2005/8/layout/venn1" loCatId="relationship" qsTypeId="urn:microsoft.com/office/officeart/2005/8/quickstyle/simple2" qsCatId="simple" csTypeId="urn:microsoft.com/office/officeart/2005/8/colors/colorful4" csCatId="colorful" phldr="1"/>
      <dgm:spPr/>
    </dgm:pt>
    <dgm:pt modelId="{7872F79C-86A5-45E0-B886-F7379700B2EB}">
      <dgm:prSet phldrT="[Текст]"/>
      <dgm:spPr/>
      <dgm:t>
        <a:bodyPr/>
        <a:lstStyle/>
        <a:p>
          <a:r>
            <a:rPr lang="ru-RU" dirty="0" smtClean="0"/>
            <a:t>заместитель заведующего по УВР</a:t>
          </a:r>
        </a:p>
        <a:p>
          <a:r>
            <a:rPr lang="ru-RU" dirty="0" smtClean="0"/>
            <a:t>2 старших воспитателя</a:t>
          </a:r>
          <a:endParaRPr lang="ru-RU" dirty="0"/>
        </a:p>
      </dgm:t>
    </dgm:pt>
    <dgm:pt modelId="{C2A1ABF2-79E2-4DCB-BBB4-DAACB43426A1}" type="parTrans" cxnId="{C6AD876C-D966-4CA7-85BB-6426FCC96444}">
      <dgm:prSet/>
      <dgm:spPr/>
      <dgm:t>
        <a:bodyPr/>
        <a:lstStyle/>
        <a:p>
          <a:endParaRPr lang="ru-RU"/>
        </a:p>
      </dgm:t>
    </dgm:pt>
    <dgm:pt modelId="{4DEE45D0-373B-4118-9172-06E9A5D43944}" type="sibTrans" cxnId="{C6AD876C-D966-4CA7-85BB-6426FCC96444}">
      <dgm:prSet/>
      <dgm:spPr/>
      <dgm:t>
        <a:bodyPr/>
        <a:lstStyle/>
        <a:p>
          <a:endParaRPr lang="ru-RU"/>
        </a:p>
      </dgm:t>
    </dgm:pt>
    <dgm:pt modelId="{842D402C-27FB-4076-81B7-296AE6386B41}">
      <dgm:prSet phldrT="[Текст]"/>
      <dgm:spPr/>
      <dgm:t>
        <a:bodyPr/>
        <a:lstStyle/>
        <a:p>
          <a:r>
            <a:rPr lang="ru-RU" dirty="0" smtClean="0"/>
            <a:t>36 воспитателей</a:t>
          </a:r>
          <a:endParaRPr lang="ru-RU" dirty="0"/>
        </a:p>
      </dgm:t>
    </dgm:pt>
    <dgm:pt modelId="{79C5E564-2A7C-4E1D-9CD0-2C0D7567F39F}" type="parTrans" cxnId="{AFA5A655-67E0-4B30-AC92-64402AC63F84}">
      <dgm:prSet/>
      <dgm:spPr/>
      <dgm:t>
        <a:bodyPr/>
        <a:lstStyle/>
        <a:p>
          <a:endParaRPr lang="ru-RU"/>
        </a:p>
      </dgm:t>
    </dgm:pt>
    <dgm:pt modelId="{9F2FE4DA-5750-4B95-A7F7-A851883F7640}" type="sibTrans" cxnId="{AFA5A655-67E0-4B30-AC92-64402AC63F84}">
      <dgm:prSet/>
      <dgm:spPr/>
      <dgm:t>
        <a:bodyPr/>
        <a:lstStyle/>
        <a:p>
          <a:endParaRPr lang="ru-RU"/>
        </a:p>
      </dgm:t>
    </dgm:pt>
    <dgm:pt modelId="{C83528B8-850E-4077-9D0F-6C7B53206E8B}">
      <dgm:prSet phldrT="[Текст]"/>
      <dgm:spPr/>
      <dgm:t>
        <a:bodyPr/>
        <a:lstStyle/>
        <a:p>
          <a:pPr algn="ctr"/>
          <a:r>
            <a:rPr lang="ru-RU" dirty="0" smtClean="0"/>
            <a:t>3 музыкальных руководителя</a:t>
          </a:r>
        </a:p>
        <a:p>
          <a:pPr algn="ctr"/>
          <a:r>
            <a:rPr lang="ru-RU" dirty="0" smtClean="0"/>
            <a:t>2 инструктора по физической культуре</a:t>
          </a:r>
        </a:p>
        <a:p>
          <a:pPr algn="ctr"/>
          <a:r>
            <a:rPr lang="ru-RU" dirty="0" smtClean="0"/>
            <a:t>1 педагог-психолог</a:t>
          </a:r>
        </a:p>
        <a:p>
          <a:pPr algn="ctr"/>
          <a:r>
            <a:rPr lang="ru-RU" dirty="0" smtClean="0"/>
            <a:t>1 хореограф</a:t>
          </a:r>
          <a:endParaRPr lang="ru-RU" dirty="0"/>
        </a:p>
      </dgm:t>
    </dgm:pt>
    <dgm:pt modelId="{952A2139-5EEC-4B6D-9413-2E61C9E6CA1A}" type="parTrans" cxnId="{0E3A65DF-7EC8-4BDF-B6F0-58229610E73F}">
      <dgm:prSet/>
      <dgm:spPr/>
      <dgm:t>
        <a:bodyPr/>
        <a:lstStyle/>
        <a:p>
          <a:endParaRPr lang="ru-RU"/>
        </a:p>
      </dgm:t>
    </dgm:pt>
    <dgm:pt modelId="{B2F0662B-6758-47B7-976D-5B0A98B7B95F}" type="sibTrans" cxnId="{0E3A65DF-7EC8-4BDF-B6F0-58229610E73F}">
      <dgm:prSet/>
      <dgm:spPr/>
      <dgm:t>
        <a:bodyPr/>
        <a:lstStyle/>
        <a:p>
          <a:endParaRPr lang="ru-RU"/>
        </a:p>
      </dgm:t>
    </dgm:pt>
    <dgm:pt modelId="{0A9B4DBF-79DC-4596-98C5-06652F1C5271}" type="pres">
      <dgm:prSet presAssocID="{5CD8B945-AED4-479D-A72A-EE114E2C2BF1}" presName="compositeShape" presStyleCnt="0">
        <dgm:presLayoutVars>
          <dgm:chMax val="7"/>
          <dgm:dir/>
          <dgm:resizeHandles val="exact"/>
        </dgm:presLayoutVars>
      </dgm:prSet>
      <dgm:spPr/>
    </dgm:pt>
    <dgm:pt modelId="{992B7C6A-D06E-4E73-9F3C-816B35152AF4}" type="pres">
      <dgm:prSet presAssocID="{7872F79C-86A5-45E0-B886-F7379700B2EB}" presName="circ1" presStyleLbl="vennNode1" presStyleIdx="0" presStyleCnt="3"/>
      <dgm:spPr/>
      <dgm:t>
        <a:bodyPr/>
        <a:lstStyle/>
        <a:p>
          <a:endParaRPr lang="ru-RU"/>
        </a:p>
      </dgm:t>
    </dgm:pt>
    <dgm:pt modelId="{ABC5B60C-2F42-44AD-A3EA-AF7B4BB03D89}" type="pres">
      <dgm:prSet presAssocID="{7872F79C-86A5-45E0-B886-F7379700B2E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D51A3-80F9-4869-983F-15A5973806A7}" type="pres">
      <dgm:prSet presAssocID="{842D402C-27FB-4076-81B7-296AE6386B41}" presName="circ2" presStyleLbl="vennNode1" presStyleIdx="1" presStyleCnt="3" custLinFactNeighborX="1134" custLinFactNeighborY="-5522"/>
      <dgm:spPr/>
      <dgm:t>
        <a:bodyPr/>
        <a:lstStyle/>
        <a:p>
          <a:endParaRPr lang="ru-RU"/>
        </a:p>
      </dgm:t>
    </dgm:pt>
    <dgm:pt modelId="{14C51318-2BAA-4517-8BEF-8557DE051A21}" type="pres">
      <dgm:prSet presAssocID="{842D402C-27FB-4076-81B7-296AE6386B4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DB88B-4962-4304-B298-A4C949FA7F75}" type="pres">
      <dgm:prSet presAssocID="{C83528B8-850E-4077-9D0F-6C7B53206E8B}" presName="circ3" presStyleLbl="vennNode1" presStyleIdx="2" presStyleCnt="3" custLinFactNeighborX="-527" custLinFactNeighborY="-5522"/>
      <dgm:spPr/>
      <dgm:t>
        <a:bodyPr/>
        <a:lstStyle/>
        <a:p>
          <a:endParaRPr lang="ru-RU"/>
        </a:p>
      </dgm:t>
    </dgm:pt>
    <dgm:pt modelId="{735329C7-BB75-4E4A-B1BE-0EFE02684525}" type="pres">
      <dgm:prSet presAssocID="{C83528B8-850E-4077-9D0F-6C7B53206E8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3A65DF-7EC8-4BDF-B6F0-58229610E73F}" srcId="{5CD8B945-AED4-479D-A72A-EE114E2C2BF1}" destId="{C83528B8-850E-4077-9D0F-6C7B53206E8B}" srcOrd="2" destOrd="0" parTransId="{952A2139-5EEC-4B6D-9413-2E61C9E6CA1A}" sibTransId="{B2F0662B-6758-47B7-976D-5B0A98B7B95F}"/>
    <dgm:cxn modelId="{55BC64E0-3FB5-4B0F-B42F-4174C64620A5}" type="presOf" srcId="{842D402C-27FB-4076-81B7-296AE6386B41}" destId="{14C51318-2BAA-4517-8BEF-8557DE051A21}" srcOrd="1" destOrd="0" presId="urn:microsoft.com/office/officeart/2005/8/layout/venn1"/>
    <dgm:cxn modelId="{8095934F-E0FC-4EC8-AF61-99646FB44A67}" type="presOf" srcId="{7872F79C-86A5-45E0-B886-F7379700B2EB}" destId="{ABC5B60C-2F42-44AD-A3EA-AF7B4BB03D89}" srcOrd="1" destOrd="0" presId="urn:microsoft.com/office/officeart/2005/8/layout/venn1"/>
    <dgm:cxn modelId="{CD312B9C-7C37-488D-A5D4-33E2C18B7EAD}" type="presOf" srcId="{5CD8B945-AED4-479D-A72A-EE114E2C2BF1}" destId="{0A9B4DBF-79DC-4596-98C5-06652F1C5271}" srcOrd="0" destOrd="0" presId="urn:microsoft.com/office/officeart/2005/8/layout/venn1"/>
    <dgm:cxn modelId="{AFA5A655-67E0-4B30-AC92-64402AC63F84}" srcId="{5CD8B945-AED4-479D-A72A-EE114E2C2BF1}" destId="{842D402C-27FB-4076-81B7-296AE6386B41}" srcOrd="1" destOrd="0" parTransId="{79C5E564-2A7C-4E1D-9CD0-2C0D7567F39F}" sibTransId="{9F2FE4DA-5750-4B95-A7F7-A851883F7640}"/>
    <dgm:cxn modelId="{B7334FD5-16AD-4C71-816B-1D7EA1BF226C}" type="presOf" srcId="{7872F79C-86A5-45E0-B886-F7379700B2EB}" destId="{992B7C6A-D06E-4E73-9F3C-816B35152AF4}" srcOrd="0" destOrd="0" presId="urn:microsoft.com/office/officeart/2005/8/layout/venn1"/>
    <dgm:cxn modelId="{C6AD876C-D966-4CA7-85BB-6426FCC96444}" srcId="{5CD8B945-AED4-479D-A72A-EE114E2C2BF1}" destId="{7872F79C-86A5-45E0-B886-F7379700B2EB}" srcOrd="0" destOrd="0" parTransId="{C2A1ABF2-79E2-4DCB-BBB4-DAACB43426A1}" sibTransId="{4DEE45D0-373B-4118-9172-06E9A5D43944}"/>
    <dgm:cxn modelId="{98B9BA66-7252-4E64-BDF4-589AA75E88F5}" type="presOf" srcId="{C83528B8-850E-4077-9D0F-6C7B53206E8B}" destId="{735329C7-BB75-4E4A-B1BE-0EFE02684525}" srcOrd="1" destOrd="0" presId="urn:microsoft.com/office/officeart/2005/8/layout/venn1"/>
    <dgm:cxn modelId="{80443192-AD44-4090-B199-F945A226B6C9}" type="presOf" srcId="{842D402C-27FB-4076-81B7-296AE6386B41}" destId="{B3DD51A3-80F9-4869-983F-15A5973806A7}" srcOrd="0" destOrd="0" presId="urn:microsoft.com/office/officeart/2005/8/layout/venn1"/>
    <dgm:cxn modelId="{71992176-719E-4AAF-B098-9DFB759D6F45}" type="presOf" srcId="{C83528B8-850E-4077-9D0F-6C7B53206E8B}" destId="{EE0DB88B-4962-4304-B298-A4C949FA7F75}" srcOrd="0" destOrd="0" presId="urn:microsoft.com/office/officeart/2005/8/layout/venn1"/>
    <dgm:cxn modelId="{9EC21E94-5BC4-401F-AE73-335FE603B4F4}" type="presParOf" srcId="{0A9B4DBF-79DC-4596-98C5-06652F1C5271}" destId="{992B7C6A-D06E-4E73-9F3C-816B35152AF4}" srcOrd="0" destOrd="0" presId="urn:microsoft.com/office/officeart/2005/8/layout/venn1"/>
    <dgm:cxn modelId="{ADE1F843-8454-4FCD-A39C-C85470D1A186}" type="presParOf" srcId="{0A9B4DBF-79DC-4596-98C5-06652F1C5271}" destId="{ABC5B60C-2F42-44AD-A3EA-AF7B4BB03D89}" srcOrd="1" destOrd="0" presId="urn:microsoft.com/office/officeart/2005/8/layout/venn1"/>
    <dgm:cxn modelId="{11CE6A7F-845E-4098-A6ED-C5D65D8287B2}" type="presParOf" srcId="{0A9B4DBF-79DC-4596-98C5-06652F1C5271}" destId="{B3DD51A3-80F9-4869-983F-15A5973806A7}" srcOrd="2" destOrd="0" presId="urn:microsoft.com/office/officeart/2005/8/layout/venn1"/>
    <dgm:cxn modelId="{707797E6-3E3B-4303-BEB6-2F1551BC29F7}" type="presParOf" srcId="{0A9B4DBF-79DC-4596-98C5-06652F1C5271}" destId="{14C51318-2BAA-4517-8BEF-8557DE051A21}" srcOrd="3" destOrd="0" presId="urn:microsoft.com/office/officeart/2005/8/layout/venn1"/>
    <dgm:cxn modelId="{9FBACF8A-0C3D-4D2D-BFD3-E71FF68CB98B}" type="presParOf" srcId="{0A9B4DBF-79DC-4596-98C5-06652F1C5271}" destId="{EE0DB88B-4962-4304-B298-A4C949FA7F75}" srcOrd="4" destOrd="0" presId="urn:microsoft.com/office/officeart/2005/8/layout/venn1"/>
    <dgm:cxn modelId="{92475C59-2A2E-4EA5-B155-EBE4C5132E08}" type="presParOf" srcId="{0A9B4DBF-79DC-4596-98C5-06652F1C5271}" destId="{735329C7-BB75-4E4A-B1BE-0EFE0268452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D8B945-AED4-479D-A72A-EE114E2C2BF1}" type="doc">
      <dgm:prSet loTypeId="urn:microsoft.com/office/officeart/2005/8/layout/venn1" loCatId="relationship" qsTypeId="urn:microsoft.com/office/officeart/2005/8/quickstyle/simple2" qsCatId="simple" csTypeId="urn:microsoft.com/office/officeart/2005/8/colors/colorful4" csCatId="colorful" phldr="1"/>
      <dgm:spPr/>
    </dgm:pt>
    <dgm:pt modelId="{7872F79C-86A5-45E0-B886-F7379700B2EB}">
      <dgm:prSet phldrT="[Текст]"/>
      <dgm:spPr/>
      <dgm:t>
        <a:bodyPr/>
        <a:lstStyle/>
        <a:p>
          <a:r>
            <a:rPr lang="ru-RU" dirty="0" smtClean="0"/>
            <a:t>заместитель заведующего по УВР</a:t>
          </a:r>
        </a:p>
        <a:p>
          <a:r>
            <a:rPr lang="ru-RU" dirty="0" smtClean="0"/>
            <a:t>2 старших воспитателя</a:t>
          </a:r>
          <a:endParaRPr lang="ru-RU" dirty="0"/>
        </a:p>
      </dgm:t>
    </dgm:pt>
    <dgm:pt modelId="{C2A1ABF2-79E2-4DCB-BBB4-DAACB43426A1}" type="parTrans" cxnId="{C6AD876C-D966-4CA7-85BB-6426FCC96444}">
      <dgm:prSet/>
      <dgm:spPr/>
      <dgm:t>
        <a:bodyPr/>
        <a:lstStyle/>
        <a:p>
          <a:endParaRPr lang="ru-RU"/>
        </a:p>
      </dgm:t>
    </dgm:pt>
    <dgm:pt modelId="{4DEE45D0-373B-4118-9172-06E9A5D43944}" type="sibTrans" cxnId="{C6AD876C-D966-4CA7-85BB-6426FCC96444}">
      <dgm:prSet/>
      <dgm:spPr/>
      <dgm:t>
        <a:bodyPr/>
        <a:lstStyle/>
        <a:p>
          <a:endParaRPr lang="ru-RU"/>
        </a:p>
      </dgm:t>
    </dgm:pt>
    <dgm:pt modelId="{842D402C-27FB-4076-81B7-296AE6386B41}">
      <dgm:prSet phldrT="[Текст]"/>
      <dgm:spPr/>
      <dgm:t>
        <a:bodyPr/>
        <a:lstStyle/>
        <a:p>
          <a:r>
            <a:rPr lang="ru-RU" dirty="0" smtClean="0"/>
            <a:t>40 воспитателей</a:t>
          </a:r>
          <a:endParaRPr lang="ru-RU" dirty="0"/>
        </a:p>
      </dgm:t>
    </dgm:pt>
    <dgm:pt modelId="{79C5E564-2A7C-4E1D-9CD0-2C0D7567F39F}" type="parTrans" cxnId="{AFA5A655-67E0-4B30-AC92-64402AC63F84}">
      <dgm:prSet/>
      <dgm:spPr/>
      <dgm:t>
        <a:bodyPr/>
        <a:lstStyle/>
        <a:p>
          <a:endParaRPr lang="ru-RU"/>
        </a:p>
      </dgm:t>
    </dgm:pt>
    <dgm:pt modelId="{9F2FE4DA-5750-4B95-A7F7-A851883F7640}" type="sibTrans" cxnId="{AFA5A655-67E0-4B30-AC92-64402AC63F84}">
      <dgm:prSet/>
      <dgm:spPr/>
      <dgm:t>
        <a:bodyPr/>
        <a:lstStyle/>
        <a:p>
          <a:endParaRPr lang="ru-RU"/>
        </a:p>
      </dgm:t>
    </dgm:pt>
    <dgm:pt modelId="{C83528B8-850E-4077-9D0F-6C7B53206E8B}">
      <dgm:prSet phldrT="[Текст]"/>
      <dgm:spPr/>
      <dgm:t>
        <a:bodyPr/>
        <a:lstStyle/>
        <a:p>
          <a:pPr algn="ctr"/>
          <a:r>
            <a:rPr lang="ru-RU" dirty="0" smtClean="0"/>
            <a:t>4 музыкальных руководителя</a:t>
          </a:r>
        </a:p>
        <a:p>
          <a:pPr algn="ctr"/>
          <a:r>
            <a:rPr lang="ru-RU" dirty="0" smtClean="0"/>
            <a:t>2 инструктора по физической культуре</a:t>
          </a:r>
        </a:p>
        <a:p>
          <a:pPr algn="ctr"/>
          <a:r>
            <a:rPr lang="ru-RU" dirty="0" smtClean="0"/>
            <a:t>1 педагог-психолог</a:t>
          </a:r>
        </a:p>
        <a:p>
          <a:pPr algn="ctr"/>
          <a:r>
            <a:rPr lang="ru-RU" dirty="0" smtClean="0"/>
            <a:t>1 хореограф</a:t>
          </a:r>
          <a:endParaRPr lang="ru-RU" dirty="0"/>
        </a:p>
      </dgm:t>
    </dgm:pt>
    <dgm:pt modelId="{952A2139-5EEC-4B6D-9413-2E61C9E6CA1A}" type="parTrans" cxnId="{0E3A65DF-7EC8-4BDF-B6F0-58229610E73F}">
      <dgm:prSet/>
      <dgm:spPr/>
      <dgm:t>
        <a:bodyPr/>
        <a:lstStyle/>
        <a:p>
          <a:endParaRPr lang="ru-RU"/>
        </a:p>
      </dgm:t>
    </dgm:pt>
    <dgm:pt modelId="{B2F0662B-6758-47B7-976D-5B0A98B7B95F}" type="sibTrans" cxnId="{0E3A65DF-7EC8-4BDF-B6F0-58229610E73F}">
      <dgm:prSet/>
      <dgm:spPr/>
      <dgm:t>
        <a:bodyPr/>
        <a:lstStyle/>
        <a:p>
          <a:endParaRPr lang="ru-RU"/>
        </a:p>
      </dgm:t>
    </dgm:pt>
    <dgm:pt modelId="{0A9B4DBF-79DC-4596-98C5-06652F1C5271}" type="pres">
      <dgm:prSet presAssocID="{5CD8B945-AED4-479D-A72A-EE114E2C2BF1}" presName="compositeShape" presStyleCnt="0">
        <dgm:presLayoutVars>
          <dgm:chMax val="7"/>
          <dgm:dir/>
          <dgm:resizeHandles val="exact"/>
        </dgm:presLayoutVars>
      </dgm:prSet>
      <dgm:spPr/>
    </dgm:pt>
    <dgm:pt modelId="{992B7C6A-D06E-4E73-9F3C-816B35152AF4}" type="pres">
      <dgm:prSet presAssocID="{7872F79C-86A5-45E0-B886-F7379700B2EB}" presName="circ1" presStyleLbl="vennNode1" presStyleIdx="0" presStyleCnt="3"/>
      <dgm:spPr/>
      <dgm:t>
        <a:bodyPr/>
        <a:lstStyle/>
        <a:p>
          <a:endParaRPr lang="ru-RU"/>
        </a:p>
      </dgm:t>
    </dgm:pt>
    <dgm:pt modelId="{ABC5B60C-2F42-44AD-A3EA-AF7B4BB03D89}" type="pres">
      <dgm:prSet presAssocID="{7872F79C-86A5-45E0-B886-F7379700B2E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D51A3-80F9-4869-983F-15A5973806A7}" type="pres">
      <dgm:prSet presAssocID="{842D402C-27FB-4076-81B7-296AE6386B41}" presName="circ2" presStyleLbl="vennNode1" presStyleIdx="1" presStyleCnt="3" custLinFactNeighborX="1134" custLinFactNeighborY="-5522"/>
      <dgm:spPr/>
      <dgm:t>
        <a:bodyPr/>
        <a:lstStyle/>
        <a:p>
          <a:endParaRPr lang="ru-RU"/>
        </a:p>
      </dgm:t>
    </dgm:pt>
    <dgm:pt modelId="{14C51318-2BAA-4517-8BEF-8557DE051A21}" type="pres">
      <dgm:prSet presAssocID="{842D402C-27FB-4076-81B7-296AE6386B4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DB88B-4962-4304-B298-A4C949FA7F75}" type="pres">
      <dgm:prSet presAssocID="{C83528B8-850E-4077-9D0F-6C7B53206E8B}" presName="circ3" presStyleLbl="vennNode1" presStyleIdx="2" presStyleCnt="3" custLinFactNeighborX="-527" custLinFactNeighborY="-5522"/>
      <dgm:spPr/>
      <dgm:t>
        <a:bodyPr/>
        <a:lstStyle/>
        <a:p>
          <a:endParaRPr lang="ru-RU"/>
        </a:p>
      </dgm:t>
    </dgm:pt>
    <dgm:pt modelId="{735329C7-BB75-4E4A-B1BE-0EFE02684525}" type="pres">
      <dgm:prSet presAssocID="{C83528B8-850E-4077-9D0F-6C7B53206E8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3A65DF-7EC8-4BDF-B6F0-58229610E73F}" srcId="{5CD8B945-AED4-479D-A72A-EE114E2C2BF1}" destId="{C83528B8-850E-4077-9D0F-6C7B53206E8B}" srcOrd="2" destOrd="0" parTransId="{952A2139-5EEC-4B6D-9413-2E61C9E6CA1A}" sibTransId="{B2F0662B-6758-47B7-976D-5B0A98B7B95F}"/>
    <dgm:cxn modelId="{1E98B2FF-0D9F-40AC-A891-2C85A3067354}" type="presOf" srcId="{7872F79C-86A5-45E0-B886-F7379700B2EB}" destId="{ABC5B60C-2F42-44AD-A3EA-AF7B4BB03D89}" srcOrd="1" destOrd="0" presId="urn:microsoft.com/office/officeart/2005/8/layout/venn1"/>
    <dgm:cxn modelId="{AFA5A655-67E0-4B30-AC92-64402AC63F84}" srcId="{5CD8B945-AED4-479D-A72A-EE114E2C2BF1}" destId="{842D402C-27FB-4076-81B7-296AE6386B41}" srcOrd="1" destOrd="0" parTransId="{79C5E564-2A7C-4E1D-9CD0-2C0D7567F39F}" sibTransId="{9F2FE4DA-5750-4B95-A7F7-A851883F7640}"/>
    <dgm:cxn modelId="{756012E8-340A-4BC1-9FF9-211F65172875}" type="presOf" srcId="{842D402C-27FB-4076-81B7-296AE6386B41}" destId="{B3DD51A3-80F9-4869-983F-15A5973806A7}" srcOrd="0" destOrd="0" presId="urn:microsoft.com/office/officeart/2005/8/layout/venn1"/>
    <dgm:cxn modelId="{B9A2F797-2125-46F4-A96D-25C3F82FAC2B}" type="presOf" srcId="{C83528B8-850E-4077-9D0F-6C7B53206E8B}" destId="{EE0DB88B-4962-4304-B298-A4C949FA7F75}" srcOrd="0" destOrd="0" presId="urn:microsoft.com/office/officeart/2005/8/layout/venn1"/>
    <dgm:cxn modelId="{BB205D8E-AFCA-4E20-A6A7-498CF1BDA2C8}" type="presOf" srcId="{5CD8B945-AED4-479D-A72A-EE114E2C2BF1}" destId="{0A9B4DBF-79DC-4596-98C5-06652F1C5271}" srcOrd="0" destOrd="0" presId="urn:microsoft.com/office/officeart/2005/8/layout/venn1"/>
    <dgm:cxn modelId="{C6AD876C-D966-4CA7-85BB-6426FCC96444}" srcId="{5CD8B945-AED4-479D-A72A-EE114E2C2BF1}" destId="{7872F79C-86A5-45E0-B886-F7379700B2EB}" srcOrd="0" destOrd="0" parTransId="{C2A1ABF2-79E2-4DCB-BBB4-DAACB43426A1}" sibTransId="{4DEE45D0-373B-4118-9172-06E9A5D43944}"/>
    <dgm:cxn modelId="{C8D6354C-E8D2-4C1B-A805-83B7C8BC1E80}" type="presOf" srcId="{7872F79C-86A5-45E0-B886-F7379700B2EB}" destId="{992B7C6A-D06E-4E73-9F3C-816B35152AF4}" srcOrd="0" destOrd="0" presId="urn:microsoft.com/office/officeart/2005/8/layout/venn1"/>
    <dgm:cxn modelId="{9B0CEF43-D43D-4A59-8B4D-06659CFE00DB}" type="presOf" srcId="{842D402C-27FB-4076-81B7-296AE6386B41}" destId="{14C51318-2BAA-4517-8BEF-8557DE051A21}" srcOrd="1" destOrd="0" presId="urn:microsoft.com/office/officeart/2005/8/layout/venn1"/>
    <dgm:cxn modelId="{A10696E5-7446-4424-AFC7-EA5FA8FE9C0C}" type="presOf" srcId="{C83528B8-850E-4077-9D0F-6C7B53206E8B}" destId="{735329C7-BB75-4E4A-B1BE-0EFE02684525}" srcOrd="1" destOrd="0" presId="urn:microsoft.com/office/officeart/2005/8/layout/venn1"/>
    <dgm:cxn modelId="{A7D52F34-8BA9-457B-A7E4-BBA1B9C5304C}" type="presParOf" srcId="{0A9B4DBF-79DC-4596-98C5-06652F1C5271}" destId="{992B7C6A-D06E-4E73-9F3C-816B35152AF4}" srcOrd="0" destOrd="0" presId="urn:microsoft.com/office/officeart/2005/8/layout/venn1"/>
    <dgm:cxn modelId="{E239A774-9031-4EE8-B4D2-C879497BFBF6}" type="presParOf" srcId="{0A9B4DBF-79DC-4596-98C5-06652F1C5271}" destId="{ABC5B60C-2F42-44AD-A3EA-AF7B4BB03D89}" srcOrd="1" destOrd="0" presId="urn:microsoft.com/office/officeart/2005/8/layout/venn1"/>
    <dgm:cxn modelId="{CEFF2413-B50E-4594-9F1A-B2E1D21931AF}" type="presParOf" srcId="{0A9B4DBF-79DC-4596-98C5-06652F1C5271}" destId="{B3DD51A3-80F9-4869-983F-15A5973806A7}" srcOrd="2" destOrd="0" presId="urn:microsoft.com/office/officeart/2005/8/layout/venn1"/>
    <dgm:cxn modelId="{03B4C49D-2048-46A7-9323-F6CBA5985CEB}" type="presParOf" srcId="{0A9B4DBF-79DC-4596-98C5-06652F1C5271}" destId="{14C51318-2BAA-4517-8BEF-8557DE051A21}" srcOrd="3" destOrd="0" presId="urn:microsoft.com/office/officeart/2005/8/layout/venn1"/>
    <dgm:cxn modelId="{82C273F5-65BA-4E7B-8CD1-B68990F41B18}" type="presParOf" srcId="{0A9B4DBF-79DC-4596-98C5-06652F1C5271}" destId="{EE0DB88B-4962-4304-B298-A4C949FA7F75}" srcOrd="4" destOrd="0" presId="urn:microsoft.com/office/officeart/2005/8/layout/venn1"/>
    <dgm:cxn modelId="{E3FC7E7D-8C95-4664-90DA-B95E83626598}" type="presParOf" srcId="{0A9B4DBF-79DC-4596-98C5-06652F1C5271}" destId="{735329C7-BB75-4E4A-B1BE-0EFE0268452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1F69C1-C5E9-4E75-AFF0-A65D862EEA65}" type="doc">
      <dgm:prSet loTypeId="urn:microsoft.com/office/officeart/2008/layout/RadialCluster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8C288AA-073D-4D27-867B-47341DD0AC7E}">
      <dgm:prSet phldrT="[Текст]"/>
      <dgm:spPr/>
      <dgm:t>
        <a:bodyPr/>
        <a:lstStyle/>
        <a:p>
          <a:r>
            <a:rPr lang="ru-RU" dirty="0" smtClean="0"/>
            <a:t>Система повышения квалификации педагогов</a:t>
          </a:r>
          <a:endParaRPr lang="ru-RU" dirty="0"/>
        </a:p>
      </dgm:t>
    </dgm:pt>
    <dgm:pt modelId="{5DE253C6-C45C-4423-9EEE-267D2E71901B}" type="parTrans" cxnId="{B3335130-A244-4937-BCAD-691955C44CA5}">
      <dgm:prSet/>
      <dgm:spPr/>
      <dgm:t>
        <a:bodyPr/>
        <a:lstStyle/>
        <a:p>
          <a:endParaRPr lang="ru-RU"/>
        </a:p>
      </dgm:t>
    </dgm:pt>
    <dgm:pt modelId="{25930145-F2F1-4AB2-B1B8-20FE4E228A9F}" type="sibTrans" cxnId="{B3335130-A244-4937-BCAD-691955C44CA5}">
      <dgm:prSet/>
      <dgm:spPr/>
      <dgm:t>
        <a:bodyPr/>
        <a:lstStyle/>
        <a:p>
          <a:endParaRPr lang="ru-RU"/>
        </a:p>
      </dgm:t>
    </dgm:pt>
    <dgm:pt modelId="{9C03AE3E-DADB-4B49-97B8-DFEE52453A53}">
      <dgm:prSet phldrT="[Текст]"/>
      <dgm:spPr/>
      <dgm:t>
        <a:bodyPr/>
        <a:lstStyle/>
        <a:p>
          <a:r>
            <a:rPr lang="ru-RU" dirty="0" smtClean="0"/>
            <a:t>Курсы повышения квалификации</a:t>
          </a:r>
          <a:endParaRPr lang="ru-RU" dirty="0"/>
        </a:p>
      </dgm:t>
    </dgm:pt>
    <dgm:pt modelId="{F213D6AC-F35D-4D8A-9CB3-9C11B7EE6151}" type="parTrans" cxnId="{6ECBE4E1-4237-46D2-8C81-2AAEEC196A51}">
      <dgm:prSet/>
      <dgm:spPr/>
      <dgm:t>
        <a:bodyPr/>
        <a:lstStyle/>
        <a:p>
          <a:endParaRPr lang="ru-RU"/>
        </a:p>
      </dgm:t>
    </dgm:pt>
    <dgm:pt modelId="{590B9904-B4F2-4B86-AF94-6BEB4E4C96E0}" type="sibTrans" cxnId="{6ECBE4E1-4237-46D2-8C81-2AAEEC196A51}">
      <dgm:prSet/>
      <dgm:spPr/>
      <dgm:t>
        <a:bodyPr/>
        <a:lstStyle/>
        <a:p>
          <a:endParaRPr lang="ru-RU"/>
        </a:p>
      </dgm:t>
    </dgm:pt>
    <dgm:pt modelId="{45483E02-D64D-4BE6-8FBE-D0FFBD07450A}">
      <dgm:prSet phldrT="[Текст]"/>
      <dgm:spPr/>
      <dgm:t>
        <a:bodyPr/>
        <a:lstStyle/>
        <a:p>
          <a:r>
            <a:rPr lang="ru-RU" dirty="0" smtClean="0"/>
            <a:t>Семинары, </a:t>
          </a:r>
          <a:r>
            <a:rPr lang="ru-RU" dirty="0" err="1" smtClean="0"/>
            <a:t>вебинары</a:t>
          </a:r>
          <a:r>
            <a:rPr lang="ru-RU" dirty="0" smtClean="0"/>
            <a:t>, конференции</a:t>
          </a:r>
          <a:endParaRPr lang="ru-RU" dirty="0"/>
        </a:p>
      </dgm:t>
    </dgm:pt>
    <dgm:pt modelId="{7F7D1CB9-D454-426C-8323-84463AB67BFA}" type="parTrans" cxnId="{26A19E57-81C2-45A7-AA04-A14059B55BA1}">
      <dgm:prSet/>
      <dgm:spPr/>
      <dgm:t>
        <a:bodyPr/>
        <a:lstStyle/>
        <a:p>
          <a:endParaRPr lang="ru-RU"/>
        </a:p>
      </dgm:t>
    </dgm:pt>
    <dgm:pt modelId="{E075F47A-E9F0-46F5-A341-0B9C0610D29E}" type="sibTrans" cxnId="{26A19E57-81C2-45A7-AA04-A14059B55BA1}">
      <dgm:prSet/>
      <dgm:spPr/>
      <dgm:t>
        <a:bodyPr/>
        <a:lstStyle/>
        <a:p>
          <a:endParaRPr lang="ru-RU"/>
        </a:p>
      </dgm:t>
    </dgm:pt>
    <dgm:pt modelId="{95F10498-73DA-40F1-BFE6-E953D534C33C}">
      <dgm:prSet phldrT="[Текст]"/>
      <dgm:spPr/>
      <dgm:t>
        <a:bodyPr/>
        <a:lstStyle/>
        <a:p>
          <a:r>
            <a:rPr lang="ru-RU" dirty="0" smtClean="0"/>
            <a:t>Участие в ГПСП</a:t>
          </a:r>
          <a:endParaRPr lang="ru-RU" dirty="0"/>
        </a:p>
      </dgm:t>
    </dgm:pt>
    <dgm:pt modelId="{E79120A3-9154-46E7-8A39-254E79826E6E}" type="parTrans" cxnId="{C3B4A4C9-CE39-4DAE-8AF5-FC69D7118297}">
      <dgm:prSet/>
      <dgm:spPr/>
      <dgm:t>
        <a:bodyPr/>
        <a:lstStyle/>
        <a:p>
          <a:endParaRPr lang="ru-RU"/>
        </a:p>
      </dgm:t>
    </dgm:pt>
    <dgm:pt modelId="{E4433C70-B6EB-456F-AFD9-2B47E5C58E4C}" type="sibTrans" cxnId="{C3B4A4C9-CE39-4DAE-8AF5-FC69D7118297}">
      <dgm:prSet/>
      <dgm:spPr/>
      <dgm:t>
        <a:bodyPr/>
        <a:lstStyle/>
        <a:p>
          <a:endParaRPr lang="ru-RU"/>
        </a:p>
      </dgm:t>
    </dgm:pt>
    <dgm:pt modelId="{15385DE6-D506-4152-BFAC-642C6BCF7073}">
      <dgm:prSet phldrT="[Текст]" phldr="1"/>
      <dgm:spPr/>
      <dgm:t>
        <a:bodyPr/>
        <a:lstStyle/>
        <a:p>
          <a:endParaRPr lang="ru-RU"/>
        </a:p>
      </dgm:t>
    </dgm:pt>
    <dgm:pt modelId="{D7618018-53AE-4B36-ACBC-86D16BDC788C}" type="parTrans" cxnId="{936B30D7-F914-4312-B79E-BEFA238E55B7}">
      <dgm:prSet/>
      <dgm:spPr/>
      <dgm:t>
        <a:bodyPr/>
        <a:lstStyle/>
        <a:p>
          <a:endParaRPr lang="ru-RU"/>
        </a:p>
      </dgm:t>
    </dgm:pt>
    <dgm:pt modelId="{79BA8D24-44D6-4ABD-BBC5-14E6DA3FEC2A}" type="sibTrans" cxnId="{936B30D7-F914-4312-B79E-BEFA238E55B7}">
      <dgm:prSet/>
      <dgm:spPr/>
      <dgm:t>
        <a:bodyPr/>
        <a:lstStyle/>
        <a:p>
          <a:endParaRPr lang="ru-RU"/>
        </a:p>
      </dgm:t>
    </dgm:pt>
    <dgm:pt modelId="{00AA71E4-5EFD-40E6-A98F-54E534D76F77}">
      <dgm:prSet phldrT="[Текст]" phldr="1"/>
      <dgm:spPr/>
      <dgm:t>
        <a:bodyPr/>
        <a:lstStyle/>
        <a:p>
          <a:endParaRPr lang="ru-RU"/>
        </a:p>
      </dgm:t>
    </dgm:pt>
    <dgm:pt modelId="{A9E56658-07DE-4BFE-A880-37111F9304AD}" type="parTrans" cxnId="{D8E657B5-1409-44B3-B794-6DB9D0558E3C}">
      <dgm:prSet/>
      <dgm:spPr/>
      <dgm:t>
        <a:bodyPr/>
        <a:lstStyle/>
        <a:p>
          <a:endParaRPr lang="ru-RU"/>
        </a:p>
      </dgm:t>
    </dgm:pt>
    <dgm:pt modelId="{B9336B94-8F9B-48C4-B4B8-C4E3EA126DF0}" type="sibTrans" cxnId="{D8E657B5-1409-44B3-B794-6DB9D0558E3C}">
      <dgm:prSet/>
      <dgm:spPr/>
      <dgm:t>
        <a:bodyPr/>
        <a:lstStyle/>
        <a:p>
          <a:endParaRPr lang="ru-RU"/>
        </a:p>
      </dgm:t>
    </dgm:pt>
    <dgm:pt modelId="{64B24071-222C-4972-B979-A20E5854E936}">
      <dgm:prSet phldrT="[Текст]" phldr="1"/>
      <dgm:spPr/>
      <dgm:t>
        <a:bodyPr/>
        <a:lstStyle/>
        <a:p>
          <a:endParaRPr lang="ru-RU"/>
        </a:p>
      </dgm:t>
    </dgm:pt>
    <dgm:pt modelId="{5F8A549F-1C2C-4AA0-8A24-5DBE32C1F94F}" type="parTrans" cxnId="{2386C630-E86E-4B55-AF3E-28402308E8A6}">
      <dgm:prSet/>
      <dgm:spPr/>
      <dgm:t>
        <a:bodyPr/>
        <a:lstStyle/>
        <a:p>
          <a:endParaRPr lang="ru-RU"/>
        </a:p>
      </dgm:t>
    </dgm:pt>
    <dgm:pt modelId="{AA3FD038-DEFD-4089-806E-806CDE67C2CB}" type="sibTrans" cxnId="{2386C630-E86E-4B55-AF3E-28402308E8A6}">
      <dgm:prSet/>
      <dgm:spPr/>
      <dgm:t>
        <a:bodyPr/>
        <a:lstStyle/>
        <a:p>
          <a:endParaRPr lang="ru-RU"/>
        </a:p>
      </dgm:t>
    </dgm:pt>
    <dgm:pt modelId="{425B254B-06F0-4020-B1A5-8856F8A68643}">
      <dgm:prSet phldrT="[Текст]" phldr="1"/>
      <dgm:spPr/>
      <dgm:t>
        <a:bodyPr/>
        <a:lstStyle/>
        <a:p>
          <a:endParaRPr lang="ru-RU"/>
        </a:p>
      </dgm:t>
    </dgm:pt>
    <dgm:pt modelId="{C5177154-C455-4EC4-B4BF-4BC412231AA0}" type="parTrans" cxnId="{5A02A65A-A2FB-4651-8AFC-502C726B538F}">
      <dgm:prSet/>
      <dgm:spPr/>
      <dgm:t>
        <a:bodyPr/>
        <a:lstStyle/>
        <a:p>
          <a:endParaRPr lang="ru-RU"/>
        </a:p>
      </dgm:t>
    </dgm:pt>
    <dgm:pt modelId="{514B9A56-9A76-4880-A6FD-C1F8441B07A6}" type="sibTrans" cxnId="{5A02A65A-A2FB-4651-8AFC-502C726B538F}">
      <dgm:prSet/>
      <dgm:spPr/>
      <dgm:t>
        <a:bodyPr/>
        <a:lstStyle/>
        <a:p>
          <a:endParaRPr lang="ru-RU"/>
        </a:p>
      </dgm:t>
    </dgm:pt>
    <dgm:pt modelId="{792E66D4-1E7D-46FA-A11D-A5B09369474D}">
      <dgm:prSet/>
      <dgm:spPr/>
      <dgm:t>
        <a:bodyPr/>
        <a:lstStyle/>
        <a:p>
          <a:r>
            <a:rPr lang="ru-RU" dirty="0" smtClean="0"/>
            <a:t>Обобщение опыта работы</a:t>
          </a:r>
          <a:endParaRPr lang="ru-RU" dirty="0"/>
        </a:p>
      </dgm:t>
    </dgm:pt>
    <dgm:pt modelId="{6F9D9429-B9AC-457C-B22C-4E248A50D391}" type="parTrans" cxnId="{F8A480FF-ED1F-4531-8DE9-41E02EB02B86}">
      <dgm:prSet/>
      <dgm:spPr/>
      <dgm:t>
        <a:bodyPr/>
        <a:lstStyle/>
        <a:p>
          <a:endParaRPr lang="ru-RU"/>
        </a:p>
      </dgm:t>
    </dgm:pt>
    <dgm:pt modelId="{EA456B52-2F64-4E95-8535-3CF753368AA2}" type="sibTrans" cxnId="{F8A480FF-ED1F-4531-8DE9-41E02EB02B86}">
      <dgm:prSet/>
      <dgm:spPr/>
      <dgm:t>
        <a:bodyPr/>
        <a:lstStyle/>
        <a:p>
          <a:endParaRPr lang="ru-RU"/>
        </a:p>
      </dgm:t>
    </dgm:pt>
    <dgm:pt modelId="{3AFBA903-7112-4E30-9752-06C97F1F9DD2}">
      <dgm:prSet/>
      <dgm:spPr/>
      <dgm:t>
        <a:bodyPr/>
        <a:lstStyle/>
        <a:p>
          <a:r>
            <a:rPr lang="ru-RU" b="1" dirty="0" smtClean="0"/>
            <a:t>Публикации</a:t>
          </a:r>
          <a:endParaRPr lang="ru-RU" b="1" dirty="0"/>
        </a:p>
      </dgm:t>
    </dgm:pt>
    <dgm:pt modelId="{131F864E-FD5A-4813-9184-11DA5E136B17}" type="parTrans" cxnId="{898F2167-5705-4CCE-ACBE-2A5EDE425F75}">
      <dgm:prSet/>
      <dgm:spPr/>
      <dgm:t>
        <a:bodyPr/>
        <a:lstStyle/>
        <a:p>
          <a:endParaRPr lang="ru-RU"/>
        </a:p>
      </dgm:t>
    </dgm:pt>
    <dgm:pt modelId="{BCF76F86-34E4-458C-8104-B27BA73F51A0}" type="sibTrans" cxnId="{898F2167-5705-4CCE-ACBE-2A5EDE425F75}">
      <dgm:prSet/>
      <dgm:spPr/>
      <dgm:t>
        <a:bodyPr/>
        <a:lstStyle/>
        <a:p>
          <a:endParaRPr lang="ru-RU"/>
        </a:p>
      </dgm:t>
    </dgm:pt>
    <dgm:pt modelId="{4237B7EC-6FD0-4EF1-9511-D3F595C18049}">
      <dgm:prSet custRadScaleRad="100771" custRadScaleInc="719"/>
      <dgm:spPr/>
      <dgm:t>
        <a:bodyPr/>
        <a:lstStyle/>
        <a:p>
          <a:endParaRPr lang="ru-RU"/>
        </a:p>
      </dgm:t>
    </dgm:pt>
    <dgm:pt modelId="{F9202BDB-B8F1-4808-9374-F9E6BF1F8002}" type="parTrans" cxnId="{8549CEEC-F944-413C-8B6A-87735159557A}">
      <dgm:prSet/>
      <dgm:spPr/>
      <dgm:t>
        <a:bodyPr/>
        <a:lstStyle/>
        <a:p>
          <a:endParaRPr lang="ru-RU"/>
        </a:p>
      </dgm:t>
    </dgm:pt>
    <dgm:pt modelId="{259E1D32-1E86-40E0-8CC4-E81FDFFE27A5}" type="sibTrans" cxnId="{8549CEEC-F944-413C-8B6A-87735159557A}">
      <dgm:prSet/>
      <dgm:spPr/>
      <dgm:t>
        <a:bodyPr/>
        <a:lstStyle/>
        <a:p>
          <a:endParaRPr lang="ru-RU"/>
        </a:p>
      </dgm:t>
    </dgm:pt>
    <dgm:pt modelId="{4ACCE64F-9ED9-47CB-90B1-B833B21A9E6E}">
      <dgm:prSet custRadScaleRad="100771" custRadScaleInc="719"/>
      <dgm:spPr/>
      <dgm:t>
        <a:bodyPr/>
        <a:lstStyle/>
        <a:p>
          <a:endParaRPr lang="ru-RU"/>
        </a:p>
      </dgm:t>
    </dgm:pt>
    <dgm:pt modelId="{0E734444-6DC6-474C-9BF5-557E4D1F0D21}" type="parTrans" cxnId="{D0BF54F7-BE9C-44B8-820E-8CBD05E665F7}">
      <dgm:prSet/>
      <dgm:spPr/>
      <dgm:t>
        <a:bodyPr/>
        <a:lstStyle/>
        <a:p>
          <a:endParaRPr lang="ru-RU"/>
        </a:p>
      </dgm:t>
    </dgm:pt>
    <dgm:pt modelId="{95CA2005-CBFA-4439-ABA1-DEB4A96B9AC8}" type="sibTrans" cxnId="{D0BF54F7-BE9C-44B8-820E-8CBD05E665F7}">
      <dgm:prSet/>
      <dgm:spPr/>
      <dgm:t>
        <a:bodyPr/>
        <a:lstStyle/>
        <a:p>
          <a:endParaRPr lang="ru-RU"/>
        </a:p>
      </dgm:t>
    </dgm:pt>
    <dgm:pt modelId="{D4979B5A-55D6-4CF7-A74D-8F3C1CD0F85A}">
      <dgm:prSet/>
      <dgm:spPr/>
      <dgm:t>
        <a:bodyPr/>
        <a:lstStyle/>
        <a:p>
          <a:r>
            <a:rPr lang="ru-RU" dirty="0" smtClean="0"/>
            <a:t>Участие в конкурсах</a:t>
          </a:r>
          <a:endParaRPr lang="ru-RU" dirty="0"/>
        </a:p>
      </dgm:t>
    </dgm:pt>
    <dgm:pt modelId="{2B00E9CE-6C35-428E-9528-E410F6357F57}" type="parTrans" cxnId="{A2AE142F-5D56-416F-8B84-D8D96C18AEFD}">
      <dgm:prSet/>
      <dgm:spPr/>
      <dgm:t>
        <a:bodyPr/>
        <a:lstStyle/>
        <a:p>
          <a:endParaRPr lang="ru-RU"/>
        </a:p>
      </dgm:t>
    </dgm:pt>
    <dgm:pt modelId="{7E2F8F4C-6CD1-4C93-985E-3F857EF36EC0}" type="sibTrans" cxnId="{A2AE142F-5D56-416F-8B84-D8D96C18AEFD}">
      <dgm:prSet/>
      <dgm:spPr/>
      <dgm:t>
        <a:bodyPr/>
        <a:lstStyle/>
        <a:p>
          <a:endParaRPr lang="ru-RU"/>
        </a:p>
      </dgm:t>
    </dgm:pt>
    <dgm:pt modelId="{724C29F4-C2BE-4351-9EC9-2BA48A25CA64}" type="pres">
      <dgm:prSet presAssocID="{0C1F69C1-C5E9-4E75-AFF0-A65D862EEA6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2E45FC8-8555-4234-A594-3A093968CC3A}" type="pres">
      <dgm:prSet presAssocID="{98C288AA-073D-4D27-867B-47341DD0AC7E}" presName="singleCycle" presStyleCnt="0"/>
      <dgm:spPr/>
    </dgm:pt>
    <dgm:pt modelId="{F37E8F2A-C0DE-4719-BA64-E1BEFD8C5C3D}" type="pres">
      <dgm:prSet presAssocID="{98C288AA-073D-4D27-867B-47341DD0AC7E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B8EDA943-1E92-4221-A86A-54D723E4924C}" type="pres">
      <dgm:prSet presAssocID="{F213D6AC-F35D-4D8A-9CB3-9C11B7EE6151}" presName="Name56" presStyleLbl="parChTrans1D2" presStyleIdx="0" presStyleCnt="6"/>
      <dgm:spPr/>
      <dgm:t>
        <a:bodyPr/>
        <a:lstStyle/>
        <a:p>
          <a:endParaRPr lang="ru-RU"/>
        </a:p>
      </dgm:t>
    </dgm:pt>
    <dgm:pt modelId="{5C381368-B091-4AEE-9985-DB12F8701DD8}" type="pres">
      <dgm:prSet presAssocID="{9C03AE3E-DADB-4B49-97B8-DFEE52453A53}" presName="text0" presStyleLbl="node1" presStyleIdx="1" presStyleCnt="7" custScaleX="159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2696F-3B33-4E35-B13D-C3444495FB04}" type="pres">
      <dgm:prSet presAssocID="{7F7D1CB9-D454-426C-8323-84463AB67BFA}" presName="Name56" presStyleLbl="parChTrans1D2" presStyleIdx="1" presStyleCnt="6"/>
      <dgm:spPr/>
      <dgm:t>
        <a:bodyPr/>
        <a:lstStyle/>
        <a:p>
          <a:endParaRPr lang="ru-RU"/>
        </a:p>
      </dgm:t>
    </dgm:pt>
    <dgm:pt modelId="{3CB6B474-17F4-4C0E-9429-AE5667E56C01}" type="pres">
      <dgm:prSet presAssocID="{45483E02-D64D-4BE6-8FBE-D0FFBD07450A}" presName="text0" presStyleLbl="node1" presStyleIdx="2" presStyleCnt="7" custScaleX="169423" custRadScaleRad="100771" custRadScaleInc="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487BD-D1E4-460F-881F-75B2EE6DCB02}" type="pres">
      <dgm:prSet presAssocID="{2B00E9CE-6C35-428E-9528-E410F6357F57}" presName="Name56" presStyleLbl="parChTrans1D2" presStyleIdx="2" presStyleCnt="6"/>
      <dgm:spPr/>
      <dgm:t>
        <a:bodyPr/>
        <a:lstStyle/>
        <a:p>
          <a:endParaRPr lang="ru-RU"/>
        </a:p>
      </dgm:t>
    </dgm:pt>
    <dgm:pt modelId="{38E73569-274F-48CA-9D98-FC27A0B5DA97}" type="pres">
      <dgm:prSet presAssocID="{D4979B5A-55D6-4CF7-A74D-8F3C1CD0F85A}" presName="text0" presStyleLbl="node1" presStyleIdx="3" presStyleCnt="7" custScaleX="163871" custRadScaleRad="100771" custRadScaleInc="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59B92-2747-47D3-9283-364DF0B2AEFE}" type="pres">
      <dgm:prSet presAssocID="{131F864E-FD5A-4813-9184-11DA5E136B17}" presName="Name56" presStyleLbl="parChTrans1D2" presStyleIdx="3" presStyleCnt="6"/>
      <dgm:spPr/>
      <dgm:t>
        <a:bodyPr/>
        <a:lstStyle/>
        <a:p>
          <a:endParaRPr lang="ru-RU"/>
        </a:p>
      </dgm:t>
    </dgm:pt>
    <dgm:pt modelId="{9EADB00B-7D94-47C1-B3FF-7A1768E07C45}" type="pres">
      <dgm:prSet presAssocID="{3AFBA903-7112-4E30-9752-06C97F1F9DD2}" presName="text0" presStyleLbl="node1" presStyleIdx="4" presStyleCnt="7" custScaleX="150762" custRadScaleRad="100771" custRadScaleInc="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E8623-D8B9-4F5E-A6A2-18312E5770A9}" type="pres">
      <dgm:prSet presAssocID="{E79120A3-9154-46E7-8A39-254E79826E6E}" presName="Name56" presStyleLbl="parChTrans1D2" presStyleIdx="4" presStyleCnt="6"/>
      <dgm:spPr/>
      <dgm:t>
        <a:bodyPr/>
        <a:lstStyle/>
        <a:p>
          <a:endParaRPr lang="ru-RU"/>
        </a:p>
      </dgm:t>
    </dgm:pt>
    <dgm:pt modelId="{A86B9CDE-A656-4C22-95E6-44F26367AAF6}" type="pres">
      <dgm:prSet presAssocID="{95F10498-73DA-40F1-BFE6-E953D534C33C}" presName="text0" presStyleLbl="node1" presStyleIdx="5" presStyleCnt="7" custScaleX="159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C4681-A809-4424-876C-6EFDF40F0E8A}" type="pres">
      <dgm:prSet presAssocID="{6F9D9429-B9AC-457C-B22C-4E248A50D391}" presName="Name56" presStyleLbl="parChTrans1D2" presStyleIdx="5" presStyleCnt="6"/>
      <dgm:spPr/>
      <dgm:t>
        <a:bodyPr/>
        <a:lstStyle/>
        <a:p>
          <a:endParaRPr lang="ru-RU"/>
        </a:p>
      </dgm:t>
    </dgm:pt>
    <dgm:pt modelId="{99FC2AA8-1A3C-4A31-B635-D53EBB5DE17F}" type="pres">
      <dgm:prSet presAssocID="{792E66D4-1E7D-46FA-A11D-A5B09369474D}" presName="text0" presStyleLbl="node1" presStyleIdx="6" presStyleCnt="7" custScaleX="155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B4A4C9-CE39-4DAE-8AF5-FC69D7118297}" srcId="{98C288AA-073D-4D27-867B-47341DD0AC7E}" destId="{95F10498-73DA-40F1-BFE6-E953D534C33C}" srcOrd="4" destOrd="0" parTransId="{E79120A3-9154-46E7-8A39-254E79826E6E}" sibTransId="{E4433C70-B6EB-456F-AFD9-2B47E5C58E4C}"/>
    <dgm:cxn modelId="{FE96C52C-CB06-4152-8D63-E8FD962F4608}" type="presOf" srcId="{F213D6AC-F35D-4D8A-9CB3-9C11B7EE6151}" destId="{B8EDA943-1E92-4221-A86A-54D723E4924C}" srcOrd="0" destOrd="0" presId="urn:microsoft.com/office/officeart/2008/layout/RadialCluster"/>
    <dgm:cxn modelId="{6ECBE4E1-4237-46D2-8C81-2AAEEC196A51}" srcId="{98C288AA-073D-4D27-867B-47341DD0AC7E}" destId="{9C03AE3E-DADB-4B49-97B8-DFEE52453A53}" srcOrd="0" destOrd="0" parTransId="{F213D6AC-F35D-4D8A-9CB3-9C11B7EE6151}" sibTransId="{590B9904-B4F2-4B86-AF94-6BEB4E4C96E0}"/>
    <dgm:cxn modelId="{26A19E57-81C2-45A7-AA04-A14059B55BA1}" srcId="{98C288AA-073D-4D27-867B-47341DD0AC7E}" destId="{45483E02-D64D-4BE6-8FBE-D0FFBD07450A}" srcOrd="1" destOrd="0" parTransId="{7F7D1CB9-D454-426C-8323-84463AB67BFA}" sibTransId="{E075F47A-E9F0-46F5-A341-0B9C0610D29E}"/>
    <dgm:cxn modelId="{B3335130-A244-4937-BCAD-691955C44CA5}" srcId="{0C1F69C1-C5E9-4E75-AFF0-A65D862EEA65}" destId="{98C288AA-073D-4D27-867B-47341DD0AC7E}" srcOrd="0" destOrd="0" parTransId="{5DE253C6-C45C-4423-9EEE-267D2E71901B}" sibTransId="{25930145-F2F1-4AB2-B1B8-20FE4E228A9F}"/>
    <dgm:cxn modelId="{F8A480FF-ED1F-4531-8DE9-41E02EB02B86}" srcId="{98C288AA-073D-4D27-867B-47341DD0AC7E}" destId="{792E66D4-1E7D-46FA-A11D-A5B09369474D}" srcOrd="5" destOrd="0" parTransId="{6F9D9429-B9AC-457C-B22C-4E248A50D391}" sibTransId="{EA456B52-2F64-4E95-8535-3CF753368AA2}"/>
    <dgm:cxn modelId="{4B3F61BF-B16C-445C-AF38-6225B76290D5}" type="presOf" srcId="{E79120A3-9154-46E7-8A39-254E79826E6E}" destId="{85CE8623-D8B9-4F5E-A6A2-18312E5770A9}" srcOrd="0" destOrd="0" presId="urn:microsoft.com/office/officeart/2008/layout/RadialCluster"/>
    <dgm:cxn modelId="{936B30D7-F914-4312-B79E-BEFA238E55B7}" srcId="{0C1F69C1-C5E9-4E75-AFF0-A65D862EEA65}" destId="{15385DE6-D506-4152-BFAC-642C6BCF7073}" srcOrd="1" destOrd="0" parTransId="{D7618018-53AE-4B36-ACBC-86D16BDC788C}" sibTransId="{79BA8D24-44D6-4ABD-BBC5-14E6DA3FEC2A}"/>
    <dgm:cxn modelId="{C14B7303-4B21-46F6-82C9-0CA5D03A63C1}" type="presOf" srcId="{95F10498-73DA-40F1-BFE6-E953D534C33C}" destId="{A86B9CDE-A656-4C22-95E6-44F26367AAF6}" srcOrd="0" destOrd="0" presId="urn:microsoft.com/office/officeart/2008/layout/RadialCluster"/>
    <dgm:cxn modelId="{6748654F-A484-426B-B7B3-E28F95C2B4F3}" type="presOf" srcId="{2B00E9CE-6C35-428E-9528-E410F6357F57}" destId="{4B7487BD-D1E4-460F-881F-75B2EE6DCB02}" srcOrd="0" destOrd="0" presId="urn:microsoft.com/office/officeart/2008/layout/RadialCluster"/>
    <dgm:cxn modelId="{0D94477D-4BB5-4AEB-8D52-E7009B19FC8B}" type="presOf" srcId="{6F9D9429-B9AC-457C-B22C-4E248A50D391}" destId="{99EC4681-A809-4424-876C-6EFDF40F0E8A}" srcOrd="0" destOrd="0" presId="urn:microsoft.com/office/officeart/2008/layout/RadialCluster"/>
    <dgm:cxn modelId="{4183ED72-FA9B-41E7-A407-1646837EA6A2}" type="presOf" srcId="{3AFBA903-7112-4E30-9752-06C97F1F9DD2}" destId="{9EADB00B-7D94-47C1-B3FF-7A1768E07C45}" srcOrd="0" destOrd="0" presId="urn:microsoft.com/office/officeart/2008/layout/RadialCluster"/>
    <dgm:cxn modelId="{C7E04B31-B9D3-4A70-A77D-A84BF858CE03}" type="presOf" srcId="{131F864E-FD5A-4813-9184-11DA5E136B17}" destId="{B2959B92-2747-47D3-9283-364DF0B2AEFE}" srcOrd="0" destOrd="0" presId="urn:microsoft.com/office/officeart/2008/layout/RadialCluster"/>
    <dgm:cxn modelId="{D0BF54F7-BE9C-44B8-820E-8CBD05E665F7}" srcId="{0C1F69C1-C5E9-4E75-AFF0-A65D862EEA65}" destId="{4ACCE64F-9ED9-47CB-90B1-B833B21A9E6E}" srcOrd="6" destOrd="0" parTransId="{0E734444-6DC6-474C-9BF5-557E4D1F0D21}" sibTransId="{95CA2005-CBFA-4439-ABA1-DEB4A96B9AC8}"/>
    <dgm:cxn modelId="{401FCAEA-7B9A-4C6D-88CF-4EADC9A3AFBA}" type="presOf" srcId="{792E66D4-1E7D-46FA-A11D-A5B09369474D}" destId="{99FC2AA8-1A3C-4A31-B635-D53EBB5DE17F}" srcOrd="0" destOrd="0" presId="urn:microsoft.com/office/officeart/2008/layout/RadialCluster"/>
    <dgm:cxn modelId="{6292FCEE-C2F5-40C8-B304-53B9F3F3D11C}" type="presOf" srcId="{98C288AA-073D-4D27-867B-47341DD0AC7E}" destId="{F37E8F2A-C0DE-4719-BA64-E1BEFD8C5C3D}" srcOrd="0" destOrd="0" presId="urn:microsoft.com/office/officeart/2008/layout/RadialCluster"/>
    <dgm:cxn modelId="{1E13E4A3-0107-465C-9841-C570994D3342}" type="presOf" srcId="{45483E02-D64D-4BE6-8FBE-D0FFBD07450A}" destId="{3CB6B474-17F4-4C0E-9429-AE5667E56C01}" srcOrd="0" destOrd="0" presId="urn:microsoft.com/office/officeart/2008/layout/RadialCluster"/>
    <dgm:cxn modelId="{A2AE142F-5D56-416F-8B84-D8D96C18AEFD}" srcId="{98C288AA-073D-4D27-867B-47341DD0AC7E}" destId="{D4979B5A-55D6-4CF7-A74D-8F3C1CD0F85A}" srcOrd="2" destOrd="0" parTransId="{2B00E9CE-6C35-428E-9528-E410F6357F57}" sibTransId="{7E2F8F4C-6CD1-4C93-985E-3F857EF36EC0}"/>
    <dgm:cxn modelId="{AFDA69F8-BFA2-4D09-AACE-7106D11675DB}" type="presOf" srcId="{D4979B5A-55D6-4CF7-A74D-8F3C1CD0F85A}" destId="{38E73569-274F-48CA-9D98-FC27A0B5DA97}" srcOrd="0" destOrd="0" presId="urn:microsoft.com/office/officeart/2008/layout/RadialCluster"/>
    <dgm:cxn modelId="{5A02A65A-A2FB-4651-8AFC-502C726B538F}" srcId="{0C1F69C1-C5E9-4E75-AFF0-A65D862EEA65}" destId="{425B254B-06F0-4020-B1A5-8856F8A68643}" srcOrd="4" destOrd="0" parTransId="{C5177154-C455-4EC4-B4BF-4BC412231AA0}" sibTransId="{514B9A56-9A76-4880-A6FD-C1F8441B07A6}"/>
    <dgm:cxn modelId="{2E34F7E9-73AE-496C-8284-1056EBECAFB7}" type="presOf" srcId="{0C1F69C1-C5E9-4E75-AFF0-A65D862EEA65}" destId="{724C29F4-C2BE-4351-9EC9-2BA48A25CA64}" srcOrd="0" destOrd="0" presId="urn:microsoft.com/office/officeart/2008/layout/RadialCluster"/>
    <dgm:cxn modelId="{733CA2CF-A432-4A5E-A555-4086A8BF9DDF}" type="presOf" srcId="{7F7D1CB9-D454-426C-8323-84463AB67BFA}" destId="{1122696F-3B33-4E35-B13D-C3444495FB04}" srcOrd="0" destOrd="0" presId="urn:microsoft.com/office/officeart/2008/layout/RadialCluster"/>
    <dgm:cxn modelId="{898F2167-5705-4CCE-ACBE-2A5EDE425F75}" srcId="{98C288AA-073D-4D27-867B-47341DD0AC7E}" destId="{3AFBA903-7112-4E30-9752-06C97F1F9DD2}" srcOrd="3" destOrd="0" parTransId="{131F864E-FD5A-4813-9184-11DA5E136B17}" sibTransId="{BCF76F86-34E4-458C-8104-B27BA73F51A0}"/>
    <dgm:cxn modelId="{2E57053F-D68D-4A4B-BA81-378671BC8FB3}" type="presOf" srcId="{9C03AE3E-DADB-4B49-97B8-DFEE52453A53}" destId="{5C381368-B091-4AEE-9985-DB12F8701DD8}" srcOrd="0" destOrd="0" presId="urn:microsoft.com/office/officeart/2008/layout/RadialCluster"/>
    <dgm:cxn modelId="{D8E657B5-1409-44B3-B794-6DB9D0558E3C}" srcId="{0C1F69C1-C5E9-4E75-AFF0-A65D862EEA65}" destId="{00AA71E4-5EFD-40E6-A98F-54E534D76F77}" srcOrd="2" destOrd="0" parTransId="{A9E56658-07DE-4BFE-A880-37111F9304AD}" sibTransId="{B9336B94-8F9B-48C4-B4B8-C4E3EA126DF0}"/>
    <dgm:cxn modelId="{2386C630-E86E-4B55-AF3E-28402308E8A6}" srcId="{0C1F69C1-C5E9-4E75-AFF0-A65D862EEA65}" destId="{64B24071-222C-4972-B979-A20E5854E936}" srcOrd="3" destOrd="0" parTransId="{5F8A549F-1C2C-4AA0-8A24-5DBE32C1F94F}" sibTransId="{AA3FD038-DEFD-4089-806E-806CDE67C2CB}"/>
    <dgm:cxn modelId="{8549CEEC-F944-413C-8B6A-87735159557A}" srcId="{0C1F69C1-C5E9-4E75-AFF0-A65D862EEA65}" destId="{4237B7EC-6FD0-4EF1-9511-D3F595C18049}" srcOrd="5" destOrd="0" parTransId="{F9202BDB-B8F1-4808-9374-F9E6BF1F8002}" sibTransId="{259E1D32-1E86-40E0-8CC4-E81FDFFE27A5}"/>
    <dgm:cxn modelId="{A9F193E4-F626-4852-B5C1-D54DAA06C8BA}" type="presParOf" srcId="{724C29F4-C2BE-4351-9EC9-2BA48A25CA64}" destId="{52E45FC8-8555-4234-A594-3A093968CC3A}" srcOrd="0" destOrd="0" presId="urn:microsoft.com/office/officeart/2008/layout/RadialCluster"/>
    <dgm:cxn modelId="{AD27C0E7-610D-4B6D-9DCD-210BC1356D60}" type="presParOf" srcId="{52E45FC8-8555-4234-A594-3A093968CC3A}" destId="{F37E8F2A-C0DE-4719-BA64-E1BEFD8C5C3D}" srcOrd="0" destOrd="0" presId="urn:microsoft.com/office/officeart/2008/layout/RadialCluster"/>
    <dgm:cxn modelId="{D9D7063D-529E-4A1E-B0BB-82A31EAC5525}" type="presParOf" srcId="{52E45FC8-8555-4234-A594-3A093968CC3A}" destId="{B8EDA943-1E92-4221-A86A-54D723E4924C}" srcOrd="1" destOrd="0" presId="urn:microsoft.com/office/officeart/2008/layout/RadialCluster"/>
    <dgm:cxn modelId="{D508D20A-8163-4451-A222-C40051039661}" type="presParOf" srcId="{52E45FC8-8555-4234-A594-3A093968CC3A}" destId="{5C381368-B091-4AEE-9985-DB12F8701DD8}" srcOrd="2" destOrd="0" presId="urn:microsoft.com/office/officeart/2008/layout/RadialCluster"/>
    <dgm:cxn modelId="{7D1518DA-8202-42F1-AB06-A695100A1830}" type="presParOf" srcId="{52E45FC8-8555-4234-A594-3A093968CC3A}" destId="{1122696F-3B33-4E35-B13D-C3444495FB04}" srcOrd="3" destOrd="0" presId="urn:microsoft.com/office/officeart/2008/layout/RadialCluster"/>
    <dgm:cxn modelId="{D7DBD9CF-E60F-4BDA-B517-0D933AE11F32}" type="presParOf" srcId="{52E45FC8-8555-4234-A594-3A093968CC3A}" destId="{3CB6B474-17F4-4C0E-9429-AE5667E56C01}" srcOrd="4" destOrd="0" presId="urn:microsoft.com/office/officeart/2008/layout/RadialCluster"/>
    <dgm:cxn modelId="{03C51CE4-35A8-419D-AA35-DD667B514761}" type="presParOf" srcId="{52E45FC8-8555-4234-A594-3A093968CC3A}" destId="{4B7487BD-D1E4-460F-881F-75B2EE6DCB02}" srcOrd="5" destOrd="0" presId="urn:microsoft.com/office/officeart/2008/layout/RadialCluster"/>
    <dgm:cxn modelId="{2ED6FA02-D08B-443B-827E-19FAAD4BF4EA}" type="presParOf" srcId="{52E45FC8-8555-4234-A594-3A093968CC3A}" destId="{38E73569-274F-48CA-9D98-FC27A0B5DA97}" srcOrd="6" destOrd="0" presId="urn:microsoft.com/office/officeart/2008/layout/RadialCluster"/>
    <dgm:cxn modelId="{2BF6B786-2622-4CF5-A2D2-7E7274DB6E52}" type="presParOf" srcId="{52E45FC8-8555-4234-A594-3A093968CC3A}" destId="{B2959B92-2747-47D3-9283-364DF0B2AEFE}" srcOrd="7" destOrd="0" presId="urn:microsoft.com/office/officeart/2008/layout/RadialCluster"/>
    <dgm:cxn modelId="{A0E48DAC-DDE4-4758-9960-6C80C5EFA5A4}" type="presParOf" srcId="{52E45FC8-8555-4234-A594-3A093968CC3A}" destId="{9EADB00B-7D94-47C1-B3FF-7A1768E07C45}" srcOrd="8" destOrd="0" presId="urn:microsoft.com/office/officeart/2008/layout/RadialCluster"/>
    <dgm:cxn modelId="{CA51C48D-BED0-4FDD-9C77-B0B6145A0B3D}" type="presParOf" srcId="{52E45FC8-8555-4234-A594-3A093968CC3A}" destId="{85CE8623-D8B9-4F5E-A6A2-18312E5770A9}" srcOrd="9" destOrd="0" presId="urn:microsoft.com/office/officeart/2008/layout/RadialCluster"/>
    <dgm:cxn modelId="{8FFE8515-90F0-4398-BCFA-98E96E96ACF2}" type="presParOf" srcId="{52E45FC8-8555-4234-A594-3A093968CC3A}" destId="{A86B9CDE-A656-4C22-95E6-44F26367AAF6}" srcOrd="10" destOrd="0" presId="urn:microsoft.com/office/officeart/2008/layout/RadialCluster"/>
    <dgm:cxn modelId="{0EEAE725-307C-4E31-ABEE-90BDD3AA1A13}" type="presParOf" srcId="{52E45FC8-8555-4234-A594-3A093968CC3A}" destId="{99EC4681-A809-4424-876C-6EFDF40F0E8A}" srcOrd="11" destOrd="0" presId="urn:microsoft.com/office/officeart/2008/layout/RadialCluster"/>
    <dgm:cxn modelId="{BB64E673-A558-495B-B3AD-03E10E8A26E7}" type="presParOf" srcId="{52E45FC8-8555-4234-A594-3A093968CC3A}" destId="{99FC2AA8-1A3C-4A31-B635-D53EBB5DE17F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94B1F8-8621-43E4-8268-932386E9981D}" type="doc">
      <dgm:prSet loTypeId="urn:microsoft.com/office/officeart/2005/8/layout/vList3#5" loCatId="list" qsTypeId="urn:microsoft.com/office/officeart/2005/8/quickstyle/simple3" qsCatId="simple" csTypeId="urn:microsoft.com/office/officeart/2005/8/colors/accent1_2" csCatId="accent1" phldr="1"/>
      <dgm:spPr/>
    </dgm:pt>
    <dgm:pt modelId="{337CF067-C1B2-44AE-B32D-1EB95BC2C3A0}">
      <dgm:prSet phldrT="[Текст]" custT="1"/>
      <dgm:spPr/>
      <dgm:t>
        <a:bodyPr/>
        <a:lstStyle/>
        <a:p>
          <a:pPr algn="just"/>
          <a:endParaRPr lang="ru-RU" sz="2000" dirty="0">
            <a:solidFill>
              <a:schemeClr val="accent4">
                <a:lumMod val="10000"/>
              </a:schemeClr>
            </a:solidFill>
            <a:latin typeface="Monotype Corsiva" pitchFamily="66" charset="0"/>
          </a:endParaRPr>
        </a:p>
      </dgm:t>
    </dgm:pt>
    <dgm:pt modelId="{553C853A-244A-4329-9788-743FF9800880}" type="parTrans" cxnId="{943A3E6A-B3E9-492E-859D-D5F20DEFC234}">
      <dgm:prSet/>
      <dgm:spPr/>
      <dgm:t>
        <a:bodyPr/>
        <a:lstStyle/>
        <a:p>
          <a:endParaRPr lang="ru-RU"/>
        </a:p>
      </dgm:t>
    </dgm:pt>
    <dgm:pt modelId="{061F1338-7A0E-4361-BD2B-F8EC113E6B27}" type="sibTrans" cxnId="{943A3E6A-B3E9-492E-859D-D5F20DEFC234}">
      <dgm:prSet/>
      <dgm:spPr/>
      <dgm:t>
        <a:bodyPr/>
        <a:lstStyle/>
        <a:p>
          <a:endParaRPr lang="ru-RU"/>
        </a:p>
      </dgm:t>
    </dgm:pt>
    <dgm:pt modelId="{26EAE500-CFFC-4758-8433-19507619BE56}">
      <dgm:prSet phldrT="[Текст]" custT="1"/>
      <dgm:spPr/>
      <dgm:t>
        <a:bodyPr/>
        <a:lstStyle/>
        <a:p>
          <a:pPr algn="just"/>
          <a:endParaRPr lang="ru-RU" sz="2000" dirty="0">
            <a:solidFill>
              <a:schemeClr val="accent4">
                <a:lumMod val="10000"/>
              </a:schemeClr>
            </a:solidFill>
            <a:latin typeface="Monotype Corsiva" pitchFamily="66" charset="0"/>
          </a:endParaRPr>
        </a:p>
      </dgm:t>
    </dgm:pt>
    <dgm:pt modelId="{FAD57CD1-366B-406C-BFCC-4372AE6FCABA}" type="parTrans" cxnId="{4CEF664B-F2BF-4948-8354-164007518C6D}">
      <dgm:prSet/>
      <dgm:spPr/>
      <dgm:t>
        <a:bodyPr/>
        <a:lstStyle/>
        <a:p>
          <a:endParaRPr lang="ru-RU"/>
        </a:p>
      </dgm:t>
    </dgm:pt>
    <dgm:pt modelId="{77811735-0850-435F-9532-3DEA32E66B1B}" type="sibTrans" cxnId="{4CEF664B-F2BF-4948-8354-164007518C6D}">
      <dgm:prSet/>
      <dgm:spPr/>
      <dgm:t>
        <a:bodyPr/>
        <a:lstStyle/>
        <a:p>
          <a:endParaRPr lang="ru-RU"/>
        </a:p>
      </dgm:t>
    </dgm:pt>
    <dgm:pt modelId="{00F10882-FE18-4BCB-B0AE-C1B3EF78F8A7}">
      <dgm:prSet phldrT="[Текст]" custT="1"/>
      <dgm:spPr/>
      <dgm:t>
        <a:bodyPr/>
        <a:lstStyle/>
        <a:p>
          <a:pPr algn="just"/>
          <a:endParaRPr lang="ru-RU" sz="2000" dirty="0">
            <a:solidFill>
              <a:schemeClr val="accent4">
                <a:lumMod val="10000"/>
              </a:schemeClr>
            </a:solidFill>
            <a:latin typeface="Monotype Corsiva" pitchFamily="66" charset="0"/>
          </a:endParaRPr>
        </a:p>
      </dgm:t>
    </dgm:pt>
    <dgm:pt modelId="{C8DE14C7-A23F-4439-B29A-57D367DFBEBD}" type="parTrans" cxnId="{20A4FD32-317F-48F6-84A7-41472535D9E1}">
      <dgm:prSet/>
      <dgm:spPr/>
      <dgm:t>
        <a:bodyPr/>
        <a:lstStyle/>
        <a:p>
          <a:endParaRPr lang="ru-RU"/>
        </a:p>
      </dgm:t>
    </dgm:pt>
    <dgm:pt modelId="{A809744A-0AA1-41AB-91A2-E22E03CEE7F6}" type="sibTrans" cxnId="{20A4FD32-317F-48F6-84A7-41472535D9E1}">
      <dgm:prSet/>
      <dgm:spPr/>
      <dgm:t>
        <a:bodyPr/>
        <a:lstStyle/>
        <a:p>
          <a:endParaRPr lang="ru-RU"/>
        </a:p>
      </dgm:t>
    </dgm:pt>
    <dgm:pt modelId="{CA4AAC8C-4823-402A-B0CA-00627DCCB091}" type="pres">
      <dgm:prSet presAssocID="{6494B1F8-8621-43E4-8268-932386E9981D}" presName="linearFlow" presStyleCnt="0">
        <dgm:presLayoutVars>
          <dgm:dir/>
          <dgm:resizeHandles val="exact"/>
        </dgm:presLayoutVars>
      </dgm:prSet>
      <dgm:spPr/>
    </dgm:pt>
    <dgm:pt modelId="{D5E0EE7C-5016-4B07-A075-3BEBE7D734A8}" type="pres">
      <dgm:prSet presAssocID="{337CF067-C1B2-44AE-B32D-1EB95BC2C3A0}" presName="composite" presStyleCnt="0"/>
      <dgm:spPr/>
    </dgm:pt>
    <dgm:pt modelId="{A659C69D-D442-4E62-8FEB-8DBD91B409EB}" type="pres">
      <dgm:prSet presAssocID="{337CF067-C1B2-44AE-B32D-1EB95BC2C3A0}" presName="imgShp" presStyleLbl="fgImgPlace1" presStyleIdx="0" presStyleCnt="3" custScaleX="73465" custScaleY="79754" custLinFactNeighborX="-52026" custLinFactNeighborY="148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E031D38-AE42-44A3-8E7C-301AE72A2624}" type="pres">
      <dgm:prSet presAssocID="{337CF067-C1B2-44AE-B32D-1EB95BC2C3A0}" presName="txShp" presStyleLbl="node1" presStyleIdx="0" presStyleCnt="3" custScaleX="121222" custLinFactNeighborX="2866" custLinFactNeighborY="9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61F63-CED3-4DBB-92E8-4E4C5F3F8805}" type="pres">
      <dgm:prSet presAssocID="{061F1338-7A0E-4361-BD2B-F8EC113E6B27}" presName="spacing" presStyleCnt="0"/>
      <dgm:spPr/>
    </dgm:pt>
    <dgm:pt modelId="{53E26924-C170-426F-959C-D68A0AEDB055}" type="pres">
      <dgm:prSet presAssocID="{00F10882-FE18-4BCB-B0AE-C1B3EF78F8A7}" presName="composite" presStyleCnt="0"/>
      <dgm:spPr/>
    </dgm:pt>
    <dgm:pt modelId="{761FE702-A0F6-438A-85FA-DB292A538054}" type="pres">
      <dgm:prSet presAssocID="{00F10882-FE18-4BCB-B0AE-C1B3EF78F8A7}" presName="imgShp" presStyleLbl="fgImgPlace1" presStyleIdx="1" presStyleCnt="3" custScaleX="75392" custScaleY="84807" custLinFactNeighborX="-50153" custLinFactNeighborY="528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7F5FAAC-A756-4C10-9D24-105DFEC5C866}" type="pres">
      <dgm:prSet presAssocID="{00F10882-FE18-4BCB-B0AE-C1B3EF78F8A7}" presName="txShp" presStyleLbl="node1" presStyleIdx="1" presStyleCnt="3" custScaleX="124132" custLinFactNeighborX="2460" custLinFactNeighborY="1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2311E-EAC2-4016-AEEA-095CA8C8F58D}" type="pres">
      <dgm:prSet presAssocID="{A809744A-0AA1-41AB-91A2-E22E03CEE7F6}" presName="spacing" presStyleCnt="0"/>
      <dgm:spPr/>
    </dgm:pt>
    <dgm:pt modelId="{572ABEEA-6603-4464-B332-C99E278C24BB}" type="pres">
      <dgm:prSet presAssocID="{26EAE500-CFFC-4758-8433-19507619BE56}" presName="composite" presStyleCnt="0"/>
      <dgm:spPr/>
    </dgm:pt>
    <dgm:pt modelId="{5DA2C96E-3228-483D-90B6-86FC1A4A477D}" type="pres">
      <dgm:prSet presAssocID="{26EAE500-CFFC-4758-8433-19507619BE56}" presName="imgShp" presStyleLbl="fgImgPlace1" presStyleIdx="2" presStyleCnt="3" custScaleX="84295" custScaleY="68048" custLinFactNeighborX="-49319" custLinFactNeighborY="379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B35F481-B9D7-4A6D-84B7-E1CCC6935C53}" type="pres">
      <dgm:prSet presAssocID="{26EAE500-CFFC-4758-8433-19507619BE56}" presName="txShp" presStyleLbl="node1" presStyleIdx="2" presStyleCnt="3" custScaleX="125587" custLinFactNeighborX="2102" custLinFactNeighborY="-6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3A3E6A-B3E9-492E-859D-D5F20DEFC234}" srcId="{6494B1F8-8621-43E4-8268-932386E9981D}" destId="{337CF067-C1B2-44AE-B32D-1EB95BC2C3A0}" srcOrd="0" destOrd="0" parTransId="{553C853A-244A-4329-9788-743FF9800880}" sibTransId="{061F1338-7A0E-4361-BD2B-F8EC113E6B27}"/>
    <dgm:cxn modelId="{4CEF664B-F2BF-4948-8354-164007518C6D}" srcId="{6494B1F8-8621-43E4-8268-932386E9981D}" destId="{26EAE500-CFFC-4758-8433-19507619BE56}" srcOrd="2" destOrd="0" parTransId="{FAD57CD1-366B-406C-BFCC-4372AE6FCABA}" sibTransId="{77811735-0850-435F-9532-3DEA32E66B1B}"/>
    <dgm:cxn modelId="{260E0D53-E90B-49A7-AC8A-ED66610F70A2}" type="presOf" srcId="{337CF067-C1B2-44AE-B32D-1EB95BC2C3A0}" destId="{4E031D38-AE42-44A3-8E7C-301AE72A2624}" srcOrd="0" destOrd="0" presId="urn:microsoft.com/office/officeart/2005/8/layout/vList3#5"/>
    <dgm:cxn modelId="{80A4DD09-41E1-4D30-90F9-38F23781C583}" type="presOf" srcId="{6494B1F8-8621-43E4-8268-932386E9981D}" destId="{CA4AAC8C-4823-402A-B0CA-00627DCCB091}" srcOrd="0" destOrd="0" presId="urn:microsoft.com/office/officeart/2005/8/layout/vList3#5"/>
    <dgm:cxn modelId="{2CA297BA-6B46-43E6-9C51-1325F8B4AA5E}" type="presOf" srcId="{00F10882-FE18-4BCB-B0AE-C1B3EF78F8A7}" destId="{87F5FAAC-A756-4C10-9D24-105DFEC5C866}" srcOrd="0" destOrd="0" presId="urn:microsoft.com/office/officeart/2005/8/layout/vList3#5"/>
    <dgm:cxn modelId="{20A4FD32-317F-48F6-84A7-41472535D9E1}" srcId="{6494B1F8-8621-43E4-8268-932386E9981D}" destId="{00F10882-FE18-4BCB-B0AE-C1B3EF78F8A7}" srcOrd="1" destOrd="0" parTransId="{C8DE14C7-A23F-4439-B29A-57D367DFBEBD}" sibTransId="{A809744A-0AA1-41AB-91A2-E22E03CEE7F6}"/>
    <dgm:cxn modelId="{15F19B11-8C97-4C5F-A2FB-B7BB0168FCA1}" type="presOf" srcId="{26EAE500-CFFC-4758-8433-19507619BE56}" destId="{DB35F481-B9D7-4A6D-84B7-E1CCC6935C53}" srcOrd="0" destOrd="0" presId="urn:microsoft.com/office/officeart/2005/8/layout/vList3#5"/>
    <dgm:cxn modelId="{F6453B50-5CC6-42B3-9383-708275148E12}" type="presParOf" srcId="{CA4AAC8C-4823-402A-B0CA-00627DCCB091}" destId="{D5E0EE7C-5016-4B07-A075-3BEBE7D734A8}" srcOrd="0" destOrd="0" presId="urn:microsoft.com/office/officeart/2005/8/layout/vList3#5"/>
    <dgm:cxn modelId="{55E33C72-7C6B-4E19-BB84-D56C3CCFBF80}" type="presParOf" srcId="{D5E0EE7C-5016-4B07-A075-3BEBE7D734A8}" destId="{A659C69D-D442-4E62-8FEB-8DBD91B409EB}" srcOrd="0" destOrd="0" presId="urn:microsoft.com/office/officeart/2005/8/layout/vList3#5"/>
    <dgm:cxn modelId="{E502193B-91FA-409E-8970-158558C34E15}" type="presParOf" srcId="{D5E0EE7C-5016-4B07-A075-3BEBE7D734A8}" destId="{4E031D38-AE42-44A3-8E7C-301AE72A2624}" srcOrd="1" destOrd="0" presId="urn:microsoft.com/office/officeart/2005/8/layout/vList3#5"/>
    <dgm:cxn modelId="{2D9DC49C-8003-496B-8B70-1932847E15CE}" type="presParOf" srcId="{CA4AAC8C-4823-402A-B0CA-00627DCCB091}" destId="{AA561F63-CED3-4DBB-92E8-4E4C5F3F8805}" srcOrd="1" destOrd="0" presId="urn:microsoft.com/office/officeart/2005/8/layout/vList3#5"/>
    <dgm:cxn modelId="{F9AB9230-213B-468C-910C-1A86905573C0}" type="presParOf" srcId="{CA4AAC8C-4823-402A-B0CA-00627DCCB091}" destId="{53E26924-C170-426F-959C-D68A0AEDB055}" srcOrd="2" destOrd="0" presId="urn:microsoft.com/office/officeart/2005/8/layout/vList3#5"/>
    <dgm:cxn modelId="{0876C69C-DC2F-4F25-BA46-E84C5AB6CC7E}" type="presParOf" srcId="{53E26924-C170-426F-959C-D68A0AEDB055}" destId="{761FE702-A0F6-438A-85FA-DB292A538054}" srcOrd="0" destOrd="0" presId="urn:microsoft.com/office/officeart/2005/8/layout/vList3#5"/>
    <dgm:cxn modelId="{AF466A09-1E6F-4244-9CCD-69F28DD71CB8}" type="presParOf" srcId="{53E26924-C170-426F-959C-D68A0AEDB055}" destId="{87F5FAAC-A756-4C10-9D24-105DFEC5C866}" srcOrd="1" destOrd="0" presId="urn:microsoft.com/office/officeart/2005/8/layout/vList3#5"/>
    <dgm:cxn modelId="{8CC2D728-DCCE-4B12-82C1-3714FDF1E5C0}" type="presParOf" srcId="{CA4AAC8C-4823-402A-B0CA-00627DCCB091}" destId="{05A2311E-EAC2-4016-AEEA-095CA8C8F58D}" srcOrd="3" destOrd="0" presId="urn:microsoft.com/office/officeart/2005/8/layout/vList3#5"/>
    <dgm:cxn modelId="{551D8EF7-3F2D-4E7B-999E-8FB8DAD5D66F}" type="presParOf" srcId="{CA4AAC8C-4823-402A-B0CA-00627DCCB091}" destId="{572ABEEA-6603-4464-B332-C99E278C24BB}" srcOrd="4" destOrd="0" presId="urn:microsoft.com/office/officeart/2005/8/layout/vList3#5"/>
    <dgm:cxn modelId="{DD431B96-FC0A-444A-A7F4-E6F7C53C2C6B}" type="presParOf" srcId="{572ABEEA-6603-4464-B332-C99E278C24BB}" destId="{5DA2C96E-3228-483D-90B6-86FC1A4A477D}" srcOrd="0" destOrd="0" presId="urn:microsoft.com/office/officeart/2005/8/layout/vList3#5"/>
    <dgm:cxn modelId="{A0146833-39F3-46DD-B79B-4249899917D8}" type="presParOf" srcId="{572ABEEA-6603-4464-B332-C99E278C24BB}" destId="{DB35F481-B9D7-4A6D-84B7-E1CCC6935C53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94B1F8-8621-43E4-8268-932386E9981D}" type="doc">
      <dgm:prSet loTypeId="urn:microsoft.com/office/officeart/2005/8/layout/vList3#5" loCatId="list" qsTypeId="urn:microsoft.com/office/officeart/2005/8/quickstyle/simple3" qsCatId="simple" csTypeId="urn:microsoft.com/office/officeart/2005/8/colors/accent1_2" csCatId="accent1" phldr="1"/>
      <dgm:spPr/>
    </dgm:pt>
    <dgm:pt modelId="{337CF067-C1B2-44AE-B32D-1EB95BC2C3A0}">
      <dgm:prSet phldrT="[Текст]" custT="1"/>
      <dgm:spPr/>
      <dgm:t>
        <a:bodyPr/>
        <a:lstStyle/>
        <a:p>
          <a:pPr algn="just"/>
          <a:endParaRPr lang="ru-RU" sz="2000" dirty="0">
            <a:solidFill>
              <a:schemeClr val="accent4">
                <a:lumMod val="10000"/>
              </a:schemeClr>
            </a:solidFill>
            <a:latin typeface="Monotype Corsiva" pitchFamily="66" charset="0"/>
          </a:endParaRPr>
        </a:p>
      </dgm:t>
    </dgm:pt>
    <dgm:pt modelId="{553C853A-244A-4329-9788-743FF9800880}" type="parTrans" cxnId="{943A3E6A-B3E9-492E-859D-D5F20DEFC234}">
      <dgm:prSet/>
      <dgm:spPr/>
      <dgm:t>
        <a:bodyPr/>
        <a:lstStyle/>
        <a:p>
          <a:endParaRPr lang="ru-RU"/>
        </a:p>
      </dgm:t>
    </dgm:pt>
    <dgm:pt modelId="{061F1338-7A0E-4361-BD2B-F8EC113E6B27}" type="sibTrans" cxnId="{943A3E6A-B3E9-492E-859D-D5F20DEFC234}">
      <dgm:prSet/>
      <dgm:spPr/>
      <dgm:t>
        <a:bodyPr/>
        <a:lstStyle/>
        <a:p>
          <a:endParaRPr lang="ru-RU"/>
        </a:p>
      </dgm:t>
    </dgm:pt>
    <dgm:pt modelId="{26EAE500-CFFC-4758-8433-19507619BE56}">
      <dgm:prSet phldrT="[Текст]" custT="1"/>
      <dgm:spPr/>
      <dgm:t>
        <a:bodyPr/>
        <a:lstStyle/>
        <a:p>
          <a:pPr algn="just"/>
          <a:endParaRPr lang="ru-RU" sz="2000" dirty="0">
            <a:solidFill>
              <a:schemeClr val="accent4">
                <a:lumMod val="10000"/>
              </a:schemeClr>
            </a:solidFill>
            <a:latin typeface="Monotype Corsiva" pitchFamily="66" charset="0"/>
          </a:endParaRPr>
        </a:p>
      </dgm:t>
    </dgm:pt>
    <dgm:pt modelId="{FAD57CD1-366B-406C-BFCC-4372AE6FCABA}" type="parTrans" cxnId="{4CEF664B-F2BF-4948-8354-164007518C6D}">
      <dgm:prSet/>
      <dgm:spPr/>
      <dgm:t>
        <a:bodyPr/>
        <a:lstStyle/>
        <a:p>
          <a:endParaRPr lang="ru-RU"/>
        </a:p>
      </dgm:t>
    </dgm:pt>
    <dgm:pt modelId="{77811735-0850-435F-9532-3DEA32E66B1B}" type="sibTrans" cxnId="{4CEF664B-F2BF-4948-8354-164007518C6D}">
      <dgm:prSet/>
      <dgm:spPr/>
      <dgm:t>
        <a:bodyPr/>
        <a:lstStyle/>
        <a:p>
          <a:endParaRPr lang="ru-RU"/>
        </a:p>
      </dgm:t>
    </dgm:pt>
    <dgm:pt modelId="{00F10882-FE18-4BCB-B0AE-C1B3EF78F8A7}">
      <dgm:prSet phldrT="[Текст]" custT="1"/>
      <dgm:spPr/>
      <dgm:t>
        <a:bodyPr/>
        <a:lstStyle/>
        <a:p>
          <a:pPr algn="just"/>
          <a:endParaRPr lang="ru-RU" sz="2000" dirty="0">
            <a:solidFill>
              <a:schemeClr val="accent4">
                <a:lumMod val="10000"/>
              </a:schemeClr>
            </a:solidFill>
            <a:latin typeface="Monotype Corsiva" pitchFamily="66" charset="0"/>
          </a:endParaRPr>
        </a:p>
      </dgm:t>
    </dgm:pt>
    <dgm:pt modelId="{C8DE14C7-A23F-4439-B29A-57D367DFBEBD}" type="parTrans" cxnId="{20A4FD32-317F-48F6-84A7-41472535D9E1}">
      <dgm:prSet/>
      <dgm:spPr/>
      <dgm:t>
        <a:bodyPr/>
        <a:lstStyle/>
        <a:p>
          <a:endParaRPr lang="ru-RU"/>
        </a:p>
      </dgm:t>
    </dgm:pt>
    <dgm:pt modelId="{A809744A-0AA1-41AB-91A2-E22E03CEE7F6}" type="sibTrans" cxnId="{20A4FD32-317F-48F6-84A7-41472535D9E1}">
      <dgm:prSet/>
      <dgm:spPr/>
      <dgm:t>
        <a:bodyPr/>
        <a:lstStyle/>
        <a:p>
          <a:endParaRPr lang="ru-RU"/>
        </a:p>
      </dgm:t>
    </dgm:pt>
    <dgm:pt modelId="{CA4AAC8C-4823-402A-B0CA-00627DCCB091}" type="pres">
      <dgm:prSet presAssocID="{6494B1F8-8621-43E4-8268-932386E9981D}" presName="linearFlow" presStyleCnt="0">
        <dgm:presLayoutVars>
          <dgm:dir/>
          <dgm:resizeHandles val="exact"/>
        </dgm:presLayoutVars>
      </dgm:prSet>
      <dgm:spPr/>
    </dgm:pt>
    <dgm:pt modelId="{D5E0EE7C-5016-4B07-A075-3BEBE7D734A8}" type="pres">
      <dgm:prSet presAssocID="{337CF067-C1B2-44AE-B32D-1EB95BC2C3A0}" presName="composite" presStyleCnt="0"/>
      <dgm:spPr/>
    </dgm:pt>
    <dgm:pt modelId="{A659C69D-D442-4E62-8FEB-8DBD91B409EB}" type="pres">
      <dgm:prSet presAssocID="{337CF067-C1B2-44AE-B32D-1EB95BC2C3A0}" presName="imgShp" presStyleLbl="fgImgPlace1" presStyleIdx="0" presStyleCnt="3" custScaleX="73465" custScaleY="79754" custLinFactNeighborX="-52026" custLinFactNeighborY="148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E031D38-AE42-44A3-8E7C-301AE72A2624}" type="pres">
      <dgm:prSet presAssocID="{337CF067-C1B2-44AE-B32D-1EB95BC2C3A0}" presName="txShp" presStyleLbl="node1" presStyleIdx="0" presStyleCnt="3" custScaleX="130371" custLinFactNeighborX="2866" custLinFactNeighborY="9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61F63-CED3-4DBB-92E8-4E4C5F3F8805}" type="pres">
      <dgm:prSet presAssocID="{061F1338-7A0E-4361-BD2B-F8EC113E6B27}" presName="spacing" presStyleCnt="0"/>
      <dgm:spPr/>
    </dgm:pt>
    <dgm:pt modelId="{53E26924-C170-426F-959C-D68A0AEDB055}" type="pres">
      <dgm:prSet presAssocID="{00F10882-FE18-4BCB-B0AE-C1B3EF78F8A7}" presName="composite" presStyleCnt="0"/>
      <dgm:spPr/>
    </dgm:pt>
    <dgm:pt modelId="{761FE702-A0F6-438A-85FA-DB292A538054}" type="pres">
      <dgm:prSet presAssocID="{00F10882-FE18-4BCB-B0AE-C1B3EF78F8A7}" presName="imgShp" presStyleLbl="fgImgPlace1" presStyleIdx="1" presStyleCnt="3" custScaleX="75392" custScaleY="84807" custLinFactNeighborX="-50153" custLinFactNeighborY="528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7F5FAAC-A756-4C10-9D24-105DFEC5C866}" type="pres">
      <dgm:prSet presAssocID="{00F10882-FE18-4BCB-B0AE-C1B3EF78F8A7}" presName="txShp" presStyleLbl="node1" presStyleIdx="1" presStyleCnt="3" custScaleX="131733" custLinFactNeighborX="2460" custLinFactNeighborY="1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2311E-EAC2-4016-AEEA-095CA8C8F58D}" type="pres">
      <dgm:prSet presAssocID="{A809744A-0AA1-41AB-91A2-E22E03CEE7F6}" presName="spacing" presStyleCnt="0"/>
      <dgm:spPr/>
    </dgm:pt>
    <dgm:pt modelId="{572ABEEA-6603-4464-B332-C99E278C24BB}" type="pres">
      <dgm:prSet presAssocID="{26EAE500-CFFC-4758-8433-19507619BE56}" presName="composite" presStyleCnt="0"/>
      <dgm:spPr/>
    </dgm:pt>
    <dgm:pt modelId="{5DA2C96E-3228-483D-90B6-86FC1A4A477D}" type="pres">
      <dgm:prSet presAssocID="{26EAE500-CFFC-4758-8433-19507619BE56}" presName="imgShp" presStyleLbl="fgImgPlace1" presStyleIdx="2" presStyleCnt="3" custScaleX="84295" custScaleY="68048" custLinFactNeighborX="-49319" custLinFactNeighborY="379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B35F481-B9D7-4A6D-84B7-E1CCC6935C53}" type="pres">
      <dgm:prSet presAssocID="{26EAE500-CFFC-4758-8433-19507619BE56}" presName="txShp" presStyleLbl="node1" presStyleIdx="2" presStyleCnt="3" custScaleX="130162" custLinFactNeighborX="3128" custLinFactNeighborY="-9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7BD737-8877-4D38-9F88-E6CB8501CAC1}" type="presOf" srcId="{26EAE500-CFFC-4758-8433-19507619BE56}" destId="{DB35F481-B9D7-4A6D-84B7-E1CCC6935C53}" srcOrd="0" destOrd="0" presId="urn:microsoft.com/office/officeart/2005/8/layout/vList3#5"/>
    <dgm:cxn modelId="{943A3E6A-B3E9-492E-859D-D5F20DEFC234}" srcId="{6494B1F8-8621-43E4-8268-932386E9981D}" destId="{337CF067-C1B2-44AE-B32D-1EB95BC2C3A0}" srcOrd="0" destOrd="0" parTransId="{553C853A-244A-4329-9788-743FF9800880}" sibTransId="{061F1338-7A0E-4361-BD2B-F8EC113E6B27}"/>
    <dgm:cxn modelId="{4CEF664B-F2BF-4948-8354-164007518C6D}" srcId="{6494B1F8-8621-43E4-8268-932386E9981D}" destId="{26EAE500-CFFC-4758-8433-19507619BE56}" srcOrd="2" destOrd="0" parTransId="{FAD57CD1-366B-406C-BFCC-4372AE6FCABA}" sibTransId="{77811735-0850-435F-9532-3DEA32E66B1B}"/>
    <dgm:cxn modelId="{8BC8642B-C800-4143-BCEA-C2437BE2B4FE}" type="presOf" srcId="{00F10882-FE18-4BCB-B0AE-C1B3EF78F8A7}" destId="{87F5FAAC-A756-4C10-9D24-105DFEC5C866}" srcOrd="0" destOrd="0" presId="urn:microsoft.com/office/officeart/2005/8/layout/vList3#5"/>
    <dgm:cxn modelId="{4300FD04-F803-4B96-914C-6D6E0934197B}" type="presOf" srcId="{6494B1F8-8621-43E4-8268-932386E9981D}" destId="{CA4AAC8C-4823-402A-B0CA-00627DCCB091}" srcOrd="0" destOrd="0" presId="urn:microsoft.com/office/officeart/2005/8/layout/vList3#5"/>
    <dgm:cxn modelId="{676DCEEF-B2B5-4664-A2EA-C416BB76F625}" type="presOf" srcId="{337CF067-C1B2-44AE-B32D-1EB95BC2C3A0}" destId="{4E031D38-AE42-44A3-8E7C-301AE72A2624}" srcOrd="0" destOrd="0" presId="urn:microsoft.com/office/officeart/2005/8/layout/vList3#5"/>
    <dgm:cxn modelId="{20A4FD32-317F-48F6-84A7-41472535D9E1}" srcId="{6494B1F8-8621-43E4-8268-932386E9981D}" destId="{00F10882-FE18-4BCB-B0AE-C1B3EF78F8A7}" srcOrd="1" destOrd="0" parTransId="{C8DE14C7-A23F-4439-B29A-57D367DFBEBD}" sibTransId="{A809744A-0AA1-41AB-91A2-E22E03CEE7F6}"/>
    <dgm:cxn modelId="{470D279E-4757-47E0-A92D-AAD7151FE40C}" type="presParOf" srcId="{CA4AAC8C-4823-402A-B0CA-00627DCCB091}" destId="{D5E0EE7C-5016-4B07-A075-3BEBE7D734A8}" srcOrd="0" destOrd="0" presId="urn:microsoft.com/office/officeart/2005/8/layout/vList3#5"/>
    <dgm:cxn modelId="{488BF928-5F69-4F35-8A95-8AB3D0B93CBB}" type="presParOf" srcId="{D5E0EE7C-5016-4B07-A075-3BEBE7D734A8}" destId="{A659C69D-D442-4E62-8FEB-8DBD91B409EB}" srcOrd="0" destOrd="0" presId="urn:microsoft.com/office/officeart/2005/8/layout/vList3#5"/>
    <dgm:cxn modelId="{E83CF945-0CD2-490E-97A8-7A07D640DC06}" type="presParOf" srcId="{D5E0EE7C-5016-4B07-A075-3BEBE7D734A8}" destId="{4E031D38-AE42-44A3-8E7C-301AE72A2624}" srcOrd="1" destOrd="0" presId="urn:microsoft.com/office/officeart/2005/8/layout/vList3#5"/>
    <dgm:cxn modelId="{9DF91BB2-F53A-479A-B0D8-819F82002210}" type="presParOf" srcId="{CA4AAC8C-4823-402A-B0CA-00627DCCB091}" destId="{AA561F63-CED3-4DBB-92E8-4E4C5F3F8805}" srcOrd="1" destOrd="0" presId="urn:microsoft.com/office/officeart/2005/8/layout/vList3#5"/>
    <dgm:cxn modelId="{2DB7470B-110E-49BA-914E-A24B778A7F0E}" type="presParOf" srcId="{CA4AAC8C-4823-402A-B0CA-00627DCCB091}" destId="{53E26924-C170-426F-959C-D68A0AEDB055}" srcOrd="2" destOrd="0" presId="urn:microsoft.com/office/officeart/2005/8/layout/vList3#5"/>
    <dgm:cxn modelId="{4957482E-8A89-4339-A749-3661F2736CA3}" type="presParOf" srcId="{53E26924-C170-426F-959C-D68A0AEDB055}" destId="{761FE702-A0F6-438A-85FA-DB292A538054}" srcOrd="0" destOrd="0" presId="urn:microsoft.com/office/officeart/2005/8/layout/vList3#5"/>
    <dgm:cxn modelId="{220D1F38-DF53-4E77-9A51-E57B80D5F201}" type="presParOf" srcId="{53E26924-C170-426F-959C-D68A0AEDB055}" destId="{87F5FAAC-A756-4C10-9D24-105DFEC5C866}" srcOrd="1" destOrd="0" presId="urn:microsoft.com/office/officeart/2005/8/layout/vList3#5"/>
    <dgm:cxn modelId="{9B6BA056-7382-4FB8-9235-8FE790EB9990}" type="presParOf" srcId="{CA4AAC8C-4823-402A-B0CA-00627DCCB091}" destId="{05A2311E-EAC2-4016-AEEA-095CA8C8F58D}" srcOrd="3" destOrd="0" presId="urn:microsoft.com/office/officeart/2005/8/layout/vList3#5"/>
    <dgm:cxn modelId="{27C43277-9E0C-43DE-9EF2-059AB492FE4B}" type="presParOf" srcId="{CA4AAC8C-4823-402A-B0CA-00627DCCB091}" destId="{572ABEEA-6603-4464-B332-C99E278C24BB}" srcOrd="4" destOrd="0" presId="urn:microsoft.com/office/officeart/2005/8/layout/vList3#5"/>
    <dgm:cxn modelId="{FDF946F5-A693-4562-A7F9-B2DE7820E49A}" type="presParOf" srcId="{572ABEEA-6603-4464-B332-C99E278C24BB}" destId="{5DA2C96E-3228-483D-90B6-86FC1A4A477D}" srcOrd="0" destOrd="0" presId="urn:microsoft.com/office/officeart/2005/8/layout/vList3#5"/>
    <dgm:cxn modelId="{50087831-6988-430F-8F6C-28403B6A1152}" type="presParOf" srcId="{572ABEEA-6603-4464-B332-C99E278C24BB}" destId="{DB35F481-B9D7-4A6D-84B7-E1CCC6935C53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B7C6A-D06E-4E73-9F3C-816B35152AF4}">
      <dsp:nvSpPr>
        <dsp:cNvPr id="0" name=""/>
        <dsp:cNvSpPr/>
      </dsp:nvSpPr>
      <dsp:spPr>
        <a:xfrm>
          <a:off x="1039788" y="40504"/>
          <a:ext cx="1944216" cy="194421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заместитель заведующего по УВР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2 старших воспитателя</a:t>
          </a:r>
          <a:endParaRPr lang="ru-RU" sz="1000" kern="1200" dirty="0"/>
        </a:p>
      </dsp:txBody>
      <dsp:txXfrm>
        <a:off x="1299017" y="380742"/>
        <a:ext cx="1425758" cy="874897"/>
      </dsp:txXfrm>
    </dsp:sp>
    <dsp:sp modelId="{B3DD51A3-80F9-4869-983F-15A5973806A7}">
      <dsp:nvSpPr>
        <dsp:cNvPr id="0" name=""/>
        <dsp:cNvSpPr/>
      </dsp:nvSpPr>
      <dsp:spPr>
        <a:xfrm>
          <a:off x="1763374" y="1148279"/>
          <a:ext cx="1944216" cy="1944216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36 воспитателей</a:t>
          </a:r>
          <a:endParaRPr lang="ru-RU" sz="1000" kern="1200" dirty="0"/>
        </a:p>
      </dsp:txBody>
      <dsp:txXfrm>
        <a:off x="2357980" y="1650535"/>
        <a:ext cx="1166529" cy="1069318"/>
      </dsp:txXfrm>
    </dsp:sp>
    <dsp:sp modelId="{EE0DB88B-4962-4304-B298-A4C949FA7F75}">
      <dsp:nvSpPr>
        <dsp:cNvPr id="0" name=""/>
        <dsp:cNvSpPr/>
      </dsp:nvSpPr>
      <dsp:spPr>
        <a:xfrm>
          <a:off x="328005" y="1148279"/>
          <a:ext cx="1944216" cy="1944216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3 музыкальных руководителя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2 инструктора по физической культуре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 педагог-психолог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 хореограф</a:t>
          </a:r>
          <a:endParaRPr lang="ru-RU" sz="1000" kern="1200" dirty="0"/>
        </a:p>
      </dsp:txBody>
      <dsp:txXfrm>
        <a:off x="511085" y="1650535"/>
        <a:ext cx="1166529" cy="1069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B7C6A-D06E-4E73-9F3C-816B35152AF4}">
      <dsp:nvSpPr>
        <dsp:cNvPr id="0" name=""/>
        <dsp:cNvSpPr/>
      </dsp:nvSpPr>
      <dsp:spPr>
        <a:xfrm>
          <a:off x="1039788" y="40504"/>
          <a:ext cx="1944216" cy="194421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заместитель заведующего по УВР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2 старших воспитателя</a:t>
          </a:r>
          <a:endParaRPr lang="ru-RU" sz="1000" kern="1200" dirty="0"/>
        </a:p>
      </dsp:txBody>
      <dsp:txXfrm>
        <a:off x="1299017" y="380742"/>
        <a:ext cx="1425758" cy="874897"/>
      </dsp:txXfrm>
    </dsp:sp>
    <dsp:sp modelId="{B3DD51A3-80F9-4869-983F-15A5973806A7}">
      <dsp:nvSpPr>
        <dsp:cNvPr id="0" name=""/>
        <dsp:cNvSpPr/>
      </dsp:nvSpPr>
      <dsp:spPr>
        <a:xfrm>
          <a:off x="1763374" y="1148279"/>
          <a:ext cx="1944216" cy="1944216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40 воспитателей</a:t>
          </a:r>
          <a:endParaRPr lang="ru-RU" sz="1000" kern="1200" dirty="0"/>
        </a:p>
      </dsp:txBody>
      <dsp:txXfrm>
        <a:off x="2357980" y="1650535"/>
        <a:ext cx="1166529" cy="1069318"/>
      </dsp:txXfrm>
    </dsp:sp>
    <dsp:sp modelId="{EE0DB88B-4962-4304-B298-A4C949FA7F75}">
      <dsp:nvSpPr>
        <dsp:cNvPr id="0" name=""/>
        <dsp:cNvSpPr/>
      </dsp:nvSpPr>
      <dsp:spPr>
        <a:xfrm>
          <a:off x="328005" y="1148279"/>
          <a:ext cx="1944216" cy="1944216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4 музыкальных руководителя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2 инструктора по физической культуре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 педагог-психолог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 хореограф</a:t>
          </a:r>
          <a:endParaRPr lang="ru-RU" sz="1000" kern="1200" dirty="0"/>
        </a:p>
      </dsp:txBody>
      <dsp:txXfrm>
        <a:off x="511085" y="1650535"/>
        <a:ext cx="1166529" cy="1069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E8F2A-C0DE-4719-BA64-E1BEFD8C5C3D}">
      <dsp:nvSpPr>
        <dsp:cNvPr id="0" name=""/>
        <dsp:cNvSpPr/>
      </dsp:nvSpPr>
      <dsp:spPr>
        <a:xfrm>
          <a:off x="2625596" y="1386153"/>
          <a:ext cx="1188132" cy="11881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Система повышения квалификации педагогов</a:t>
          </a:r>
          <a:endParaRPr lang="ru-RU" sz="1200" kern="1200" dirty="0"/>
        </a:p>
      </dsp:txBody>
      <dsp:txXfrm>
        <a:off x="2683596" y="1444153"/>
        <a:ext cx="1072132" cy="1072132"/>
      </dsp:txXfrm>
    </dsp:sp>
    <dsp:sp modelId="{B8EDA943-1E92-4221-A86A-54D723E4924C}">
      <dsp:nvSpPr>
        <dsp:cNvPr id="0" name=""/>
        <dsp:cNvSpPr/>
      </dsp:nvSpPr>
      <dsp:spPr>
        <a:xfrm rot="16200000">
          <a:off x="2924780" y="1091271"/>
          <a:ext cx="5897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9765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81368-B091-4AEE-9985-DB12F8701DD8}">
      <dsp:nvSpPr>
        <dsp:cNvPr id="0" name=""/>
        <dsp:cNvSpPr/>
      </dsp:nvSpPr>
      <dsp:spPr>
        <a:xfrm>
          <a:off x="2586446" y="340"/>
          <a:ext cx="1266433" cy="796048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Курсы повышения квалификации</a:t>
          </a:r>
          <a:endParaRPr lang="ru-RU" sz="1400" kern="1200" dirty="0"/>
        </a:p>
      </dsp:txBody>
      <dsp:txXfrm>
        <a:off x="2625306" y="39200"/>
        <a:ext cx="1188713" cy="718328"/>
      </dsp:txXfrm>
    </dsp:sp>
    <dsp:sp modelId="{1122696F-3B33-4E35-B13D-C3444495FB04}">
      <dsp:nvSpPr>
        <dsp:cNvPr id="0" name=""/>
        <dsp:cNvSpPr/>
      </dsp:nvSpPr>
      <dsp:spPr>
        <a:xfrm rot="19812942">
          <a:off x="3804971" y="1607281"/>
          <a:ext cx="1325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583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6B474-17F4-4C0E-9429-AE5667E56C01}">
      <dsp:nvSpPr>
        <dsp:cNvPr id="0" name=""/>
        <dsp:cNvSpPr/>
      </dsp:nvSpPr>
      <dsp:spPr>
        <a:xfrm>
          <a:off x="3928798" y="790372"/>
          <a:ext cx="1348689" cy="796048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Семинары, </a:t>
          </a:r>
          <a:r>
            <a:rPr lang="ru-RU" sz="1500" kern="1200" dirty="0" err="1" smtClean="0"/>
            <a:t>вебинары</a:t>
          </a:r>
          <a:r>
            <a:rPr lang="ru-RU" sz="1500" kern="1200" dirty="0" smtClean="0"/>
            <a:t>, конференции</a:t>
          </a:r>
          <a:endParaRPr lang="ru-RU" sz="1500" kern="1200" dirty="0"/>
        </a:p>
      </dsp:txBody>
      <dsp:txXfrm>
        <a:off x="3967658" y="829232"/>
        <a:ext cx="1270969" cy="718328"/>
      </dsp:txXfrm>
    </dsp:sp>
    <dsp:sp modelId="{4B7487BD-D1E4-460F-881F-75B2EE6DCB02}">
      <dsp:nvSpPr>
        <dsp:cNvPr id="0" name=""/>
        <dsp:cNvSpPr/>
      </dsp:nvSpPr>
      <dsp:spPr>
        <a:xfrm rot="1812942">
          <a:off x="3803417" y="2364387"/>
          <a:ext cx="1517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78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73569-274F-48CA-9D98-FC27A0B5DA97}">
      <dsp:nvSpPr>
        <dsp:cNvPr id="0" name=""/>
        <dsp:cNvSpPr/>
      </dsp:nvSpPr>
      <dsp:spPr>
        <a:xfrm>
          <a:off x="3944895" y="2384412"/>
          <a:ext cx="1304492" cy="796048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Участие в конкурсах</a:t>
          </a:r>
          <a:endParaRPr lang="ru-RU" sz="2000" kern="1200" dirty="0"/>
        </a:p>
      </dsp:txBody>
      <dsp:txXfrm>
        <a:off x="3983755" y="2423272"/>
        <a:ext cx="1226772" cy="718328"/>
      </dsp:txXfrm>
    </dsp:sp>
    <dsp:sp modelId="{B2959B92-2747-47D3-9283-364DF0B2AEFE}">
      <dsp:nvSpPr>
        <dsp:cNvPr id="0" name=""/>
        <dsp:cNvSpPr/>
      </dsp:nvSpPr>
      <dsp:spPr>
        <a:xfrm rot="5413039">
          <a:off x="2921235" y="2869338"/>
          <a:ext cx="5901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010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DB00B-7D94-47C1-B3FF-7A1768E07C45}">
      <dsp:nvSpPr>
        <dsp:cNvPr id="0" name=""/>
        <dsp:cNvSpPr/>
      </dsp:nvSpPr>
      <dsp:spPr>
        <a:xfrm>
          <a:off x="2613592" y="3164391"/>
          <a:ext cx="1200138" cy="796048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Публикации</a:t>
          </a:r>
          <a:endParaRPr lang="ru-RU" sz="1500" b="1" kern="1200" dirty="0"/>
        </a:p>
      </dsp:txBody>
      <dsp:txXfrm>
        <a:off x="2652452" y="3203251"/>
        <a:ext cx="1122418" cy="718328"/>
      </dsp:txXfrm>
    </dsp:sp>
    <dsp:sp modelId="{85CE8623-D8B9-4F5E-A6A2-18312E5770A9}">
      <dsp:nvSpPr>
        <dsp:cNvPr id="0" name=""/>
        <dsp:cNvSpPr/>
      </dsp:nvSpPr>
      <dsp:spPr>
        <a:xfrm rot="9000000">
          <a:off x="2471631" y="2364458"/>
          <a:ext cx="1650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01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B9CDE-A656-4C22-95E6-44F26367AAF6}">
      <dsp:nvSpPr>
        <dsp:cNvPr id="0" name=""/>
        <dsp:cNvSpPr/>
      </dsp:nvSpPr>
      <dsp:spPr>
        <a:xfrm>
          <a:off x="1216785" y="2373123"/>
          <a:ext cx="1265900" cy="796048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Участие в ГПСП</a:t>
          </a:r>
          <a:endParaRPr lang="ru-RU" sz="2100" kern="1200" dirty="0"/>
        </a:p>
      </dsp:txBody>
      <dsp:txXfrm>
        <a:off x="1255645" y="2411983"/>
        <a:ext cx="1188180" cy="718328"/>
      </dsp:txXfrm>
    </dsp:sp>
    <dsp:sp modelId="{99EC4681-A809-4424-876C-6EFDF40F0E8A}">
      <dsp:nvSpPr>
        <dsp:cNvPr id="0" name=""/>
        <dsp:cNvSpPr/>
      </dsp:nvSpPr>
      <dsp:spPr>
        <a:xfrm rot="12600000">
          <a:off x="2458377" y="1592429"/>
          <a:ext cx="1792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225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C2AA8-1A3C-4A31-B635-D53EBB5DE17F}">
      <dsp:nvSpPr>
        <dsp:cNvPr id="0" name=""/>
        <dsp:cNvSpPr/>
      </dsp:nvSpPr>
      <dsp:spPr>
        <a:xfrm>
          <a:off x="1229088" y="791268"/>
          <a:ext cx="1241294" cy="79604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Обобщение опыта работы</a:t>
          </a:r>
          <a:endParaRPr lang="ru-RU" sz="1500" kern="1200" dirty="0"/>
        </a:p>
      </dsp:txBody>
      <dsp:txXfrm>
        <a:off x="1267948" y="830128"/>
        <a:ext cx="1163574" cy="718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31D38-AE42-44A3-8E7C-301AE72A2624}">
      <dsp:nvSpPr>
        <dsp:cNvPr id="0" name=""/>
        <dsp:cNvSpPr/>
      </dsp:nvSpPr>
      <dsp:spPr>
        <a:xfrm rot="10800000">
          <a:off x="1112422" y="188636"/>
          <a:ext cx="7632842" cy="189574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597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accent4">
                <a:lumMod val="10000"/>
              </a:schemeClr>
            </a:solidFill>
            <a:latin typeface="Monotype Corsiva" pitchFamily="66" charset="0"/>
          </a:endParaRPr>
        </a:p>
      </dsp:txBody>
      <dsp:txXfrm rot="10800000">
        <a:off x="1586358" y="188636"/>
        <a:ext cx="7158906" cy="1895743"/>
      </dsp:txXfrm>
    </dsp:sp>
    <dsp:sp modelId="{A659C69D-D442-4E62-8FEB-8DBD91B409EB}">
      <dsp:nvSpPr>
        <dsp:cNvPr id="0" name=""/>
        <dsp:cNvSpPr/>
      </dsp:nvSpPr>
      <dsp:spPr>
        <a:xfrm>
          <a:off x="0" y="476675"/>
          <a:ext cx="1392707" cy="15119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F5FAAC-A756-4C10-9D24-105DFEC5C866}">
      <dsp:nvSpPr>
        <dsp:cNvPr id="0" name=""/>
        <dsp:cNvSpPr/>
      </dsp:nvSpPr>
      <dsp:spPr>
        <a:xfrm rot="10800000">
          <a:off x="981131" y="2492888"/>
          <a:ext cx="7816072" cy="189574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597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accent4">
                <a:lumMod val="10000"/>
              </a:schemeClr>
            </a:solidFill>
            <a:latin typeface="Monotype Corsiva" pitchFamily="66" charset="0"/>
          </a:endParaRPr>
        </a:p>
      </dsp:txBody>
      <dsp:txXfrm rot="10800000">
        <a:off x="1455067" y="2492888"/>
        <a:ext cx="7342136" cy="1895743"/>
      </dsp:txXfrm>
    </dsp:sp>
    <dsp:sp modelId="{761FE702-A0F6-438A-85FA-DB292A538054}">
      <dsp:nvSpPr>
        <dsp:cNvPr id="0" name=""/>
        <dsp:cNvSpPr/>
      </dsp:nvSpPr>
      <dsp:spPr>
        <a:xfrm>
          <a:off x="0" y="2708918"/>
          <a:ext cx="1429238" cy="160772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35F481-B9D7-4A6D-84B7-E1CCC6935C53}">
      <dsp:nvSpPr>
        <dsp:cNvPr id="0" name=""/>
        <dsp:cNvSpPr/>
      </dsp:nvSpPr>
      <dsp:spPr>
        <a:xfrm rot="10800000">
          <a:off x="912782" y="4797159"/>
          <a:ext cx="7907688" cy="189574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597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accent4">
                <a:lumMod val="10000"/>
              </a:schemeClr>
            </a:solidFill>
            <a:latin typeface="Monotype Corsiva" pitchFamily="66" charset="0"/>
          </a:endParaRPr>
        </a:p>
      </dsp:txBody>
      <dsp:txXfrm rot="10800000">
        <a:off x="1386718" y="4797159"/>
        <a:ext cx="7433752" cy="1895743"/>
      </dsp:txXfrm>
    </dsp:sp>
    <dsp:sp modelId="{5DA2C96E-3228-483D-90B6-86FC1A4A477D}">
      <dsp:nvSpPr>
        <dsp:cNvPr id="0" name=""/>
        <dsp:cNvSpPr/>
      </dsp:nvSpPr>
      <dsp:spPr>
        <a:xfrm>
          <a:off x="0" y="5301199"/>
          <a:ext cx="1598016" cy="129001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31D38-AE42-44A3-8E7C-301AE72A2624}">
      <dsp:nvSpPr>
        <dsp:cNvPr id="0" name=""/>
        <dsp:cNvSpPr/>
      </dsp:nvSpPr>
      <dsp:spPr>
        <a:xfrm rot="10800000">
          <a:off x="810273" y="188636"/>
          <a:ext cx="8208916" cy="189574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597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accent4">
                <a:lumMod val="10000"/>
              </a:schemeClr>
            </a:solidFill>
            <a:latin typeface="Monotype Corsiva" pitchFamily="66" charset="0"/>
          </a:endParaRPr>
        </a:p>
      </dsp:txBody>
      <dsp:txXfrm rot="10800000">
        <a:off x="1284209" y="188636"/>
        <a:ext cx="7734980" cy="1895743"/>
      </dsp:txXfrm>
    </dsp:sp>
    <dsp:sp modelId="{A659C69D-D442-4E62-8FEB-8DBD91B409EB}">
      <dsp:nvSpPr>
        <dsp:cNvPr id="0" name=""/>
        <dsp:cNvSpPr/>
      </dsp:nvSpPr>
      <dsp:spPr>
        <a:xfrm>
          <a:off x="0" y="476675"/>
          <a:ext cx="1392707" cy="15119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F5FAAC-A756-4C10-9D24-105DFEC5C866}">
      <dsp:nvSpPr>
        <dsp:cNvPr id="0" name=""/>
        <dsp:cNvSpPr/>
      </dsp:nvSpPr>
      <dsp:spPr>
        <a:xfrm rot="10800000">
          <a:off x="741829" y="2492888"/>
          <a:ext cx="8294676" cy="189574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597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accent4">
                <a:lumMod val="10000"/>
              </a:schemeClr>
            </a:solidFill>
            <a:latin typeface="Monotype Corsiva" pitchFamily="66" charset="0"/>
          </a:endParaRPr>
        </a:p>
      </dsp:txBody>
      <dsp:txXfrm rot="10800000">
        <a:off x="1215765" y="2492888"/>
        <a:ext cx="7820740" cy="1895743"/>
      </dsp:txXfrm>
    </dsp:sp>
    <dsp:sp modelId="{761FE702-A0F6-438A-85FA-DB292A538054}">
      <dsp:nvSpPr>
        <dsp:cNvPr id="0" name=""/>
        <dsp:cNvSpPr/>
      </dsp:nvSpPr>
      <dsp:spPr>
        <a:xfrm>
          <a:off x="0" y="2708918"/>
          <a:ext cx="1429238" cy="160772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35F481-B9D7-4A6D-84B7-E1CCC6935C53}">
      <dsp:nvSpPr>
        <dsp:cNvPr id="0" name=""/>
        <dsp:cNvSpPr/>
      </dsp:nvSpPr>
      <dsp:spPr>
        <a:xfrm rot="10800000">
          <a:off x="833350" y="4737481"/>
          <a:ext cx="8195756" cy="189574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5970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accent4">
                <a:lumMod val="10000"/>
              </a:schemeClr>
            </a:solidFill>
            <a:latin typeface="Monotype Corsiva" pitchFamily="66" charset="0"/>
          </a:endParaRPr>
        </a:p>
      </dsp:txBody>
      <dsp:txXfrm rot="10800000">
        <a:off x="1307286" y="4737481"/>
        <a:ext cx="7721820" cy="1895743"/>
      </dsp:txXfrm>
    </dsp:sp>
    <dsp:sp modelId="{5DA2C96E-3228-483D-90B6-86FC1A4A477D}">
      <dsp:nvSpPr>
        <dsp:cNvPr id="0" name=""/>
        <dsp:cNvSpPr/>
      </dsp:nvSpPr>
      <dsp:spPr>
        <a:xfrm>
          <a:off x="0" y="5301199"/>
          <a:ext cx="1598016" cy="129001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4317A-BC09-42C6-9C0B-E559D120B2BC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A1CA2-D919-40CA-8C1F-3816EBB9FE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12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A1CA2-D919-40CA-8C1F-3816EBB9FE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832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1A7D1-DAC7-43C0-B1F5-607D22082DEB}" type="slidenum">
              <a:rPr lang="en-US"/>
              <a:pPr/>
              <a:t>22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3016" y="21713"/>
            <a:ext cx="7739969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План установочного педагогического совета № 1</a:t>
            </a:r>
            <a:endParaRPr lang="ru-RU" sz="1050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1. Утверждение </a:t>
            </a:r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регламента работы </a:t>
            </a:r>
            <a:endParaRPr lang="ru-RU" sz="1100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1600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Заведующий – Мальцева Н.А.</a:t>
            </a:r>
            <a:endParaRPr lang="ru-RU" sz="1100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2. Просмотр </a:t>
            </a:r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фильма «Современный ребенок»</a:t>
            </a:r>
            <a:endParaRPr lang="ru-RU" sz="1100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3. Итоги </a:t>
            </a:r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года в цифрах и фактах (подведение итогов 2017-2018 учебного года)</a:t>
            </a:r>
            <a:endParaRPr lang="ru-RU" sz="1100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                                     Зам</a:t>
            </a:r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. зав. по УВР  Бурашникова Е.В.</a:t>
            </a:r>
            <a:endParaRPr lang="ru-RU" sz="1100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1600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 Ст</a:t>
            </a:r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. воспитатель Шумова С.М.</a:t>
            </a:r>
            <a:endParaRPr lang="ru-RU" sz="1100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1600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Ст. воспитатель Сабирова И.П.</a:t>
            </a:r>
            <a:endParaRPr lang="ru-RU" sz="1100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4. Обсуждение </a:t>
            </a:r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результатов деятельности и выход на перспективу развития в новом учебном году </a:t>
            </a:r>
            <a:endParaRPr lang="ru-RU" sz="1100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Зам</a:t>
            </a:r>
            <a:r>
              <a:rPr lang="ru-RU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. зав. по УВР  Бурашникова Е.В.</a:t>
            </a:r>
            <a:endParaRPr lang="ru-RU" sz="1200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1600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. воспитатель Шумова С.М.</a:t>
            </a:r>
            <a:endParaRPr lang="ru-RU" sz="1100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1600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. воспитатель Сабирова И.П.</a:t>
            </a:r>
            <a:endParaRPr lang="ru-RU" sz="1100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5. Утверждение </a:t>
            </a:r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планово-прогностических документов МБДОУ «ДС № 251 г. Челябинска» на 2018-2019 учебный год</a:t>
            </a:r>
            <a:endParaRPr lang="ru-RU" sz="1100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1600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        Педагогический </a:t>
            </a:r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коллектив </a:t>
            </a:r>
            <a:endParaRPr lang="ru-RU" sz="1100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6. Очная </a:t>
            </a:r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экспертиза проектов центров сюжетно-ролевой игры          </a:t>
            </a:r>
            <a:endParaRPr lang="ru-RU" sz="1100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Педагоги – финалисты конкурса</a:t>
            </a:r>
            <a:endParaRPr lang="ru-RU" sz="1100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7. Подведение </a:t>
            </a:r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итогов конкурса «Лучший центр сюжетно-ролевых игр»</a:t>
            </a:r>
            <a:endParaRPr lang="ru-RU" sz="1100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1600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sz="1100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8. Церемония </a:t>
            </a:r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награждения </a:t>
            </a:r>
            <a:endParaRPr lang="ru-RU" sz="1100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Заведующий – Мальцева Н.А. </a:t>
            </a:r>
            <a:endParaRPr lang="ru-RU" sz="1100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Зам</a:t>
            </a:r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. зав. по УВР Бурашникова Е.В.</a:t>
            </a:r>
            <a:endParaRPr lang="ru-RU" sz="1100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9. Конструктивный </a:t>
            </a:r>
            <a:r>
              <a:rPr lang="ru-RU" sz="16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диалог участников установочного педагогического совета, принятие решений.</a:t>
            </a:r>
            <a:endParaRPr lang="ru-RU" sz="1100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b="1" i="1" dirty="0" smtClean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5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4031" y="0"/>
            <a:ext cx="773996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Профессиональный уровень педагогических кадров МБДОУ «ДС № 251 г. Челябинска» подтверждает тот факт, что из 8 районных методических объединений 3 возглавляют педагоги нашего учреждения</a:t>
            </a:r>
          </a:p>
          <a:p>
            <a:pPr algn="ctr">
              <a:defRPr/>
            </a:pPr>
            <a:endParaRPr lang="ru-RU" sz="28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Бурашникова Елена Валерьевна – РМО заместителей заведующих и старших воспитателей тракторозаводского района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 i="1" dirty="0" err="1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Поздеева</a:t>
            </a:r>
            <a:r>
              <a:rPr lang="ru-RU" sz="24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Елена Николаевна – РМО </a:t>
            </a:r>
            <a:r>
              <a:rPr lang="ru-RU" sz="24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педагогов-психологов тракторозаводского района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b="1" i="1" dirty="0" err="1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Уразбахтина</a:t>
            </a:r>
            <a:r>
              <a:rPr lang="ru-RU" sz="24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Ирина Александровна – РМО инструкторов по </a:t>
            </a:r>
            <a:r>
              <a:rPr lang="ru-RU" sz="24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физической культуре тракторозаводского района</a:t>
            </a:r>
            <a:endParaRPr lang="ru-RU" sz="2400" b="1" i="1" dirty="0" smtClean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endParaRPr lang="ru-RU" sz="2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0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85" y="-28398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3380" y="116632"/>
            <a:ext cx="77399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Опорные площадки повышения квалификации специалистов Муниципальной образовательной системы</a:t>
            </a:r>
          </a:p>
        </p:txBody>
      </p:sp>
      <p:pic>
        <p:nvPicPr>
          <p:cNvPr id="3074" name="Picture 2" descr="C:\Users\1\Downloads\IMG_20180830_1327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11438"/>
            <a:ext cx="5832648" cy="4374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1134" y="2377950"/>
            <a:ext cx="620485" cy="81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5734" y="3962906"/>
            <a:ext cx="620485" cy="81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\Desktop\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98681"/>
            <a:ext cx="620485" cy="81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1\Desktop\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1275" y="5717960"/>
            <a:ext cx="620485" cy="81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59" y="5884591"/>
            <a:ext cx="6661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- Площадки </a:t>
            </a:r>
            <a:r>
              <a:rPr lang="ru-RU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курсов повышения квалификации специалистов МБДОУ «ДС № 251 г. Челябинска»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8315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14559" y="188640"/>
            <a:ext cx="77399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В 2018-2019 учебном году курсовую </a:t>
            </a:r>
            <a:r>
              <a:rPr lang="ru-RU" sz="2000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подготовку прошли – 11 педагогов в УМЦ Тракторозаводского района по ИКТ, 2 педагога - в ГБОУ </a:t>
            </a:r>
            <a:r>
              <a:rPr lang="ru-RU" sz="2000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ДПО ЧИППКРО </a:t>
            </a:r>
            <a:r>
              <a:rPr lang="ru-RU" sz="2000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по повышению профессиональной компетенции по вопросу содержания и технологии введения ФГОС дошкольного образования.</a:t>
            </a:r>
            <a:endParaRPr lang="ru-RU" sz="2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18 воспитателей имеют потребность в повышении квалификации</a:t>
            </a:r>
            <a:endParaRPr lang="ru-RU" sz="2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185100056"/>
              </p:ext>
            </p:extLst>
          </p:nvPr>
        </p:nvGraphicFramePr>
        <p:xfrm>
          <a:off x="1691680" y="2492896"/>
          <a:ext cx="648072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11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3380" y="188640"/>
            <a:ext cx="77399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Информационные карты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Форма контроля за деятельностью ДОУ со стороны Комитета по делам образования г. Челябинска</a:t>
            </a:r>
          </a:p>
          <a:p>
            <a:pPr algn="ctr">
              <a:defRPr/>
            </a:pPr>
            <a:endParaRPr lang="ru-RU" sz="24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2713876"/>
              </p:ext>
            </p:extLst>
          </p:nvPr>
        </p:nvGraphicFramePr>
        <p:xfrm>
          <a:off x="1674972" y="2004522"/>
          <a:ext cx="705678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Направление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Результаты деятельности МБДОУ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Инновационная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Педагогические находки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Проблемные зоны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Дальнейшие пути развития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47664" y="4293096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Сводные информационные карты заполняются на каждого специалиста ДОО, начиная с заведующего</a:t>
            </a:r>
          </a:p>
        </p:txBody>
      </p:sp>
    </p:spTree>
    <p:extLst>
      <p:ext uri="{BB962C8B-B14F-4D97-AF65-F5344CB8AC3E}">
        <p14:creationId xmlns:p14="http://schemas.microsoft.com/office/powerpoint/2010/main" xmlns="" val="29812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3380" y="188640"/>
            <a:ext cx="7739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Информационная </a:t>
            </a:r>
            <a:r>
              <a:rPr lang="ru-RU" sz="2800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карта МБДОУ № 251</a:t>
            </a:r>
          </a:p>
          <a:p>
            <a:pPr algn="ctr"/>
            <a:r>
              <a:rPr lang="ru-RU" sz="2800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Тракторозаводского района города Челябинска</a:t>
            </a:r>
          </a:p>
          <a:p>
            <a:pPr algn="ctr"/>
            <a:r>
              <a:rPr lang="ru-RU" sz="2800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(РМО «Воспитатели») </a:t>
            </a:r>
          </a:p>
          <a:p>
            <a:pPr algn="ctr">
              <a:defRPr/>
            </a:pPr>
            <a:endParaRPr lang="ru-RU" sz="24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1052778"/>
              </p:ext>
            </p:extLst>
          </p:nvPr>
        </p:nvGraphicFramePr>
        <p:xfrm>
          <a:off x="1403648" y="1700808"/>
          <a:ext cx="6602078" cy="4954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797"/>
                <a:gridCol w="2683630"/>
                <a:gridCol w="3137651"/>
              </a:tblGrid>
              <a:tr h="178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№ п/п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3" marR="5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Направления деятельности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3" marR="5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Результаты деятельности МДОУ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3" marR="57473" marT="0" marB="0"/>
                </a:tc>
              </a:tr>
              <a:tr h="98921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3" marR="5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Инновационная деятельность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3" marR="57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 Развитие субъектной активности у воспитанников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 Современные подходы к вовлечению родительской общественности в образовательный процесс ДОУ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3" marR="57473" marT="0" marB="0"/>
                </a:tc>
              </a:tr>
              <a:tr h="145434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3" marR="5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Педагогические находки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3" marR="57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 Метод детского проектирования в практической деятельности педагога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 Современные педагогические технологии социально-коммуникативного развития ребенка дошкольного возраста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 Инновационные формы организации родительских встреч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3" marR="57473" marT="0" marB="0"/>
                </a:tc>
              </a:tr>
              <a:tr h="98921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3" marR="5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Проблемные зоны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3" marR="57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 Использование ИКТ технологий в работе с дошкольниками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 Активизация участников родительской общественности в образовательном  процессе ДОУ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3" marR="57473" marT="0" marB="0"/>
                </a:tc>
              </a:tr>
              <a:tr h="13438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3" marR="574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Дальнейшие пути развития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3" marR="57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- Использование современных технологий разной направленности в практической работе с детьми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- Поиск и внедрение новых форм взаимодействия с родительской общественностью, как средство вовлечения родителей в образовательный процесс ДОУ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3" marR="574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15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3381" y="2060848"/>
            <a:ext cx="77399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Перспективы и направления работы с кадрами</a:t>
            </a:r>
          </a:p>
          <a:p>
            <a:pPr algn="ctr">
              <a:defRPr/>
            </a:pPr>
            <a:r>
              <a:rPr lang="ru-RU" sz="4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В 2018 - 2019 учебном году</a:t>
            </a:r>
          </a:p>
          <a:p>
            <a:pPr algn="ctr">
              <a:defRPr/>
            </a:pPr>
            <a:endParaRPr lang="ru-RU" sz="4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8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0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3381" y="547806"/>
            <a:ext cx="7739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Внедрение и развитие системы дополнительного образования в МБДОУ «ДС № 251 г. Челябинска» </a:t>
            </a:r>
            <a:endParaRPr lang="ru-RU" sz="32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442773833"/>
              </p:ext>
            </p:extLst>
          </p:nvPr>
        </p:nvGraphicFramePr>
        <p:xfrm>
          <a:off x="1835696" y="227687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9812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3381" y="547806"/>
            <a:ext cx="77399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АИС "Аттестация"</a:t>
            </a:r>
          </a:p>
        </p:txBody>
      </p:sp>
      <p:pic>
        <p:nvPicPr>
          <p:cNvPr id="2050" name="Picture 2" descr="C:\Users\1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6834" y="2276872"/>
            <a:ext cx="6988549" cy="326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12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0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3380" y="692696"/>
            <a:ext cx="773996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педагогических кадров на основных площадках и внутрифирменное обучение по обозначенным Комитетом по делам образования г. Челябинска направлениям: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Организация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жизнедеятельности разновозрастной группы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Обеспечение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качества реализации образовательных программ в группах комбинированной направленности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Развивающая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 МДОУ как объект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8437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476672"/>
            <a:ext cx="69127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</a:endParaRPr>
          </a:p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КОМПЕТЕНЦИЯ </a:t>
            </a:r>
            <a:r>
              <a:rPr lang="ru-RU" sz="3200" i="1" dirty="0">
                <a:solidFill>
                  <a:srgbClr val="7030A0"/>
                </a:solidFill>
              </a:rPr>
              <a:t>– это </a:t>
            </a:r>
            <a:r>
              <a:rPr lang="ru-RU" sz="3200" i="1" dirty="0" smtClean="0">
                <a:solidFill>
                  <a:srgbClr val="7030A0"/>
                </a:solidFill>
              </a:rPr>
              <a:t>способность </a:t>
            </a:r>
            <a:r>
              <a:rPr lang="ru-RU" sz="3200" i="1" dirty="0">
                <a:solidFill>
                  <a:srgbClr val="7030A0"/>
                </a:solidFill>
              </a:rPr>
              <a:t>работников приносить доказанный результат, это поведение, которое отличает эффективных сотрудников компании от неэффективных </a:t>
            </a:r>
            <a:endParaRPr lang="ru-RU" sz="3200" i="1" dirty="0" smtClean="0">
              <a:solidFill>
                <a:srgbClr val="7030A0"/>
              </a:solidFill>
            </a:endParaRPr>
          </a:p>
          <a:p>
            <a:pPr algn="ctr"/>
            <a:endParaRPr lang="ru-RU" sz="3200" i="1" dirty="0">
              <a:solidFill>
                <a:srgbClr val="7030A0"/>
              </a:solidFill>
            </a:endParaRPr>
          </a:p>
          <a:p>
            <a:pPr algn="ctr"/>
            <a:endParaRPr lang="ru-RU" sz="3200" i="1" dirty="0" smtClean="0">
              <a:solidFill>
                <a:srgbClr val="7030A0"/>
              </a:solidFill>
            </a:endParaRPr>
          </a:p>
          <a:p>
            <a:pPr algn="ctr"/>
            <a:endParaRPr lang="ru-RU" sz="3200" i="1" dirty="0">
              <a:solidFill>
                <a:srgbClr val="7030A0"/>
              </a:solidFill>
            </a:endParaRPr>
          </a:p>
          <a:p>
            <a:pPr algn="r"/>
            <a:r>
              <a:rPr lang="ru-RU" i="1" dirty="0" smtClean="0">
                <a:solidFill>
                  <a:srgbClr val="7030A0"/>
                </a:solidFill>
              </a:rPr>
              <a:t>Комитет по делам образования г. Челябинска</a:t>
            </a:r>
            <a:endParaRPr lang="ru-RU" sz="1600" i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https://mmedia.ozone.ru/multimedia/10198451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06571"/>
            <a:ext cx="2088232" cy="3579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9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3381" y="547806"/>
            <a:ext cx="77399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</a:p>
          <a:p>
            <a:pPr algn="ctr">
              <a:defRPr/>
            </a:pPr>
            <a:r>
              <a:rPr lang="ru-RU" sz="4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«ДС № 251 г. Челябинска»</a:t>
            </a:r>
            <a:endParaRPr lang="ru-RU" sz="4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b="1" i="1" dirty="0" smtClean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Итоги года в цифрах и фактах</a:t>
            </a:r>
          </a:p>
          <a:p>
            <a:pPr algn="ctr">
              <a:defRPr/>
            </a:pPr>
            <a:endParaRPr lang="ru-RU" sz="4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2017-2018 учебный год</a:t>
            </a:r>
            <a:endParaRPr lang="ru-RU" sz="4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5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3263" y="1988840"/>
            <a:ext cx="7869560" cy="4525963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5" y="1700808"/>
            <a:ext cx="75608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Какие мы видим </a:t>
            </a:r>
          </a:p>
          <a:p>
            <a:pPr algn="ctr"/>
            <a:r>
              <a:rPr lang="ru-RU" sz="4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перспективы в развитии профессионального роста педагогов ?</a:t>
            </a:r>
            <a:endParaRPr lang="ru-RU" sz="4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73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8940" y="2132856"/>
            <a:ext cx="77399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Основная цель методической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работы: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оптимальных условий для непрерывного повышения уровня общей и педагогической культуры участников образовательного процесса. </a:t>
            </a:r>
          </a:p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Задачи методической работы:</a:t>
            </a:r>
          </a:p>
          <a:p>
            <a:r>
              <a:rPr lang="ru-RU" sz="24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- Оказание помощи в развитии творческого потенциала, профессионального роста педагогов, обобщения и распространения передового педагогического опыта</a:t>
            </a:r>
          </a:p>
          <a:p>
            <a:r>
              <a:rPr lang="ru-RU" sz="24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-  Создание условий для участия педагогов в федеральных, региональных, муниципальных программах и конкурсах.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>
            <a:off x="1107853" y="404664"/>
            <a:ext cx="8001056" cy="1500198"/>
          </a:xfrm>
          <a:prstGeom prst="wedgeRoundRect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Система  методической работы 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- это управляемый,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развивающий и развивающийся продолжительный процесс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3462461" y="720374"/>
            <a:ext cx="3286148" cy="50006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</a:rPr>
              <a:t>Результат методической работы</a:t>
            </a:r>
          </a:p>
        </p:txBody>
      </p:sp>
      <p:pic>
        <p:nvPicPr>
          <p:cNvPr id="57348" name="Picture 4" descr="3D Character (115) - 3d человечки - - Обои &quot;РАБОЧЕГО СТОЛ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3510" y="2056806"/>
            <a:ext cx="3000396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1741545" y="1943001"/>
            <a:ext cx="2357454" cy="78581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Квалифицированный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педагог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748609" y="2728819"/>
            <a:ext cx="2143140" cy="71438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</a:rPr>
              <a:t>Компетентный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</a:rPr>
              <a:t>родитель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3905118" y="5304058"/>
            <a:ext cx="2000264" cy="71438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>Успешный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ребёнок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12227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64704"/>
            <a:ext cx="72008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Анализ деятельности 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методической службы в ДОУ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 по реализации годовых задач 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за 2017-2018 учебный год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2708920"/>
            <a:ext cx="6626426" cy="38768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Годовая задача: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Создание организационно – педагогических условий для развития социально-коммуникативных способностей дошкольников через сюжетно – ролевую игру».</a:t>
            </a:r>
            <a:br>
              <a:rPr lang="ru-RU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A319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3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11560" y="332655"/>
            <a:ext cx="576064" cy="634676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/>
              <a:t>Мероприятия</a:t>
            </a:r>
            <a:endParaRPr lang="ru-RU" sz="2400" b="1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1446764" y="332656"/>
            <a:ext cx="7517724" cy="656260"/>
          </a:xfrm>
          <a:prstGeom prst="homePlate">
            <a:avLst/>
          </a:prstGeom>
          <a:solidFill>
            <a:srgbClr val="A31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Теоретический семинар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«Особенности сюжетно-ролевой игры в дошкольном возрасте</a:t>
            </a:r>
            <a:endParaRPr lang="ru-RU" sz="2000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1446764" y="2810272"/>
            <a:ext cx="7506542" cy="1016300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Педагогический совет: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«Эффективные механизмы развития творческой инициативы воспитанников через сюжетно-ролевую игру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1446764" y="3977743"/>
            <a:ext cx="7474075" cy="800276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Методическая неделя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«Развитие творческой инициативы детей в сюжетно-ролевой игре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1446764" y="4997152"/>
            <a:ext cx="7474075" cy="864096"/>
          </a:xfrm>
          <a:prstGeom prst="homePlate">
            <a:avLst/>
          </a:prstGeom>
          <a:solidFill>
            <a:srgbClr val="A31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амообразовательная деятельность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1446764" y="6023165"/>
            <a:ext cx="7452906" cy="65626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Смотр-конкурс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Создание условий для организации с/ролевых игр дошкольников»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1446764" y="1113415"/>
            <a:ext cx="7549059" cy="94429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Семинар-практикум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«Организация игрового пространства. Руководство сюжетно – ролевой игрой. Развитие коммуникативных способностей в игре» 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1446764" y="2180215"/>
            <a:ext cx="7514035" cy="504056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Индивидуальные консультации для педагогов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212662" y="684758"/>
            <a:ext cx="234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85963" y="1515536"/>
            <a:ext cx="234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85963" y="2424822"/>
            <a:ext cx="234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634858" y="1117986"/>
            <a:ext cx="234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787258" y="1270386"/>
            <a:ext cx="234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169321" y="5405690"/>
            <a:ext cx="234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212662" y="3338473"/>
            <a:ext cx="234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185963" y="4334366"/>
            <a:ext cx="234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187624" y="6305499"/>
            <a:ext cx="234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82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160177815"/>
              </p:ext>
            </p:extLst>
          </p:nvPr>
        </p:nvGraphicFramePr>
        <p:xfrm>
          <a:off x="0" y="-27384"/>
          <a:ext cx="9468544" cy="6825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1720" y="2708920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Всероссийское издание «Слово педагога» СМИ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Публикация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тему: «Игра, как средство воспитания».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Е.Н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Летягина, воспитатель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260648"/>
            <a:ext cx="65527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Выступление на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РПСП и ГПСП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воспитателей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«Организация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развивающей предметно-пространственной среды по развитию творческой инициативы дошкольников в сюжетно-ролевых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играх»                                Токарева Е.В., воспитатель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5085184"/>
            <a:ext cx="6696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Всероссийская блиц-олимпиада «Время знаний»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«Роль игры в жизни дошкольника», Диплом победителя 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место)</a:t>
            </a:r>
          </a:p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Владимирова А.П, воспитатель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05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136815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downloader.disk.yandex.ru/preview/af30f17cad8a97bdaf3c03530201958ec7948f17b7a43401f3b4362095be8460/5b866058/WvJLR36mKReTVgQXVICLrNkmPBlpf5NsEInTA2eImDJ8YNJlBI9cx3oXISoasgicd47-56GYMPg_-cXDtAG_xA%3D%3D?uid=0&amp;filename=IMG_20180425_134259.jpg&amp;disposition=inline&amp;hash=&amp;limit=0&amp;content_type=image%2Fjpeg&amp;tknv=v2&amp;size=2048x20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docviewer.yandex.ru/view/84294147/htmlimage?id=1yt8t-97xacth5g13mmgzrfw309mzpcbu7zikxrfkwgxj4bkc9ve71ollf0l3k221g7ynupkh11nnnlbydt4p4rx4j71owfjohhbzrkg8&amp;name=image-fAUwmszLoaU5KVaIdq.jpg&amp;dsid=a89a915a04bbeeb8a5f295072d8c491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556792"/>
            <a:ext cx="741682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Годовая задача: </a:t>
            </a:r>
          </a:p>
          <a:p>
            <a:pPr algn="ctr"/>
            <a:r>
              <a:rPr lang="ru-RU" sz="32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Повышение коммуникативной </a:t>
            </a:r>
            <a:endParaRPr lang="ru-RU" sz="3200" dirty="0" smtClean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компетентности</a:t>
            </a:r>
            <a:r>
              <a:rPr lang="ru-RU" sz="32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 педагогов в условиях реализации ФГОС </a:t>
            </a:r>
            <a:r>
              <a:rPr lang="ru-RU" sz="3200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32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A319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4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961610" y="374136"/>
            <a:ext cx="576064" cy="634676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/>
              <a:t>Мероприятия</a:t>
            </a:r>
            <a:endParaRPr lang="ru-RU" sz="2400" b="1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1756860" y="332656"/>
            <a:ext cx="7207628" cy="656260"/>
          </a:xfrm>
          <a:prstGeom prst="homePlate">
            <a:avLst/>
          </a:prstGeom>
          <a:solidFill>
            <a:srgbClr val="A31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Проблемно-проектный семинар</a:t>
            </a:r>
            <a:r>
              <a:rPr lang="ru-RU" sz="2000" dirty="0"/>
              <a:t> «Два близких и далеких мира: взрослые и дети» 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1778012" y="3140968"/>
            <a:ext cx="7175294" cy="685604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/>
          </a:p>
          <a:p>
            <a:r>
              <a:rPr lang="ru-RU" sz="2000" b="1" dirty="0" smtClean="0"/>
              <a:t>Локальный </a:t>
            </a:r>
            <a:r>
              <a:rPr lang="ru-RU" sz="2000" b="1" dirty="0"/>
              <a:t>конкурс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/>
              <a:t>Педагог года в дошкольном  образовании»</a:t>
            </a:r>
          </a:p>
          <a:p>
            <a:endParaRPr lang="ru-RU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1778012" y="3977743"/>
            <a:ext cx="7142827" cy="800276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Работа в фокус-группах</a:t>
            </a:r>
            <a:r>
              <a:rPr lang="ru-RU" sz="2000" dirty="0"/>
              <a:t> по разработке модели управления развитием коммуникативной компетентности педагогов ДОУ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1778012" y="4997152"/>
            <a:ext cx="7142827" cy="864096"/>
          </a:xfrm>
          <a:prstGeom prst="homePlate">
            <a:avLst/>
          </a:prstGeom>
          <a:solidFill>
            <a:srgbClr val="A31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/>
          </a:p>
          <a:p>
            <a:r>
              <a:rPr lang="ru-RU" sz="2000" b="1" dirty="0" smtClean="0"/>
              <a:t>Педагогический </a:t>
            </a:r>
            <a:r>
              <a:rPr lang="ru-RU" sz="2000" b="1" dirty="0"/>
              <a:t>совет</a:t>
            </a:r>
            <a:r>
              <a:rPr lang="ru-RU" sz="2000" dirty="0"/>
              <a:t> «Коммуникативная компетентность педагогов ДОУ в условиях реализации ФГОС ДО»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1778012" y="6023165"/>
            <a:ext cx="7121658" cy="65626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амообразовательная деятельность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педагогов</a:t>
            </a:r>
            <a:endParaRPr lang="ru-RU" sz="2000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1756860" y="1113415"/>
            <a:ext cx="7238963" cy="803417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Семинар-практикум с элементами тренинга </a:t>
            </a:r>
            <a:r>
              <a:rPr lang="ru-RU" sz="2000" dirty="0"/>
              <a:t>«Моя профессия - воспитатель» 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1778012" y="2060848"/>
            <a:ext cx="7182787" cy="936103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Семинар – тренинг</a:t>
            </a:r>
            <a:r>
              <a:rPr lang="ru-RU" sz="2000" dirty="0"/>
              <a:t> «Развитие коммуникативной компетентности педагога как основа эффективного общения и взаимодействия с родителями ДОУ»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461989" y="660786"/>
            <a:ext cx="234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461989" y="1515123"/>
            <a:ext cx="234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537674" y="2441865"/>
            <a:ext cx="234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634858" y="1117986"/>
            <a:ext cx="234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787258" y="1270386"/>
            <a:ext cx="234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530437" y="5425660"/>
            <a:ext cx="234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535391" y="3318422"/>
            <a:ext cx="234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43910" y="4377881"/>
            <a:ext cx="234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522758" y="6291841"/>
            <a:ext cx="234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1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000" y="0"/>
            <a:ext cx="9156000" cy="68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Фото педсовета\IMG_20180321_1347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40917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28679" y="332656"/>
            <a:ext cx="72148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Локальный конкурс </a:t>
            </a:r>
          </a:p>
          <a:p>
            <a:pPr algn="ctr"/>
            <a:r>
              <a:rPr lang="ru-RU" sz="28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«Педагог года в дошкольном  образовании»</a:t>
            </a:r>
          </a:p>
        </p:txBody>
      </p:sp>
    </p:spTree>
    <p:extLst>
      <p:ext uri="{BB962C8B-B14F-4D97-AF65-F5344CB8AC3E}">
        <p14:creationId xmlns:p14="http://schemas.microsoft.com/office/powerpoint/2010/main" xmlns="" val="2628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924428042"/>
              </p:ext>
            </p:extLst>
          </p:nvPr>
        </p:nvGraphicFramePr>
        <p:xfrm>
          <a:off x="0" y="0"/>
          <a:ext cx="9468544" cy="6825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63688" y="2455213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ГПС музыкальных руководителей</a:t>
            </a:r>
            <a:endParaRPr lang="ru-RU" dirty="0"/>
          </a:p>
          <a:p>
            <a:r>
              <a:rPr lang="ru-RU" dirty="0"/>
              <a:t>Конференция «Условия реализации ФГОС в ДОО. Проблемы реализации образовательной области «Художественно-эстетическое развитие»»</a:t>
            </a:r>
          </a:p>
          <a:p>
            <a:r>
              <a:rPr lang="ru-RU" dirty="0"/>
              <a:t>Выступление на тему: «Коммуникативные игры, как средство развития музыкального воспитания»</a:t>
            </a: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smtClean="0"/>
              <a:t>                           Музыкальные </a:t>
            </a:r>
            <a:r>
              <a:rPr lang="ru-RU" dirty="0"/>
              <a:t>руководители</a:t>
            </a:r>
          </a:p>
          <a:p>
            <a:r>
              <a:rPr lang="ru-RU" dirty="0" smtClean="0"/>
              <a:t>                                                    </a:t>
            </a:r>
            <a:r>
              <a:rPr lang="ru-RU" dirty="0" err="1" smtClean="0"/>
              <a:t>Абрамовских</a:t>
            </a:r>
            <a:r>
              <a:rPr lang="ru-RU" dirty="0" smtClean="0"/>
              <a:t> </a:t>
            </a:r>
            <a:r>
              <a:rPr lang="ru-RU" dirty="0" err="1"/>
              <a:t>Н.А</a:t>
            </a:r>
            <a:r>
              <a:rPr lang="ru-RU" dirty="0" err="1" smtClean="0"/>
              <a:t>.,Лесник</a:t>
            </a:r>
            <a:r>
              <a:rPr lang="ru-RU" dirty="0" smtClean="0"/>
              <a:t> </a:t>
            </a:r>
            <a:r>
              <a:rPr lang="ru-RU" dirty="0"/>
              <a:t>Г.Ш</a:t>
            </a:r>
            <a:r>
              <a:rPr lang="ru-RU" dirty="0" smtClean="0"/>
              <a:t>.,</a:t>
            </a:r>
            <a:r>
              <a:rPr lang="ru-RU" dirty="0" err="1" smtClean="0"/>
              <a:t>Шалгина</a:t>
            </a:r>
            <a:r>
              <a:rPr lang="ru-RU" dirty="0" smtClean="0"/>
              <a:t> </a:t>
            </a:r>
            <a:r>
              <a:rPr lang="ru-RU" dirty="0"/>
              <a:t>А.А.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3688" y="260648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Выступление на РПС и ГПС воспитателей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Семинар </a:t>
            </a:r>
            <a:r>
              <a:rPr lang="ru-RU" dirty="0"/>
              <a:t>– практикум «Создание мотивационных ситуаций при организации совместной деятельности взрослого и ребенка в группах разного возраста»</a:t>
            </a:r>
          </a:p>
          <a:p>
            <a:r>
              <a:rPr lang="ru-RU" dirty="0"/>
              <a:t>Выступление на тему: «Лесенка успеха – мотивация к достижению </a:t>
            </a:r>
            <a:r>
              <a:rPr lang="ru-RU" dirty="0" smtClean="0"/>
              <a:t>цели»                                                                   Воспитатель Анохина </a:t>
            </a:r>
            <a:r>
              <a:rPr lang="ru-RU" dirty="0"/>
              <a:t>В.А.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6284" y="4725144"/>
            <a:ext cx="72582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РПС воспитателей</a:t>
            </a:r>
            <a:endParaRPr lang="ru-RU" dirty="0"/>
          </a:p>
          <a:p>
            <a:r>
              <a:rPr lang="ru-RU" dirty="0"/>
              <a:t>Семинар-практикум «Проектная деятельность как способ поддержки детской инициативы»</a:t>
            </a:r>
          </a:p>
          <a:p>
            <a:r>
              <a:rPr lang="ru-RU" dirty="0"/>
              <a:t>Выступление на тему: «Развитие детской инициативы через организацию проектной деятельности при взаимодействии с родителями»</a:t>
            </a:r>
            <a:r>
              <a:rPr lang="ru-RU" dirty="0" smtClean="0"/>
              <a:t>                                                     Воспитатели</a:t>
            </a:r>
            <a:endParaRPr lang="ru-RU" dirty="0"/>
          </a:p>
          <a:p>
            <a:pPr algn="r"/>
            <a:r>
              <a:rPr lang="ru-RU" dirty="0" err="1"/>
              <a:t>Алилуева</a:t>
            </a:r>
            <a:r>
              <a:rPr lang="ru-RU" dirty="0"/>
              <a:t> Ю.В., Коваленко И.В.</a:t>
            </a:r>
          </a:p>
        </p:txBody>
      </p:sp>
    </p:spTree>
    <p:extLst>
      <p:ext uri="{BB962C8B-B14F-4D97-AF65-F5344CB8AC3E}">
        <p14:creationId xmlns:p14="http://schemas.microsoft.com/office/powerpoint/2010/main" xmlns="" val="35760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3381" y="547806"/>
            <a:ext cx="77399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Сеть дошкольных образовательных организаций самая многочисленная в системе образования г. Челябинска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84617"/>
            <a:ext cx="6048672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6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000" y="-27384"/>
            <a:ext cx="9156000" cy="68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682" y="332656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Направления инновационной деятельности МБДОУ за 2017-2018 учебный год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39" y="1700808"/>
            <a:ext cx="7783353" cy="4525963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Опорная площадка </a:t>
            </a:r>
            <a:r>
              <a:rPr lang="ru-RU" i="1" dirty="0" err="1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РЦОКиО</a:t>
            </a:r>
            <a:r>
              <a:rPr lang="ru-RU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по теме:  «Формирование механизмов вовлечения родительской общественности в процедуры внутренней системы оценки качества образования</a:t>
            </a:r>
            <a:r>
              <a:rPr lang="ru-RU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Научно-прикладной проект </a:t>
            </a:r>
            <a:r>
              <a:rPr lang="ru-RU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по теме: «Создание образовательного технопарка в муниципальном образовании как основополагающий ресурс реализации образовательного проекта «ТЕМП»»</a:t>
            </a:r>
          </a:p>
        </p:txBody>
      </p:sp>
    </p:spTree>
    <p:extLst>
      <p:ext uri="{BB962C8B-B14F-4D97-AF65-F5344CB8AC3E}">
        <p14:creationId xmlns:p14="http://schemas.microsoft.com/office/powerpoint/2010/main" xmlns="" val="42481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000" y="0"/>
            <a:ext cx="9156000" cy="68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Desktop\СМ\ФОТО с телефона\15188574248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705"/>
          <a:stretch/>
        </p:blipFill>
        <p:spPr bwMode="auto">
          <a:xfrm>
            <a:off x="5170172" y="4474028"/>
            <a:ext cx="3744416" cy="208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3912" y="1358771"/>
            <a:ext cx="8106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Участие во </a:t>
            </a:r>
            <a:r>
              <a:rPr lang="en-US" sz="24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Межрегиональной научно-практической конференции </a:t>
            </a:r>
            <a:r>
              <a:rPr lang="ru-RU" sz="24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«Проблемы и перспективы развития </a:t>
            </a:r>
            <a:endParaRPr lang="ru-RU" sz="2400" b="1" i="1" dirty="0" smtClean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систем </a:t>
            </a:r>
            <a:r>
              <a:rPr lang="ru-RU" sz="24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оценки качества </a:t>
            </a:r>
            <a:r>
              <a:rPr lang="ru-RU" sz="24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4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9976" y="260648"/>
            <a:ext cx="75608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инновационной деятельности МБДОУ за 2017-2018 учебный год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3912" y="5228765"/>
            <a:ext cx="42762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Бурашникова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Е.В., зам. зав. по УВР, 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Сабирова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И.П., ст. воспитатель,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Шумова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С.М., ст. воспитатель,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Поздеева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Е.Н., педагог-психолог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3912" y="2551837"/>
            <a:ext cx="81060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err="1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Тьюторство</a:t>
            </a:r>
            <a:r>
              <a:rPr lang="ru-RU" sz="24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на модульном курсе РЦОКИО «Инновационный опыт психолого-педагогического сопровождения процедур оценивания результатов индивидуальных достижений воспитанников дошкольных образовательных организаций» </a:t>
            </a:r>
          </a:p>
        </p:txBody>
      </p:sp>
    </p:spTree>
    <p:extLst>
      <p:ext uri="{BB962C8B-B14F-4D97-AF65-F5344CB8AC3E}">
        <p14:creationId xmlns:p14="http://schemas.microsoft.com/office/powerpoint/2010/main" xmlns="" val="34861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038" y="-16963"/>
            <a:ext cx="9156000" cy="68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37928" y="71399"/>
            <a:ext cx="75608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инновационной деятельности МБДОУ за 2017-2018 учебный год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1052124"/>
            <a:ext cx="73339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Тьюторство</a:t>
            </a:r>
            <a:r>
              <a:rPr lang="ru-RU" sz="24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на курсах повышения квалификации </a:t>
            </a:r>
            <a:r>
              <a:rPr lang="ru-RU" sz="24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РЦОКИО </a:t>
            </a:r>
            <a:r>
              <a:rPr lang="ru-RU" sz="24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по теме: «Образовательная среда как  система  условий социализации и индивидуализации детей в соответствии с ФГОС ДО», г. </a:t>
            </a:r>
            <a:r>
              <a:rPr lang="ru-RU" sz="24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Златоуст</a:t>
            </a:r>
          </a:p>
          <a:p>
            <a:endParaRPr lang="ru-RU" sz="2000" b="1" i="1" dirty="0" smtClean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b="1" i="1" dirty="0" err="1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Шумова</a:t>
            </a:r>
            <a:r>
              <a:rPr lang="ru-RU" sz="2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С.М.,</a:t>
            </a:r>
          </a:p>
          <a:p>
            <a:r>
              <a:rPr lang="ru-RU" sz="2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  <a:r>
              <a:rPr lang="ru-RU" sz="2000" b="1" i="1" dirty="0" err="1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Поздеева</a:t>
            </a:r>
            <a:r>
              <a:rPr lang="ru-RU" sz="2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Е.Н.</a:t>
            </a:r>
          </a:p>
          <a:p>
            <a:endParaRPr lang="ru-RU" dirty="0"/>
          </a:p>
        </p:txBody>
      </p:sp>
      <p:pic>
        <p:nvPicPr>
          <p:cNvPr id="2052" name="Picture 4" descr="C:\Users\1\Desktop\Фото Златоуст\фото\DSC073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136"/>
          <a:stretch/>
        </p:blipFill>
        <p:spPr bwMode="auto">
          <a:xfrm>
            <a:off x="5915685" y="2708920"/>
            <a:ext cx="2883080" cy="280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Фото Златоуст\фото\DSC073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490" y="3933056"/>
            <a:ext cx="4757736" cy="267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15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038" y="-16963"/>
            <a:ext cx="9156000" cy="68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37928" y="71399"/>
            <a:ext cx="75608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инновационной деятельности МБДОУ за 2017-2018 учебный год</a:t>
            </a:r>
            <a:endParaRPr lang="ru-RU" sz="2800" b="1" dirty="0"/>
          </a:p>
        </p:txBody>
      </p:sp>
      <p:pic>
        <p:nvPicPr>
          <p:cNvPr id="1026" name="Picture 2" descr="C:\Users\1\Desktop\ФОТО МБДОУ ДС №251\Сборники статей\DSC081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03098"/>
            <a:ext cx="3076439" cy="546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ФОТО МБДОУ ДС №251\Сборники статей\DSC0816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62" b="9148"/>
          <a:stretch/>
        </p:blipFill>
        <p:spPr bwMode="auto">
          <a:xfrm>
            <a:off x="323528" y="3318120"/>
            <a:ext cx="2445044" cy="351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ФОТО МБДОУ ДС №251\Сборники статей\DSC0816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97" b="9091"/>
          <a:stretch/>
        </p:blipFill>
        <p:spPr bwMode="auto">
          <a:xfrm>
            <a:off x="2842516" y="2416494"/>
            <a:ext cx="2831568" cy="417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484783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Публикации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5176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000" cy="68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3168" y="260648"/>
            <a:ext cx="4530831" cy="40680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Стажировка «Детское техническое творчество и робототехника» (в рамках реализации образовательного проекта «ТЕМП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Выступление </a:t>
            </a:r>
            <a:r>
              <a:rPr lang="ru-RU" sz="24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на тему: «Использование интерактивной доски в работе с дошкольниками по </a:t>
            </a:r>
            <a:r>
              <a:rPr lang="en-US" sz="24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4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-конструированию</a:t>
            </a:r>
            <a:r>
              <a:rPr lang="ru-RU" sz="24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Коваленко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И.В., воспитатель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Picture 3" descr="C:\Users\1\Desktop\ЛЕГО\Лего-фестиваль\DSC07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78930"/>
            <a:ext cx="4618902" cy="259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08493" y="4508500"/>
            <a:ext cx="3678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Детско-родительский ЛЕГО фестиваль</a:t>
            </a:r>
          </a:p>
          <a:p>
            <a:endParaRPr lang="ru-RU" sz="2400" dirty="0"/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Коваленко И.В.</a:t>
            </a:r>
          </a:p>
          <a:p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Шумова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С.М.</a:t>
            </a:r>
          </a:p>
        </p:txBody>
      </p:sp>
      <p:pic>
        <p:nvPicPr>
          <p:cNvPr id="7" name="Picture 3" descr="C:\Users\1\Desktop\IMG_97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0" r="7277" b="22131"/>
          <a:stretch/>
        </p:blipFill>
        <p:spPr bwMode="auto">
          <a:xfrm>
            <a:off x="616064" y="692696"/>
            <a:ext cx="3939523" cy="288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92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864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504056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Публикации</a:t>
            </a:r>
            <a:endParaRPr lang="ru-RU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ФОТО МБДОУ ДС №251\Сборники статей\DSC081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92" b="8081"/>
          <a:stretch/>
        </p:blipFill>
        <p:spPr bwMode="auto">
          <a:xfrm>
            <a:off x="5580112" y="1700808"/>
            <a:ext cx="3262055" cy="479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ФОТО МБДОУ ДС №251\Сборники статей\DSC081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65" b="9091"/>
          <a:stretch/>
        </p:blipFill>
        <p:spPr bwMode="auto">
          <a:xfrm>
            <a:off x="1835696" y="1610322"/>
            <a:ext cx="3312368" cy="497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2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«Современные </a:t>
            </a:r>
            <a:r>
              <a:rPr lang="ru-RU" b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дети: </a:t>
            </a:r>
            <a:r>
              <a:rPr lang="ru-RU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сами</a:t>
            </a:r>
            <a:r>
              <a:rPr lang="ru-RU" b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, с нами, за нами»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700808"/>
            <a:ext cx="7643192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Характерные черты поколения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(«цифровой человек»)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акие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почему?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Чему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необходимо учить детей, чтобы они стали полноценными членами общества?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технологии меняют мир детей уже сейчас?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воспитать «внутреннего чемпиона» в каждом?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находить, поддерживать и развивать таланты?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 будущему: кто и как может это сделать? </a:t>
            </a:r>
          </a:p>
        </p:txBody>
      </p:sp>
    </p:spTree>
    <p:extLst>
      <p:ext uri="{BB962C8B-B14F-4D97-AF65-F5344CB8AC3E}">
        <p14:creationId xmlns:p14="http://schemas.microsoft.com/office/powerpoint/2010/main" xmlns="" val="3281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9856" y="72933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Современному ребенку нужен современный </a:t>
            </a:r>
            <a:r>
              <a:rPr lang="ru-RU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педагог!</a:t>
            </a:r>
            <a:r>
              <a:rPr lang="ru-RU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712968" cy="201622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l"/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9724" y="2132856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Что нужно современному воспитателю? </a:t>
            </a:r>
            <a:endParaRPr lang="ru-RU" sz="4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645024"/>
            <a:ext cx="736687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Цели у всех разные, но есть три, которые объединяют всех: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3200" b="1" i="1" u="sng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профессиональное признание,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3200" b="1" i="1" u="sng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энергия для работы,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3200" b="1" i="1" u="sng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поддержка круга единомышленников.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0732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4440" y="1428736"/>
            <a:ext cx="7869560" cy="4525963"/>
          </a:xfrm>
        </p:spPr>
        <p:txBody>
          <a:bodyPr>
            <a:normAutofit lnSpcReduction="10000"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Низкая результативность участия в конкурсах в рамках плана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городских, областных  мероприятий,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Низкая активность профессиональной деятельности педагогов в обобщении и распространении передового педагогического опыта,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 используются современные развивающие технологии,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Низкий уровень мотивирующей образовательной среды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группах,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охраняется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учебно-дисциплинарная модель при взаимодействии с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воспитанниками (в отдельных случаях)</a:t>
            </a:r>
          </a:p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428604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Какие мы видим проблемы?</a:t>
            </a:r>
            <a:endParaRPr lang="ru-RU" sz="44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58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2710" y="1542857"/>
            <a:ext cx="7941568" cy="5315143"/>
          </a:xfrm>
        </p:spPr>
        <p:txBody>
          <a:bodyPr>
            <a:normAutofit fontScale="47500" lnSpcReduction="20000"/>
          </a:bodyPr>
          <a:lstStyle/>
          <a:p>
            <a:pPr lvl="0" fontAlgn="base"/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Качественное дошкольное образование – основа благополучия государства. </a:t>
            </a:r>
          </a:p>
          <a:p>
            <a:pPr lvl="0" fontAlgn="base"/>
            <a:r>
              <a:rPr lang="ru-RU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Личность ребенка – главная ценность.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fontAlgn="base"/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детской инициативы – основа развития личности. </a:t>
            </a:r>
          </a:p>
          <a:p>
            <a:pPr lvl="0" fontAlgn="base"/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– универсальная форма развития детей, а не услуга. </a:t>
            </a:r>
          </a:p>
          <a:p>
            <a:pPr lvl="0" fontAlgn="base"/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– сердце и душа образования, а не машина, заполняющая бумажки. </a:t>
            </a:r>
          </a:p>
          <a:p>
            <a:pPr lvl="0" fontAlgn="base"/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Союз педагогов и родителей – залог счастливого детства. </a:t>
            </a:r>
          </a:p>
          <a:p>
            <a:pPr lvl="0" fontAlgn="base"/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развивающей среды, дружественной детям, - важнейший фактор дошкольного образования. Среда – третий педагог. </a:t>
            </a:r>
          </a:p>
          <a:p>
            <a:pPr lvl="0" fontAlgn="base"/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образования – ключ к успеху.</a:t>
            </a:r>
          </a:p>
          <a:p>
            <a:pPr lvl="0" fontAlgn="base"/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должен находиться на острие изменений современной жизни – необходимы современные возможности для постоянного профессионального и личностного роста. </a:t>
            </a:r>
          </a:p>
          <a:p>
            <a:pPr lvl="0" fontAlgn="base"/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Больше доверия и свободы действия педагогам! Самые большие преграды на пути к качественному образованию – это чрезмерный надзор со стороны контролирующих органов, постоянное административное давление и невероятное количество нормативных документов.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Манифест воспитателей </a:t>
            </a:r>
            <a:r>
              <a:rPr lang="ru-RU" sz="24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</a:p>
          <a:p>
            <a:pPr algn="ctr"/>
            <a:r>
              <a:rPr lang="ru-RU" sz="20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Всероссийский форум работников дошкольного образования "Ориентиры </a:t>
            </a:r>
            <a:r>
              <a:rPr lang="ru-RU" sz="2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детства«, 2018</a:t>
            </a:r>
            <a:endParaRPr lang="ru-RU" sz="2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99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3381" y="547806"/>
            <a:ext cx="773996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Контингент работников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муниципальной образовательной системы, чел.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На 01.06.2018</a:t>
            </a:r>
            <a:endParaRPr lang="ru-RU" sz="2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Всего: 15333 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Педагогические работники: 7142</a:t>
            </a:r>
            <a:endParaRPr lang="ru-RU" sz="2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- МБДОУ «ДС № 251 г. Челябинска», чел.</a:t>
            </a:r>
            <a:endParaRPr lang="ru-RU" sz="2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На 01.06.2018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Всего: </a:t>
            </a:r>
            <a:r>
              <a:rPr lang="ru-RU" sz="2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117 </a:t>
            </a:r>
            <a:endParaRPr lang="ru-RU" sz="2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Педагогические работники: </a:t>
            </a:r>
            <a:r>
              <a:rPr lang="ru-RU" sz="2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endParaRPr lang="ru-RU" sz="2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i="1" dirty="0" smtClean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i="1" dirty="0" smtClean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i="1" dirty="0" smtClean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i="1" dirty="0" smtClean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308367678"/>
              </p:ext>
            </p:extLst>
          </p:nvPr>
        </p:nvGraphicFramePr>
        <p:xfrm>
          <a:off x="1835696" y="3487072"/>
          <a:ext cx="6840760" cy="337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858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2710" y="1542857"/>
            <a:ext cx="7502694" cy="50294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3.2.3.</a:t>
            </a:r>
            <a:r>
              <a:rPr lang="ru-RU" sz="2800" dirty="0" smtClean="0">
                <a:solidFill>
                  <a:srgbClr val="002060"/>
                </a:solidFill>
              </a:rPr>
              <a:t> При реализации Программы может проводиться оценка индивидуального развития детей. Такая оценка производится педагогическим работником в рамках педагогической диагностики (оценки индивидуального развития детей дошкольного возраста, связанной с оценкой эффективности педагогических действий и лежащей в основе их дальнейшего планирования).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27368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699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2710" y="1285861"/>
            <a:ext cx="7502694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Результаты педагогической диагностики (мониторинга) могут использоваться исключительно для решения следующих образовательных задач, обозначенных </a:t>
            </a:r>
            <a:r>
              <a:rPr lang="ru-RU" sz="2800" b="1" dirty="0" smtClean="0">
                <a:solidFill>
                  <a:srgbClr val="002060"/>
                </a:solidFill>
              </a:rPr>
              <a:t>ФГОС ДО (П.3.2.3)</a:t>
            </a:r>
            <a:r>
              <a:rPr lang="ru-RU" sz="2800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  </a:r>
          </a:p>
          <a:p>
            <a:pPr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оптимизации работы с группой детей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27368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699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2710" y="1142985"/>
            <a:ext cx="7645570" cy="5429288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endParaRPr lang="ru-RU" sz="3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None/>
            </a:pP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Итоговые результаты мониторинга</a:t>
            </a:r>
            <a:endParaRPr lang="ru-RU" sz="3200" b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583053688"/>
              </p:ext>
            </p:extLst>
          </p:nvPr>
        </p:nvGraphicFramePr>
        <p:xfrm>
          <a:off x="1928794" y="1214422"/>
          <a:ext cx="700092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699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2710" y="1542857"/>
            <a:ext cx="7502694" cy="5029415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Результаты участия воспитанников МБДОУ в районных и городских конкурсах и мероприятиях</a:t>
            </a:r>
            <a:r>
              <a:rPr lang="ru-RU" sz="4400" b="1" dirty="0" smtClean="0"/>
              <a:t> </a:t>
            </a:r>
            <a:endParaRPr lang="ru-RU" sz="4400" dirty="0" smtClean="0"/>
          </a:p>
          <a:p>
            <a:pPr lvl="0" fontAlgn="base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99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2710" y="1142985"/>
            <a:ext cx="7645570" cy="5429288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endParaRPr lang="ru-RU" sz="3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None/>
            </a:pP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Спортивное направление</a:t>
            </a:r>
            <a:endParaRPr lang="ru-RU" sz="3600" b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630536897"/>
              </p:ext>
            </p:extLst>
          </p:nvPr>
        </p:nvGraphicFramePr>
        <p:xfrm>
          <a:off x="1857356" y="1071546"/>
          <a:ext cx="707236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699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57290" y="428604"/>
            <a:ext cx="7500990" cy="6143669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r>
              <a:rPr lang="ru-RU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Спортивное направление</a:t>
            </a:r>
          </a:p>
          <a:p>
            <a:pPr lvl="0" fontAlgn="base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Лыжный праздник среди команд детских садов - </a:t>
            </a:r>
            <a:r>
              <a:rPr lang="en-US" sz="2400" b="1" dirty="0" smtClean="0">
                <a:solidFill>
                  <a:srgbClr val="002060"/>
                </a:solidFill>
              </a:rPr>
              <a:t>II </a:t>
            </a:r>
            <a:r>
              <a:rPr lang="ru-RU" sz="2400" b="1" dirty="0" smtClean="0">
                <a:solidFill>
                  <a:srgbClr val="002060"/>
                </a:solidFill>
              </a:rPr>
              <a:t>место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</a:rPr>
              <a:t>Уразбахтина</a:t>
            </a:r>
            <a:r>
              <a:rPr lang="ru-RU" sz="2400" dirty="0" smtClean="0">
                <a:solidFill>
                  <a:srgbClr val="002060"/>
                </a:solidFill>
              </a:rPr>
              <a:t> И.А.)</a:t>
            </a:r>
          </a:p>
          <a:p>
            <a:pPr lvl="0" fontAlgn="base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Соревнования «Малышок» среди команд детских садов - </a:t>
            </a:r>
            <a:r>
              <a:rPr lang="en-US" sz="2400" b="1" dirty="0" smtClean="0">
                <a:solidFill>
                  <a:srgbClr val="002060"/>
                </a:solidFill>
              </a:rPr>
              <a:t>III </a:t>
            </a:r>
            <a:r>
              <a:rPr lang="ru-RU" sz="2400" b="1" dirty="0" smtClean="0">
                <a:solidFill>
                  <a:srgbClr val="002060"/>
                </a:solidFill>
              </a:rPr>
              <a:t>место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</a:rPr>
              <a:t>Уразбахтина</a:t>
            </a:r>
            <a:r>
              <a:rPr lang="ru-RU" sz="2400" dirty="0" smtClean="0">
                <a:solidFill>
                  <a:srgbClr val="002060"/>
                </a:solidFill>
              </a:rPr>
              <a:t> И.А.)</a:t>
            </a:r>
          </a:p>
          <a:p>
            <a:pPr lvl="0" fontAlgn="base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72-я </a:t>
            </a:r>
            <a:r>
              <a:rPr lang="ru-RU" sz="2400" b="1" dirty="0" smtClean="0">
                <a:solidFill>
                  <a:srgbClr val="002060"/>
                </a:solidFill>
              </a:rPr>
              <a:t>районная</a:t>
            </a:r>
            <a:r>
              <a:rPr lang="ru-RU" sz="2400" dirty="0" smtClean="0">
                <a:solidFill>
                  <a:srgbClr val="002060"/>
                </a:solidFill>
              </a:rPr>
              <a:t> легкоатлетическая  эстафета среди команд детских садов - </a:t>
            </a:r>
            <a:r>
              <a:rPr lang="en-US" sz="2400" b="1" dirty="0" smtClean="0">
                <a:solidFill>
                  <a:srgbClr val="002060"/>
                </a:solidFill>
              </a:rPr>
              <a:t>III </a:t>
            </a:r>
            <a:r>
              <a:rPr lang="ru-RU" sz="2400" b="1" dirty="0" smtClean="0">
                <a:solidFill>
                  <a:srgbClr val="002060"/>
                </a:solidFill>
              </a:rPr>
              <a:t>место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</a:rPr>
              <a:t>Уразбахтина</a:t>
            </a:r>
            <a:r>
              <a:rPr lang="ru-RU" sz="2400" dirty="0" smtClean="0">
                <a:solidFill>
                  <a:srgbClr val="002060"/>
                </a:solidFill>
              </a:rPr>
              <a:t> И.А.)</a:t>
            </a:r>
          </a:p>
          <a:p>
            <a:pPr lvl="0" fontAlgn="base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Соревнования по лыжным гонкам </a:t>
            </a:r>
            <a:r>
              <a:rPr lang="ru-RU" sz="2400" b="1" dirty="0" smtClean="0">
                <a:solidFill>
                  <a:srgbClr val="002060"/>
                </a:solidFill>
              </a:rPr>
              <a:t>городской </a:t>
            </a:r>
            <a:r>
              <a:rPr lang="ru-RU" sz="2400" dirty="0" smtClean="0">
                <a:solidFill>
                  <a:srgbClr val="002060"/>
                </a:solidFill>
              </a:rPr>
              <a:t>спартакиады старших дошкольников - </a:t>
            </a:r>
            <a:r>
              <a:rPr lang="en-US" sz="2400" b="1" dirty="0" smtClean="0">
                <a:solidFill>
                  <a:srgbClr val="002060"/>
                </a:solidFill>
              </a:rPr>
              <a:t>III </a:t>
            </a:r>
            <a:r>
              <a:rPr lang="ru-RU" sz="2400" b="1" dirty="0" smtClean="0">
                <a:solidFill>
                  <a:srgbClr val="002060"/>
                </a:solidFill>
              </a:rPr>
              <a:t>место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</a:rPr>
              <a:t>Уразбахтина</a:t>
            </a:r>
            <a:r>
              <a:rPr lang="ru-RU" sz="2400" dirty="0" smtClean="0">
                <a:solidFill>
                  <a:srgbClr val="002060"/>
                </a:solidFill>
              </a:rPr>
              <a:t> И.А.)</a:t>
            </a:r>
          </a:p>
          <a:p>
            <a:pPr lvl="0" fontAlgn="base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Легкоатлетическая  эстафета </a:t>
            </a:r>
            <a:r>
              <a:rPr lang="ru-RU" sz="2400" b="1" dirty="0" smtClean="0">
                <a:solidFill>
                  <a:srgbClr val="002060"/>
                </a:solidFill>
              </a:rPr>
              <a:t>городской</a:t>
            </a:r>
            <a:r>
              <a:rPr lang="ru-RU" sz="2400" dirty="0" smtClean="0">
                <a:solidFill>
                  <a:srgbClr val="002060"/>
                </a:solidFill>
              </a:rPr>
              <a:t> спартакиады старших дошкольников -</a:t>
            </a:r>
          </a:p>
          <a:p>
            <a:pPr lvl="0" fontAlgn="base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II </a:t>
            </a:r>
            <a:r>
              <a:rPr lang="ru-RU" sz="2400" b="1" dirty="0" smtClean="0">
                <a:solidFill>
                  <a:srgbClr val="002060"/>
                </a:solidFill>
              </a:rPr>
              <a:t>место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</a:rPr>
              <a:t>Уразбахтина</a:t>
            </a:r>
            <a:r>
              <a:rPr lang="ru-RU" sz="2400" dirty="0" smtClean="0">
                <a:solidFill>
                  <a:srgbClr val="002060"/>
                </a:solidFill>
              </a:rPr>
              <a:t> И.А.)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lvl="0" fontAlgn="base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5699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251\Desktop\2017-2018 учебный год\СП ФОТО 2017-2018\зима 2018\IMG_20180303_1312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61915"/>
            <a:ext cx="2643206" cy="3524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C:\Users\251\Desktop\2017-2018 учебный год\СП ФОТО 2017-2018\зима 2018\IMG_20180303_1244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000504"/>
            <a:ext cx="3333742" cy="250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chel-ds251.ru/gallery/95dc16778eb2eb67f7f4dac5dd9946f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66665"/>
            <a:ext cx="2714644" cy="3619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chel-ds251.ru/gallery/5e7b3ebe8ea057298725c0cfda0af37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4000504"/>
            <a:ext cx="3333774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5699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2710" y="1142985"/>
            <a:ext cx="7645570" cy="5429288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endParaRPr lang="ru-RU" sz="3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None/>
            </a:pP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направление</a:t>
            </a:r>
            <a:endParaRPr lang="ru-RU" sz="3200" b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332605019"/>
              </p:ext>
            </p:extLst>
          </p:nvPr>
        </p:nvGraphicFramePr>
        <p:xfrm>
          <a:off x="1857356" y="1357298"/>
          <a:ext cx="707236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699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4414" y="214290"/>
            <a:ext cx="7929586" cy="6357983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направление</a:t>
            </a:r>
          </a:p>
          <a:p>
            <a:pPr lvl="0" fontAlgn="base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Районный</a:t>
            </a:r>
            <a:r>
              <a:rPr lang="ru-RU" sz="2400" dirty="0" smtClean="0">
                <a:solidFill>
                  <a:srgbClr val="002060"/>
                </a:solidFill>
              </a:rPr>
              <a:t> этап </a:t>
            </a:r>
            <a:r>
              <a:rPr lang="en-US" sz="2400" dirty="0" smtClean="0">
                <a:solidFill>
                  <a:srgbClr val="002060"/>
                </a:solidFill>
              </a:rPr>
              <a:t>XXV</a:t>
            </a:r>
            <a:r>
              <a:rPr lang="ru-RU" sz="2400" dirty="0" smtClean="0">
                <a:solidFill>
                  <a:srgbClr val="002060"/>
                </a:solidFill>
              </a:rPr>
              <a:t> городского фестиваля детского творчества </a:t>
            </a:r>
            <a:r>
              <a:rPr lang="ru-RU" sz="2400" b="1" dirty="0" smtClean="0">
                <a:solidFill>
                  <a:srgbClr val="002060"/>
                </a:solidFill>
              </a:rPr>
              <a:t>«Искорки надежды»</a:t>
            </a:r>
            <a:r>
              <a:rPr lang="ru-RU" sz="2400" dirty="0" smtClean="0">
                <a:solidFill>
                  <a:srgbClr val="002060"/>
                </a:solidFill>
              </a:rPr>
              <a:t> - </a:t>
            </a:r>
            <a:r>
              <a:rPr lang="ru-RU" sz="2400" b="1" dirty="0" smtClean="0">
                <a:solidFill>
                  <a:srgbClr val="002060"/>
                </a:solidFill>
              </a:rPr>
              <a:t>Диплом за участие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</a:rPr>
              <a:t>Абрамовских</a:t>
            </a:r>
            <a:r>
              <a:rPr lang="ru-RU" sz="2400" dirty="0" smtClean="0">
                <a:solidFill>
                  <a:srgbClr val="002060"/>
                </a:solidFill>
              </a:rPr>
              <a:t> Н.А.)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Районный </a:t>
            </a:r>
            <a:r>
              <a:rPr lang="ru-RU" sz="2400" dirty="0" smtClean="0">
                <a:solidFill>
                  <a:srgbClr val="002060"/>
                </a:solidFill>
              </a:rPr>
              <a:t>конкурс детских рисунков </a:t>
            </a:r>
            <a:r>
              <a:rPr lang="ru-RU" sz="2400" b="1" dirty="0" smtClean="0">
                <a:solidFill>
                  <a:srgbClr val="002060"/>
                </a:solidFill>
              </a:rPr>
              <a:t>«Мой район» </a:t>
            </a:r>
            <a:r>
              <a:rPr lang="ru-RU" sz="2400" dirty="0" smtClean="0">
                <a:solidFill>
                  <a:srgbClr val="002060"/>
                </a:solidFill>
              </a:rPr>
              <a:t>в рамках проекта «Формирование комфортной городской среды» - </a:t>
            </a:r>
            <a:r>
              <a:rPr lang="ru-RU" sz="2400" b="1" dirty="0" smtClean="0">
                <a:solidFill>
                  <a:srgbClr val="002060"/>
                </a:solidFill>
              </a:rPr>
              <a:t>Дипломы участников </a:t>
            </a:r>
            <a:r>
              <a:rPr lang="ru-RU" sz="2400" dirty="0" smtClean="0">
                <a:solidFill>
                  <a:srgbClr val="002060"/>
                </a:solidFill>
              </a:rPr>
              <a:t>(Педагоги групп, родители)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Отборочный (районный) этап </a:t>
            </a:r>
            <a:r>
              <a:rPr lang="ru-RU" sz="2400" b="1" dirty="0" smtClean="0">
                <a:solidFill>
                  <a:srgbClr val="002060"/>
                </a:solidFill>
              </a:rPr>
              <a:t>городского</a:t>
            </a:r>
            <a:r>
              <a:rPr lang="ru-RU" sz="2400" dirty="0" smtClean="0">
                <a:solidFill>
                  <a:srgbClr val="002060"/>
                </a:solidFill>
              </a:rPr>
              <a:t> фестиваля творческих работ «Зимняя мозаика» Конкурс </a:t>
            </a:r>
            <a:r>
              <a:rPr lang="ru-RU" sz="2400" b="1" dirty="0" smtClean="0">
                <a:solidFill>
                  <a:srgbClr val="002060"/>
                </a:solidFill>
              </a:rPr>
              <a:t>«Рождественская открытка» </a:t>
            </a:r>
            <a:r>
              <a:rPr lang="ru-RU" sz="2400" dirty="0" smtClean="0">
                <a:solidFill>
                  <a:srgbClr val="002060"/>
                </a:solidFill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</a:rPr>
              <a:t>Диплом за 1, 2, 3 место </a:t>
            </a:r>
            <a:r>
              <a:rPr lang="ru-RU" sz="2400" dirty="0" smtClean="0">
                <a:solidFill>
                  <a:srgbClr val="002060"/>
                </a:solidFill>
              </a:rPr>
              <a:t>(Злобина Л.Б., </a:t>
            </a:r>
            <a:r>
              <a:rPr lang="ru-RU" sz="2400" dirty="0" err="1" smtClean="0">
                <a:solidFill>
                  <a:srgbClr val="002060"/>
                </a:solidFill>
              </a:rPr>
              <a:t>Шелудько</a:t>
            </a:r>
            <a:r>
              <a:rPr lang="ru-RU" sz="2400" dirty="0" smtClean="0">
                <a:solidFill>
                  <a:srgbClr val="002060"/>
                </a:solidFill>
              </a:rPr>
              <a:t> Ю.В.)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99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43042" y="214290"/>
            <a:ext cx="7286676" cy="6357983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направление</a:t>
            </a:r>
          </a:p>
          <a:p>
            <a:pPr lvl="0" fontAlgn="base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XXI</a:t>
            </a:r>
            <a:r>
              <a:rPr lang="ru-RU" sz="2400" dirty="0" smtClean="0">
                <a:solidFill>
                  <a:srgbClr val="002060"/>
                </a:solidFill>
              </a:rPr>
              <a:t> фестиваль творческих коллективов  дошкольных образовательных организаций г. Челябинска </a:t>
            </a:r>
            <a:r>
              <a:rPr lang="ru-RU" sz="2400" b="1" dirty="0" smtClean="0">
                <a:solidFill>
                  <a:srgbClr val="002060"/>
                </a:solidFill>
              </a:rPr>
              <a:t>«Хрустальная капель», </a:t>
            </a:r>
            <a:r>
              <a:rPr lang="ru-RU" sz="2400" dirty="0" smtClean="0">
                <a:solidFill>
                  <a:srgbClr val="002060"/>
                </a:solidFill>
              </a:rPr>
              <a:t>танцевальная группа «Капельки»,  театр костюма «Урал мастеровой» - </a:t>
            </a:r>
          </a:p>
          <a:p>
            <a:pPr lvl="0" fontAlgn="base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Диплом ГРАН-ПРИ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</a:rPr>
              <a:t>Бабичева</a:t>
            </a:r>
            <a:r>
              <a:rPr lang="ru-RU" sz="2400" dirty="0" smtClean="0">
                <a:solidFill>
                  <a:srgbClr val="002060"/>
                </a:solidFill>
              </a:rPr>
              <a:t> М.В.)</a:t>
            </a:r>
          </a:p>
          <a:p>
            <a:pPr lvl="0" fontAlgn="base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Фестиваль – конкурс академического пения </a:t>
            </a:r>
            <a:r>
              <a:rPr lang="ru-RU" sz="2400" b="1" dirty="0" smtClean="0">
                <a:solidFill>
                  <a:srgbClr val="002060"/>
                </a:solidFill>
              </a:rPr>
              <a:t>«Звонкие голоса»</a:t>
            </a:r>
            <a:r>
              <a:rPr lang="ru-RU" sz="2400" dirty="0" smtClean="0">
                <a:solidFill>
                  <a:srgbClr val="002060"/>
                </a:solidFill>
              </a:rPr>
              <a:t>, ансамбль мальчиков, хоровой коллектив «ДО-МИ-СОЛЬКА» -</a:t>
            </a:r>
          </a:p>
          <a:p>
            <a:pPr lvl="0" fontAlgn="base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Диплом Лауреата </a:t>
            </a:r>
            <a:r>
              <a:rPr lang="en-US" sz="2400" b="1" dirty="0" smtClean="0">
                <a:solidFill>
                  <a:srgbClr val="002060"/>
                </a:solidFill>
              </a:rPr>
              <a:t>II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степени (</a:t>
            </a:r>
            <a:r>
              <a:rPr lang="ru-RU" sz="2400" dirty="0" err="1" smtClean="0">
                <a:solidFill>
                  <a:srgbClr val="002060"/>
                </a:solidFill>
              </a:rPr>
              <a:t>Абрамовских</a:t>
            </a:r>
            <a:r>
              <a:rPr lang="ru-RU" sz="2400" dirty="0" smtClean="0">
                <a:solidFill>
                  <a:srgbClr val="002060"/>
                </a:solidFill>
              </a:rPr>
              <a:t> Н.А.)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99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750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679426303"/>
              </p:ext>
            </p:extLst>
          </p:nvPr>
        </p:nvGraphicFramePr>
        <p:xfrm>
          <a:off x="1043608" y="3608868"/>
          <a:ext cx="402379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33381" y="547807"/>
            <a:ext cx="763110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В 2017-2018 учебном году увеличилось количество педагогических кадров;</a:t>
            </a:r>
          </a:p>
          <a:p>
            <a:pPr algn="ctr">
              <a:defRPr/>
            </a:pPr>
            <a:r>
              <a:rPr lang="ru-RU" sz="28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Укомплектованность </a:t>
            </a:r>
            <a:r>
              <a:rPr lang="ru-RU" sz="2800" b="1" i="1" dirty="0" err="1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28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адрами составила 100%, при этом по г. Челябинску обеспеченность педагогическими кадрами составляет 91%</a:t>
            </a:r>
          </a:p>
          <a:p>
            <a:pPr>
              <a:defRPr/>
            </a:pPr>
            <a:r>
              <a:rPr lang="ru-RU" sz="4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ru-RU" sz="40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429613087"/>
              </p:ext>
            </p:extLst>
          </p:nvPr>
        </p:nvGraphicFramePr>
        <p:xfrm>
          <a:off x="5120206" y="3607799"/>
          <a:ext cx="402379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90971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153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696" y="188640"/>
            <a:ext cx="73083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3074" name="Picture 2" descr="C:\Users\251\Desktop\2017-2018 учебный год\СП ФОТО 2017-2018\зима 2018\IMG_20180322_1159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571876"/>
            <a:ext cx="371477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Users\251\Desktop\2017-2018 учебный год\СП ФОТО 2017-2018\Работа ноябрь 2017\IMG_20171114_1032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000372"/>
            <a:ext cx="2714644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http://chel-ds251.ru/gallery/4e48f0656aee0eef036ded1abb827c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28604"/>
            <a:ext cx="393702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0" name="Picture 8" descr="http://chel-ds251.ru/gallery/270862fbd8056930e9f1150c12e354c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785794"/>
            <a:ext cx="4267200" cy="2400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5699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2710" y="1142985"/>
            <a:ext cx="7645570" cy="5429288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endParaRPr lang="ru-RU" sz="3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None/>
            </a:pP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Интеллектуальное направление</a:t>
            </a:r>
            <a:endParaRPr lang="ru-RU" sz="3200" b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521987845"/>
              </p:ext>
            </p:extLst>
          </p:nvPr>
        </p:nvGraphicFramePr>
        <p:xfrm>
          <a:off x="1857356" y="1357298"/>
          <a:ext cx="707236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699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00166" y="714356"/>
            <a:ext cx="7358114" cy="5857917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Интеллектуальное направление</a:t>
            </a:r>
          </a:p>
          <a:p>
            <a:pPr lvl="0" fontAlgn="base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Интеллектуальные состязания «Почемучки» - </a:t>
            </a:r>
            <a:r>
              <a:rPr lang="ru-RU" sz="2400" b="1" dirty="0" smtClean="0">
                <a:solidFill>
                  <a:srgbClr val="002060"/>
                </a:solidFill>
              </a:rPr>
              <a:t>Грамота за участие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</a:rPr>
              <a:t>Поздеева</a:t>
            </a:r>
            <a:r>
              <a:rPr lang="ru-RU" sz="2400" dirty="0" smtClean="0">
                <a:solidFill>
                  <a:srgbClr val="002060"/>
                </a:solidFill>
              </a:rPr>
              <a:t> Е.Н.)</a:t>
            </a:r>
          </a:p>
          <a:p>
            <a:pPr lvl="0" fontAlgn="base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Районный этап открытого городского конкурса-выставки по </a:t>
            </a:r>
            <a:r>
              <a:rPr lang="ru-RU" sz="2400" dirty="0" err="1" smtClean="0">
                <a:solidFill>
                  <a:srgbClr val="002060"/>
                </a:solidFill>
              </a:rPr>
              <a:t>легоконструированию</a:t>
            </a:r>
            <a:r>
              <a:rPr lang="ru-RU" sz="2400" dirty="0" smtClean="0">
                <a:solidFill>
                  <a:srgbClr val="002060"/>
                </a:solidFill>
              </a:rPr>
              <a:t> для дошкольников - </a:t>
            </a:r>
            <a:r>
              <a:rPr lang="ru-RU" sz="2400" b="1" dirty="0" smtClean="0">
                <a:solidFill>
                  <a:srgbClr val="002060"/>
                </a:solidFill>
              </a:rPr>
              <a:t>Грамота за участие </a:t>
            </a:r>
            <a:r>
              <a:rPr lang="ru-RU" sz="2400" dirty="0" smtClean="0">
                <a:solidFill>
                  <a:srgbClr val="002060"/>
                </a:solidFill>
              </a:rPr>
              <a:t>(Коваленко И.В.)</a:t>
            </a:r>
          </a:p>
          <a:p>
            <a:pPr fontAlgn="base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Городская командная интеллектуальная олимпиада дошкольников «Рифей» - </a:t>
            </a:r>
            <a:r>
              <a:rPr lang="ru-RU" sz="2400" b="1" dirty="0" smtClean="0">
                <a:solidFill>
                  <a:srgbClr val="002060"/>
                </a:solidFill>
              </a:rPr>
              <a:t>диплом лауреата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</a:rPr>
              <a:t>Поздеева</a:t>
            </a:r>
            <a:r>
              <a:rPr lang="ru-RU" sz="2400" dirty="0" smtClean="0">
                <a:solidFill>
                  <a:srgbClr val="002060"/>
                </a:solidFill>
              </a:rPr>
              <a:t> Е.Н., </a:t>
            </a:r>
            <a:r>
              <a:rPr lang="ru-RU" sz="2400" dirty="0" err="1" smtClean="0">
                <a:solidFill>
                  <a:srgbClr val="002060"/>
                </a:solidFill>
              </a:rPr>
              <a:t>Шелудько</a:t>
            </a:r>
            <a:r>
              <a:rPr lang="ru-RU" sz="2400" dirty="0" smtClean="0">
                <a:solidFill>
                  <a:srgbClr val="002060"/>
                </a:solidFill>
              </a:rPr>
              <a:t> Ю.В., Коваленко И.В.)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lvl="0" fontAlgn="base">
              <a:buNone/>
            </a:pP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99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696" y="188640"/>
            <a:ext cx="73083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103" name="Picture 7" descr="C:\Users\251\Desktop\2017-2018 учебный год\СП ФОТО 2017-2018\зима 2018\IMG_20171218_1537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14290"/>
            <a:ext cx="3000396" cy="2250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 descr="C:\Users\251\Desktop\2017-2018 учебный год\Рифей\Рифей фото, видео\DSC_0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14290"/>
            <a:ext cx="3214678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3" descr="C:\Users\251\Desktop\2017-2018 учебный год\Рифей\Рифей фото, видео\DSC_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214554"/>
            <a:ext cx="3402803" cy="2268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5" name="Picture 9" descr="http://chel-ds251.ru/gallery/02246e1e83afd4efd35461e564c7f8f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357694"/>
            <a:ext cx="3286116" cy="2214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7" name="Picture 11" descr="http://chel-ds251.ru/gallery/150ef8fea4ad886feb1d694968fbc73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4429132"/>
            <a:ext cx="3786214" cy="2129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5699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2710" y="1142985"/>
            <a:ext cx="7645570" cy="5429288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endParaRPr lang="ru-RU" sz="3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None/>
            </a:pP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73083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2017-2018 учебный год</a:t>
            </a:r>
            <a:endParaRPr lang="ru-RU" sz="3200" b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683370257"/>
              </p:ext>
            </p:extLst>
          </p:nvPr>
        </p:nvGraphicFramePr>
        <p:xfrm>
          <a:off x="1857356" y="1357298"/>
          <a:ext cx="707236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699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3263" y="1988840"/>
            <a:ext cx="7869560" cy="4525963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5" y="285728"/>
            <a:ext cx="75608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</a:rPr>
              <a:t>Годовые задачи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</a:rPr>
              <a:t>на 2018-2019 учебный год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 </a:t>
            </a:r>
            <a:endParaRPr lang="ru-RU" sz="2400" dirty="0" smtClean="0">
              <a:solidFill>
                <a:srgbClr val="002060"/>
              </a:solidFill>
            </a:endParaRPr>
          </a:p>
          <a:p>
            <a:pPr lvl="0"/>
            <a:r>
              <a:rPr lang="ru-RU" sz="2400" b="1" u="sng" dirty="0" smtClean="0">
                <a:solidFill>
                  <a:srgbClr val="002060"/>
                </a:solidFill>
              </a:rPr>
              <a:t>Задача, направленная на развитие педагогов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Совершенствование профессиональной 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компетентности педагога в применении развивающих технологий образования дошкольников, способствующих самореализации ребёнка в разных видах деятельности.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 </a:t>
            </a:r>
          </a:p>
          <a:p>
            <a:pPr lvl="0"/>
            <a:r>
              <a:rPr lang="ru-RU" sz="2400" b="1" u="sng" dirty="0" smtClean="0">
                <a:solidFill>
                  <a:srgbClr val="002060"/>
                </a:solidFill>
              </a:rPr>
              <a:t>Задача, направленная на развитие детей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Реализация  проектного  метода как инновационной формы партнерского взаимодействия всех участников образовательного процесса</a:t>
            </a:r>
          </a:p>
          <a:p>
            <a:pPr algn="ctr"/>
            <a:endParaRPr lang="ru-RU" sz="2400" b="1" i="1" dirty="0" smtClean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73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3263" y="1988840"/>
            <a:ext cx="7869560" cy="4525963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5" y="285728"/>
            <a:ext cx="756083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</a:rPr>
              <a:t>Проект решений установочного Педагогического совета № 1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A319A3"/>
                </a:solidFill>
              </a:rPr>
              <a:t>1. Утвердить </a:t>
            </a:r>
            <a:r>
              <a:rPr lang="ru-RU" dirty="0">
                <a:solidFill>
                  <a:srgbClr val="A319A3"/>
                </a:solidFill>
              </a:rPr>
              <a:t>годовой план работы МБДОУ «ДС № 251 г. Челябинска» на </a:t>
            </a:r>
            <a:r>
              <a:rPr lang="ru-RU" dirty="0" smtClean="0">
                <a:solidFill>
                  <a:srgbClr val="A319A3"/>
                </a:solidFill>
              </a:rPr>
              <a:t>2018-2019 </a:t>
            </a:r>
            <a:r>
              <a:rPr lang="ru-RU" dirty="0">
                <a:solidFill>
                  <a:srgbClr val="A319A3"/>
                </a:solidFill>
              </a:rPr>
              <a:t>учебный год</a:t>
            </a:r>
            <a:r>
              <a:rPr lang="ru-RU" dirty="0" smtClean="0">
                <a:solidFill>
                  <a:srgbClr val="A319A3"/>
                </a:solidFill>
              </a:rPr>
              <a:t>.</a:t>
            </a:r>
            <a:endParaRPr lang="ru-RU" dirty="0">
              <a:solidFill>
                <a:srgbClr val="A319A3"/>
              </a:solidFill>
            </a:endParaRPr>
          </a:p>
          <a:p>
            <a:r>
              <a:rPr lang="ru-RU" dirty="0">
                <a:solidFill>
                  <a:srgbClr val="A319A3"/>
                </a:solidFill>
              </a:rPr>
              <a:t>2</a:t>
            </a:r>
            <a:r>
              <a:rPr lang="ru-RU" dirty="0" smtClean="0">
                <a:solidFill>
                  <a:srgbClr val="A319A3"/>
                </a:solidFill>
              </a:rPr>
              <a:t>. Утвердить </a:t>
            </a:r>
            <a:r>
              <a:rPr lang="ru-RU" dirty="0">
                <a:solidFill>
                  <a:srgbClr val="A319A3"/>
                </a:solidFill>
              </a:rPr>
              <a:t>основную образовательную программу ДО МБДОУ «ДС № 251 г. Челябинска</a:t>
            </a:r>
            <a:r>
              <a:rPr lang="ru-RU" dirty="0" smtClean="0">
                <a:solidFill>
                  <a:srgbClr val="A319A3"/>
                </a:solidFill>
              </a:rPr>
              <a:t>».</a:t>
            </a:r>
            <a:endParaRPr lang="ru-RU" dirty="0">
              <a:solidFill>
                <a:srgbClr val="A319A3"/>
              </a:solidFill>
            </a:endParaRPr>
          </a:p>
          <a:p>
            <a:r>
              <a:rPr lang="ru-RU" dirty="0">
                <a:solidFill>
                  <a:srgbClr val="A319A3"/>
                </a:solidFill>
              </a:rPr>
              <a:t>3</a:t>
            </a:r>
            <a:r>
              <a:rPr lang="ru-RU" dirty="0" smtClean="0">
                <a:solidFill>
                  <a:srgbClr val="A319A3"/>
                </a:solidFill>
              </a:rPr>
              <a:t>. Утвердить </a:t>
            </a:r>
            <a:r>
              <a:rPr lang="ru-RU" dirty="0">
                <a:solidFill>
                  <a:srgbClr val="A319A3"/>
                </a:solidFill>
              </a:rPr>
              <a:t>регламент непосредственно-образовательной деятельности с воспитанниками  групп на  </a:t>
            </a:r>
            <a:r>
              <a:rPr lang="ru-RU" dirty="0" smtClean="0">
                <a:solidFill>
                  <a:srgbClr val="A319A3"/>
                </a:solidFill>
              </a:rPr>
              <a:t>2018-2019 </a:t>
            </a:r>
            <a:r>
              <a:rPr lang="ru-RU" dirty="0">
                <a:solidFill>
                  <a:srgbClr val="A319A3"/>
                </a:solidFill>
              </a:rPr>
              <a:t>уч. год., ежедневное перспективное планирование. </a:t>
            </a:r>
          </a:p>
          <a:p>
            <a:r>
              <a:rPr lang="ru-RU" dirty="0" smtClean="0">
                <a:solidFill>
                  <a:srgbClr val="A319A3"/>
                </a:solidFill>
              </a:rPr>
              <a:t>4.  </a:t>
            </a:r>
            <a:r>
              <a:rPr lang="ru-RU" dirty="0">
                <a:solidFill>
                  <a:srgbClr val="A319A3"/>
                </a:solidFill>
              </a:rPr>
              <a:t>Педагогам всех возрастных групп заполнить групповую документацию в соответствии с требованиями в срок до </a:t>
            </a:r>
            <a:r>
              <a:rPr lang="ru-RU" dirty="0" smtClean="0">
                <a:solidFill>
                  <a:srgbClr val="A319A3"/>
                </a:solidFill>
              </a:rPr>
              <a:t>14.09.2018 </a:t>
            </a:r>
            <a:r>
              <a:rPr lang="ru-RU" dirty="0">
                <a:solidFill>
                  <a:srgbClr val="A319A3"/>
                </a:solidFill>
              </a:rPr>
              <a:t>г.</a:t>
            </a:r>
          </a:p>
          <a:p>
            <a:r>
              <a:rPr lang="ru-RU" dirty="0" smtClean="0">
                <a:solidFill>
                  <a:srgbClr val="A319A3"/>
                </a:solidFill>
              </a:rPr>
              <a:t>5. </a:t>
            </a:r>
            <a:r>
              <a:rPr lang="ru-RU" dirty="0">
                <a:solidFill>
                  <a:srgbClr val="A319A3"/>
                </a:solidFill>
              </a:rPr>
              <a:t>Всем педагогам разработать перспективные планы работы по основным годовым задачам в соответствии с мероприятиями годового плана </a:t>
            </a:r>
            <a:r>
              <a:rPr lang="ru-RU" dirty="0" smtClean="0">
                <a:solidFill>
                  <a:srgbClr val="A319A3"/>
                </a:solidFill>
              </a:rPr>
              <a:t>ДОУ</a:t>
            </a:r>
            <a:r>
              <a:rPr lang="ru-RU" sz="2800" dirty="0" smtClean="0">
                <a:solidFill>
                  <a:srgbClr val="A319A3"/>
                </a:solidFill>
              </a:rPr>
              <a:t> </a:t>
            </a:r>
            <a:r>
              <a:rPr lang="ru-RU" dirty="0">
                <a:solidFill>
                  <a:srgbClr val="A319A3"/>
                </a:solidFill>
              </a:rPr>
              <a:t>в срок до 14.09.2018 г.</a:t>
            </a:r>
            <a:endParaRPr lang="ru-RU" sz="2800" dirty="0">
              <a:solidFill>
                <a:srgbClr val="A319A3"/>
              </a:solidFill>
            </a:endParaRPr>
          </a:p>
          <a:p>
            <a:r>
              <a:rPr lang="ru-RU" dirty="0" smtClean="0">
                <a:solidFill>
                  <a:srgbClr val="A319A3"/>
                </a:solidFill>
              </a:rPr>
              <a:t>6. Педагогам-финалистам конкурса на «Лучший центр сюжетно-ролевой игры» обобщить опыт, представленный на конкурсе</a:t>
            </a:r>
            <a:r>
              <a:rPr lang="ru-RU" sz="2400" dirty="0" smtClean="0">
                <a:solidFill>
                  <a:srgbClr val="A319A3"/>
                </a:solidFill>
              </a:rPr>
              <a:t>. </a:t>
            </a:r>
            <a:endParaRPr lang="ru-RU" sz="2400" dirty="0">
              <a:solidFill>
                <a:srgbClr val="A319A3"/>
              </a:solidFill>
            </a:endParaRPr>
          </a:p>
          <a:p>
            <a:pPr algn="ctr"/>
            <a:endParaRPr lang="ru-RU" sz="2400" b="1" i="1" dirty="0" smtClean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81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095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3381" y="547806"/>
            <a:ext cx="75590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Показатель средней заработной платы педагогических работников ежегодно увеличивается:</a:t>
            </a:r>
            <a:endParaRPr lang="ru-RU" sz="28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1\Downloads\IMG_20180830_1327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07704" y="2060848"/>
            <a:ext cx="6120680" cy="4590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12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6145" y="1052736"/>
            <a:ext cx="7559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И в 2017 достиг уровня:</a:t>
            </a:r>
          </a:p>
          <a:p>
            <a:pPr algn="ctr">
              <a:defRPr/>
            </a:pPr>
            <a:endParaRPr lang="ru-RU" sz="28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649954715"/>
              </p:ext>
            </p:extLst>
          </p:nvPr>
        </p:nvGraphicFramePr>
        <p:xfrm>
          <a:off x="1566144" y="1557520"/>
          <a:ext cx="7254327" cy="496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9812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826" y="-28398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11677" y="116632"/>
            <a:ext cx="77399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Уровень образования педагогических кадров МБДОУ «ДС № 251 г. Челябинска»</a:t>
            </a:r>
          </a:p>
          <a:p>
            <a:pPr algn="ctr">
              <a:defRPr/>
            </a:pPr>
            <a:endParaRPr lang="ru-RU" sz="28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	Анализ </a:t>
            </a:r>
            <a:r>
              <a:rPr lang="ru-RU" sz="2400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качественной характеристики педагогических кадров МБДОУ показывает достаточно высокий уровень профессионально - педагогической квалификации</a:t>
            </a:r>
            <a:endParaRPr lang="ru-RU" sz="24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4259175697"/>
              </p:ext>
            </p:extLst>
          </p:nvPr>
        </p:nvGraphicFramePr>
        <p:xfrm>
          <a:off x="1763688" y="2978954"/>
          <a:ext cx="5951984" cy="3721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8315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ppt-backgrounds.net/uploads/creative-for-powerpoint--hds-wallpaper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86" y="0"/>
            <a:ext cx="9181864" cy="68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4031" y="0"/>
            <a:ext cx="773996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Профессиональный уровень педагогических кадров МБДОУ «ДС № 251 г. Челябинска» </a:t>
            </a:r>
          </a:p>
          <a:p>
            <a:pPr>
              <a:defRPr/>
            </a:pPr>
            <a:r>
              <a:rPr lang="ru-RU" sz="2000" i="1" dirty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В течение учебного года организована и проведена аттестация педагогических кадров в соответствии с планом-графиком. Аттестацию на высшую категорию прошли - 3 педагога, на первую категорию – 14 педагогов, всего прошли аттестацию – 17 педагогов</a:t>
            </a:r>
            <a:r>
              <a:rPr lang="ru-RU" sz="2000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2000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За 2017-2018 учебный год:</a:t>
            </a:r>
            <a:endParaRPr lang="ru-RU" sz="2000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000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Увеличилось количество педагогов с 1 квалификационной категорией, 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i="1" dirty="0" smtClean="0">
                <a:solidFill>
                  <a:srgbClr val="A319A3"/>
                </a:solidFill>
                <a:latin typeface="Times New Roman" pitchFamily="18" charset="0"/>
                <a:cs typeface="Times New Roman" pitchFamily="18" charset="0"/>
              </a:rPr>
              <a:t>Уменьшилось количество педагогов, не имеющих квалификационную категорию,</a:t>
            </a:r>
          </a:p>
          <a:p>
            <a:pPr marL="342900" indent="-342900">
              <a:buFontTx/>
              <a:buChar char="-"/>
              <a:defRPr/>
            </a:pPr>
            <a:endParaRPr lang="ru-RU" sz="2000" b="1" i="1" dirty="0">
              <a:solidFill>
                <a:srgbClr val="A319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285495983"/>
              </p:ext>
            </p:extLst>
          </p:nvPr>
        </p:nvGraphicFramePr>
        <p:xfrm>
          <a:off x="1647022" y="4099609"/>
          <a:ext cx="583264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9812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2182</Words>
  <Application>Microsoft Office PowerPoint</Application>
  <PresentationFormat>Экран (4:3)</PresentationFormat>
  <Paragraphs>304</Paragraphs>
  <Slides>56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Анализ деятельности  методической службы в ДОУ  по реализации годовых задач  за 2017-2018 учебный год</vt:lpstr>
      <vt:lpstr>Слайд 24</vt:lpstr>
      <vt:lpstr>Слайд 25</vt:lpstr>
      <vt:lpstr> </vt:lpstr>
      <vt:lpstr>Слайд 27</vt:lpstr>
      <vt:lpstr>Слайд 28</vt:lpstr>
      <vt:lpstr>Слайд 29</vt:lpstr>
      <vt:lpstr>Направления инновационной деятельности МБДОУ за 2017-2018 учебный год</vt:lpstr>
      <vt:lpstr>Слайд 31</vt:lpstr>
      <vt:lpstr>Слайд 32</vt:lpstr>
      <vt:lpstr>Слайд 33</vt:lpstr>
      <vt:lpstr>Слайд 34</vt:lpstr>
      <vt:lpstr>Публикации</vt:lpstr>
      <vt:lpstr>«Современные дети:  сами, с нами, за нами»</vt:lpstr>
      <vt:lpstr>Современному ребенку нужен современный педагог! 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Современному ребенку нужен современный педагог! </dc:title>
  <dc:creator>1</dc:creator>
  <cp:lastModifiedBy>251</cp:lastModifiedBy>
  <cp:revision>125</cp:revision>
  <dcterms:created xsi:type="dcterms:W3CDTF">2018-08-28T03:51:28Z</dcterms:created>
  <dcterms:modified xsi:type="dcterms:W3CDTF">2018-09-05T08:21:07Z</dcterms:modified>
</cp:coreProperties>
</file>