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84" r:id="rId2"/>
    <p:sldId id="257" r:id="rId3"/>
    <p:sldId id="282" r:id="rId4"/>
    <p:sldId id="277" r:id="rId5"/>
    <p:sldId id="276" r:id="rId6"/>
    <p:sldId id="285" r:id="rId7"/>
    <p:sldId id="281" r:id="rId8"/>
    <p:sldId id="280" r:id="rId9"/>
    <p:sldId id="265" r:id="rId10"/>
    <p:sldId id="264" r:id="rId11"/>
    <p:sldId id="279" r:id="rId12"/>
    <p:sldId id="268" r:id="rId13"/>
    <p:sldId id="266" r:id="rId14"/>
    <p:sldId id="270" r:id="rId15"/>
    <p:sldId id="271" r:id="rId16"/>
    <p:sldId id="272" r:id="rId17"/>
    <p:sldId id="273" r:id="rId18"/>
    <p:sldId id="274" r:id="rId19"/>
    <p:sldId id="269" r:id="rId20"/>
    <p:sldId id="286" r:id="rId21"/>
    <p:sldId id="287" r:id="rId22"/>
    <p:sldId id="288" r:id="rId23"/>
    <p:sldId id="289" r:id="rId24"/>
    <p:sldId id="283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2015-2016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педагог-психолог</c:v>
                </c:pt>
                <c:pt idx="1">
                  <c:v>музыкальный руководитель</c:v>
                </c:pt>
                <c:pt idx="2">
                  <c:v>инструктор ФК</c:v>
                </c:pt>
                <c:pt idx="3">
                  <c:v>Воспитатель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1</c:v>
                </c:pt>
                <c:pt idx="3">
                  <c:v>22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2016-2017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педагог-психолог</c:v>
                </c:pt>
                <c:pt idx="1">
                  <c:v>музыкальный руководитель</c:v>
                </c:pt>
                <c:pt idx="2">
                  <c:v>инструктор ФК</c:v>
                </c:pt>
                <c:pt idx="3">
                  <c:v>Воспитатель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</c:v>
                </c:pt>
                <c:pt idx="1">
                  <c:v>3</c:v>
                </c:pt>
                <c:pt idx="2">
                  <c:v>2</c:v>
                </c:pt>
                <c:pt idx="3">
                  <c:v>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0073856"/>
        <c:axId val="40783872"/>
        <c:axId val="42087744"/>
      </c:bar3DChart>
      <c:catAx>
        <c:axId val="40073856"/>
        <c:scaling>
          <c:orientation val="minMax"/>
        </c:scaling>
        <c:delete val="0"/>
        <c:axPos val="b"/>
        <c:majorTickMark val="out"/>
        <c:minorTickMark val="none"/>
        <c:tickLblPos val="nextTo"/>
        <c:crossAx val="40783872"/>
        <c:crosses val="autoZero"/>
        <c:auto val="1"/>
        <c:lblAlgn val="ctr"/>
        <c:lblOffset val="100"/>
        <c:noMultiLvlLbl val="0"/>
      </c:catAx>
      <c:valAx>
        <c:axId val="407838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0073856"/>
        <c:crosses val="autoZero"/>
        <c:crossBetween val="between"/>
      </c:valAx>
      <c:serAx>
        <c:axId val="42087744"/>
        <c:scaling>
          <c:orientation val="minMax"/>
        </c:scaling>
        <c:delete val="0"/>
        <c:axPos val="b"/>
        <c:majorTickMark val="out"/>
        <c:minorTickMark val="none"/>
        <c:tickLblPos val="nextTo"/>
        <c:crossAx val="40783872"/>
        <c:crosses val="autoZero"/>
      </c:ser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2015-2016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Высшее</c:v>
                </c:pt>
                <c:pt idx="1">
                  <c:v>Средне-специальное</c:v>
                </c:pt>
                <c:pt idx="2">
                  <c:v>Обучаются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15</c:v>
                </c:pt>
                <c:pt idx="1">
                  <c:v>15</c:v>
                </c:pt>
                <c:pt idx="2">
                  <c:v>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2016-2017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Высшее</c:v>
                </c:pt>
                <c:pt idx="1">
                  <c:v>Средне-специальное</c:v>
                </c:pt>
                <c:pt idx="2">
                  <c:v>Обучаются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20</c:v>
                </c:pt>
                <c:pt idx="1">
                  <c:v>12</c:v>
                </c:pt>
                <c:pt idx="2">
                  <c:v>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cylinder"/>
        <c:axId val="40092416"/>
        <c:axId val="42065920"/>
        <c:axId val="41998528"/>
      </c:bar3DChart>
      <c:catAx>
        <c:axId val="40092416"/>
        <c:scaling>
          <c:orientation val="minMax"/>
        </c:scaling>
        <c:delete val="0"/>
        <c:axPos val="b"/>
        <c:majorTickMark val="out"/>
        <c:minorTickMark val="none"/>
        <c:tickLblPos val="nextTo"/>
        <c:crossAx val="42065920"/>
        <c:auto val="1"/>
        <c:lblAlgn val="ctr"/>
        <c:lblOffset val="100"/>
        <c:noMultiLvlLbl val="0"/>
      </c:catAx>
      <c:valAx>
        <c:axId val="42065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0092416"/>
        <c:crossBetween val="between"/>
      </c:valAx>
      <c:serAx>
        <c:axId val="41998528"/>
        <c:scaling>
          <c:orientation val="minMax"/>
        </c:scaling>
        <c:delete val="0"/>
        <c:axPos val="b"/>
        <c:majorTickMark val="out"/>
        <c:minorTickMark val="none"/>
        <c:tickLblPos val="nextTo"/>
        <c:crossAx val="42065920"/>
      </c:ser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2015-2016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Высшая</c:v>
                </c:pt>
                <c:pt idx="1">
                  <c:v>Первая</c:v>
                </c:pt>
                <c:pt idx="2">
                  <c:v>Без категории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</c:v>
                </c:pt>
                <c:pt idx="1">
                  <c:v>13</c:v>
                </c:pt>
                <c:pt idx="2">
                  <c:v>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2016-2017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Высшая</c:v>
                </c:pt>
                <c:pt idx="1">
                  <c:v>Первая</c:v>
                </c:pt>
                <c:pt idx="2">
                  <c:v>Без категории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12</c:v>
                </c:pt>
                <c:pt idx="1">
                  <c:v>15</c:v>
                </c:pt>
                <c:pt idx="2">
                  <c:v>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cylinder"/>
        <c:axId val="40556032"/>
        <c:axId val="40086144"/>
        <c:axId val="41997184"/>
      </c:bar3DChart>
      <c:catAx>
        <c:axId val="40556032"/>
        <c:scaling>
          <c:orientation val="minMax"/>
        </c:scaling>
        <c:delete val="0"/>
        <c:axPos val="b"/>
        <c:majorTickMark val="out"/>
        <c:minorTickMark val="none"/>
        <c:tickLblPos val="nextTo"/>
        <c:crossAx val="40086144"/>
        <c:auto val="1"/>
        <c:lblAlgn val="ctr"/>
        <c:lblOffset val="100"/>
        <c:noMultiLvlLbl val="0"/>
      </c:catAx>
      <c:valAx>
        <c:axId val="400861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0556032"/>
        <c:crossBetween val="between"/>
      </c:valAx>
      <c:serAx>
        <c:axId val="41997184"/>
        <c:scaling>
          <c:orientation val="minMax"/>
        </c:scaling>
        <c:delete val="0"/>
        <c:axPos val="b"/>
        <c:majorTickMark val="out"/>
        <c:minorTickMark val="none"/>
        <c:tickLblPos val="nextTo"/>
        <c:crossAx val="40086144"/>
      </c:ser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2015-2016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меньше 3 лет</c:v>
                </c:pt>
                <c:pt idx="1">
                  <c:v>от 3 до 10 лет</c:v>
                </c:pt>
                <c:pt idx="2">
                  <c:v>больше 10 лет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</c:v>
                </c:pt>
                <c:pt idx="1">
                  <c:v>4</c:v>
                </c:pt>
                <c:pt idx="2">
                  <c:v>23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2016-2017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меньше 3 лет</c:v>
                </c:pt>
                <c:pt idx="1">
                  <c:v>от 3 до 10 лет</c:v>
                </c:pt>
                <c:pt idx="2">
                  <c:v>больше 10 лет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19</c:v>
                </c:pt>
                <c:pt idx="1">
                  <c:v>4</c:v>
                </c:pt>
                <c:pt idx="2">
                  <c:v>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2068992"/>
        <c:axId val="42119936"/>
        <c:axId val="83484160"/>
      </c:bar3DChart>
      <c:catAx>
        <c:axId val="420689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2119936"/>
        <c:crosses val="autoZero"/>
        <c:auto val="1"/>
        <c:lblAlgn val="ctr"/>
        <c:lblOffset val="100"/>
        <c:noMultiLvlLbl val="0"/>
      </c:catAx>
      <c:valAx>
        <c:axId val="421199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2068992"/>
        <c:crosses val="autoZero"/>
        <c:crossBetween val="between"/>
      </c:valAx>
      <c:serAx>
        <c:axId val="83484160"/>
        <c:scaling>
          <c:orientation val="minMax"/>
        </c:scaling>
        <c:delete val="0"/>
        <c:axPos val="b"/>
        <c:majorTickMark val="out"/>
        <c:minorTickMark val="none"/>
        <c:tickLblPos val="nextTo"/>
        <c:crossAx val="42119936"/>
        <c:crosses val="autoZero"/>
      </c:ser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cat>
            <c:strRef>
              <c:f>Лист1!$A$2:$A$4</c:f>
              <c:strCache>
                <c:ptCount val="3"/>
                <c:pt idx="0">
                  <c:v>победа</c:v>
                </c:pt>
                <c:pt idx="1">
                  <c:v>призовое место</c:v>
                </c:pt>
                <c:pt idx="2">
                  <c:v>участие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</c:v>
                </c:pt>
                <c:pt idx="1">
                  <c:v>9</c:v>
                </c:pt>
                <c:pt idx="2">
                  <c:v>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BD15EF-BFA2-498A-BF08-AEE75B4BC13E}" type="datetimeFigureOut">
              <a:rPr lang="ru-RU" smtClean="0"/>
              <a:t>31.05.2017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47B3C4-FC83-456D-B7C3-E5F9E99E9C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686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7B3C4-FC83-456D-B7C3-E5F9E99E9CB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2104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683568" y="1844824"/>
            <a:ext cx="8064896" cy="882119"/>
          </a:xfrm>
        </p:spPr>
        <p:txBody>
          <a:bodyPr>
            <a:normAutofit fontScale="25000" lnSpcReduction="20000"/>
          </a:bodyPr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ru-RU" sz="6400" dirty="0"/>
              <a:t>Утверждение регламента работы – заведующий – Мальцева Н.А</a:t>
            </a:r>
            <a:r>
              <a:rPr lang="ru-RU" sz="6400" dirty="0" smtClean="0"/>
              <a:t>.</a:t>
            </a:r>
            <a:endParaRPr lang="ru-RU" sz="6400" dirty="0"/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ru-RU" sz="6400" dirty="0"/>
              <a:t>Отчет по работе с педагогическими кадрами - зам. зав. по УВР – </a:t>
            </a:r>
            <a:r>
              <a:rPr lang="ru-RU" sz="6400" dirty="0" err="1"/>
              <a:t>Бурашникова</a:t>
            </a:r>
            <a:r>
              <a:rPr lang="ru-RU" sz="6400" dirty="0"/>
              <a:t> Е.В</a:t>
            </a:r>
            <a:r>
              <a:rPr lang="ru-RU" sz="6400" dirty="0" smtClean="0"/>
              <a:t>.</a:t>
            </a:r>
            <a:endParaRPr lang="ru-RU" sz="6400" dirty="0"/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ru-RU" sz="6400" dirty="0"/>
              <a:t>Отчет о выполнении плана методической работы по реализации годовых задач - ст. воспитатель </a:t>
            </a:r>
            <a:r>
              <a:rPr lang="ru-RU" sz="6400" dirty="0" err="1"/>
              <a:t>Шумова</a:t>
            </a:r>
            <a:r>
              <a:rPr lang="ru-RU" sz="6400" dirty="0"/>
              <a:t> С.М</a:t>
            </a:r>
            <a:r>
              <a:rPr lang="ru-RU" sz="6400" dirty="0" smtClean="0"/>
              <a:t>.</a:t>
            </a:r>
            <a:endParaRPr lang="ru-RU" sz="6400" dirty="0"/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ru-RU" sz="6400" dirty="0"/>
              <a:t>Результаты системы мониторинга </a:t>
            </a:r>
            <a:r>
              <a:rPr lang="ru-RU" sz="6400" dirty="0" smtClean="0"/>
              <a:t>развития ребенка за </a:t>
            </a:r>
            <a:r>
              <a:rPr lang="ru-RU" sz="6400" dirty="0"/>
              <a:t>2016-2017 учебный год - ст. воспитатель Сабирова И.П</a:t>
            </a:r>
            <a:r>
              <a:rPr lang="ru-RU" sz="6400" dirty="0" smtClean="0"/>
              <a:t>.</a:t>
            </a:r>
            <a:endParaRPr lang="ru-RU" sz="6400" dirty="0"/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ru-RU" sz="6400" dirty="0"/>
              <a:t>Отчеты воспитателей по итогам деятельности группы за 2016-2017 учебный год - воспитатели групп 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ru-RU" sz="6400" dirty="0"/>
              <a:t>Отчеты узких специалистов</a:t>
            </a:r>
          </a:p>
          <a:p>
            <a:r>
              <a:rPr lang="ru-RU" sz="6400" dirty="0"/>
              <a:t>- инструктор ФК </a:t>
            </a:r>
          </a:p>
          <a:p>
            <a:r>
              <a:rPr lang="ru-RU" sz="6400" dirty="0"/>
              <a:t>- педагог-психолог </a:t>
            </a:r>
          </a:p>
          <a:p>
            <a:r>
              <a:rPr lang="ru-RU" sz="6400" dirty="0"/>
              <a:t>- музыкальный руководитель 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ru-RU" sz="6400" dirty="0"/>
              <a:t>Утверждение проекта плана летней оздоровительной работы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6400" dirty="0"/>
              <a:t>- ст. воспитатели </a:t>
            </a:r>
            <a:r>
              <a:rPr lang="ru-RU" sz="6400" dirty="0" err="1"/>
              <a:t>Шумова</a:t>
            </a:r>
            <a:r>
              <a:rPr lang="ru-RU" sz="6400" dirty="0"/>
              <a:t> С.М., Сабирова И.П</a:t>
            </a:r>
            <a:r>
              <a:rPr lang="ru-RU" sz="6400" dirty="0" smtClean="0"/>
              <a:t>.</a:t>
            </a:r>
            <a:endParaRPr lang="ru-RU" sz="6400" dirty="0"/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ru-RU" sz="6400" dirty="0"/>
              <a:t>Конструктивный диалог участников итогов педагогического совета, принятие решений</a:t>
            </a:r>
            <a:r>
              <a:rPr lang="ru-RU" sz="4000" dirty="0"/>
              <a:t>.</a:t>
            </a:r>
          </a:p>
          <a:p>
            <a:r>
              <a:rPr lang="ru-RU" sz="4000" dirty="0"/>
              <a:t> 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27584" y="332656"/>
            <a:ext cx="7175351" cy="1793167"/>
          </a:xfrm>
        </p:spPr>
        <p:txBody>
          <a:bodyPr/>
          <a:lstStyle/>
          <a:p>
            <a:pPr algn="ctr"/>
            <a:r>
              <a:rPr lang="ru-RU" sz="3200" dirty="0" smtClean="0"/>
              <a:t>План итогового Педагогического совета № 4 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8968184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1688" y="332656"/>
            <a:ext cx="6512511" cy="1143000"/>
          </a:xfrm>
        </p:spPr>
        <p:txBody>
          <a:bodyPr/>
          <a:lstStyle/>
          <a:p>
            <a:pPr algn="ctr"/>
            <a:r>
              <a:rPr lang="en-US" sz="2400" dirty="0">
                <a:effectLst/>
              </a:rPr>
              <a:t>XXV</a:t>
            </a:r>
            <a:r>
              <a:rPr lang="ru-RU" sz="2400" dirty="0">
                <a:effectLst/>
              </a:rPr>
              <a:t> городской фестиваль-конкурс детского </a:t>
            </a:r>
            <a:r>
              <a:rPr lang="ru-RU" sz="2400" dirty="0" smtClean="0">
                <a:effectLst/>
              </a:rPr>
              <a:t>художественного </a:t>
            </a:r>
            <a:r>
              <a:rPr lang="ru-RU" sz="2400" dirty="0">
                <a:effectLst/>
              </a:rPr>
              <a:t>творчества </a:t>
            </a:r>
            <a:r>
              <a:rPr lang="ru-RU" sz="2400" dirty="0" smtClean="0">
                <a:effectLst/>
              </a:rPr>
              <a:t>«</a:t>
            </a:r>
            <a:r>
              <a:rPr lang="ru-RU" sz="2400" dirty="0" smtClean="0"/>
              <a:t>Хрустальная капель» районный этап</a:t>
            </a:r>
            <a:endParaRPr lang="ru-RU" sz="2400" dirty="0"/>
          </a:p>
        </p:txBody>
      </p:sp>
      <p:pic>
        <p:nvPicPr>
          <p:cNvPr id="2050" name="Picture 2" descr="C:\Для обмена\Для Совета ДОУ\СП Хрустальная капель\IMG_20170301_104346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979127"/>
            <a:ext cx="4104456" cy="3078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1\Desktop\отчеты\отчет по образовательной деятельности\Театр оперы и балета Юбилей Тракторозаводскому району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916832"/>
            <a:ext cx="4362450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176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117976"/>
            <a:ext cx="8424936" cy="1143000"/>
          </a:xfrm>
        </p:spPr>
        <p:txBody>
          <a:bodyPr/>
          <a:lstStyle/>
          <a:p>
            <a:pPr algn="ctr"/>
            <a:r>
              <a:rPr lang="en-US" sz="2400" dirty="0">
                <a:effectLst/>
              </a:rPr>
              <a:t>XXV</a:t>
            </a:r>
            <a:r>
              <a:rPr lang="ru-RU" sz="2400" dirty="0">
                <a:effectLst/>
              </a:rPr>
              <a:t> городской фестиваль-конкурс детского </a:t>
            </a:r>
            <a:r>
              <a:rPr lang="ru-RU" sz="2400" dirty="0" smtClean="0">
                <a:effectLst/>
              </a:rPr>
              <a:t>художественного </a:t>
            </a:r>
            <a:r>
              <a:rPr lang="ru-RU" sz="2400" dirty="0">
                <a:effectLst/>
              </a:rPr>
              <a:t>творчества </a:t>
            </a:r>
            <a:r>
              <a:rPr lang="ru-RU" sz="2400" dirty="0" smtClean="0">
                <a:effectLst/>
              </a:rPr>
              <a:t>«</a:t>
            </a:r>
            <a:r>
              <a:rPr lang="ru-RU" sz="2400" dirty="0" smtClean="0"/>
              <a:t>Хрустальная капель» </a:t>
            </a:r>
            <a:br>
              <a:rPr lang="ru-RU" sz="2400" dirty="0" smtClean="0"/>
            </a:br>
            <a:r>
              <a:rPr lang="ru-RU" sz="2400" dirty="0" smtClean="0"/>
              <a:t>городской </a:t>
            </a:r>
            <a:r>
              <a:rPr lang="ru-RU" sz="2400" dirty="0"/>
              <a:t>этап</a:t>
            </a:r>
          </a:p>
        </p:txBody>
      </p:sp>
      <p:pic>
        <p:nvPicPr>
          <p:cNvPr id="4" name="Picture 3" descr="C:\Users\1\Desktop\43387thumb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88641"/>
            <a:ext cx="4536504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1\Desktop\43388thum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988840"/>
            <a:ext cx="4693704" cy="3129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951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620688"/>
            <a:ext cx="6512511" cy="1143000"/>
          </a:xfrm>
        </p:spPr>
        <p:txBody>
          <a:bodyPr/>
          <a:lstStyle/>
          <a:p>
            <a:pPr algn="ctr"/>
            <a:r>
              <a:rPr lang="en-US" sz="2800" dirty="0">
                <a:effectLst/>
              </a:rPr>
              <a:t>XV</a:t>
            </a:r>
            <a:r>
              <a:rPr lang="ru-RU" sz="2800" dirty="0">
                <a:effectLst/>
              </a:rPr>
              <a:t>городская выставка цветов и плодов, номинация Лучший цветочный костюм</a:t>
            </a:r>
            <a:endParaRPr lang="ru-RU" sz="2800" dirty="0"/>
          </a:p>
        </p:txBody>
      </p:sp>
      <p:pic>
        <p:nvPicPr>
          <p:cNvPr id="3074" name="Picture 2" descr="C:\Users\1\Desktop\отчеты\отчет по образовательной деятельности\721ebc08b7269dbbf3152fa8524aedf3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2420888"/>
            <a:ext cx="4128459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1\Desktop\отчеты\отчет по образовательной деятельности\img182_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204864"/>
            <a:ext cx="2889323" cy="4120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051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548680"/>
            <a:ext cx="6512511" cy="1143000"/>
          </a:xfrm>
        </p:spPr>
        <p:txBody>
          <a:bodyPr/>
          <a:lstStyle/>
          <a:p>
            <a:pPr algn="ctr"/>
            <a:r>
              <a:rPr lang="ru-RU" sz="4000" dirty="0">
                <a:effectLst/>
              </a:rPr>
              <a:t>Районная Спартакиада «Малышок»</a:t>
            </a:r>
            <a:endParaRPr lang="ru-RU" sz="4000" dirty="0"/>
          </a:p>
        </p:txBody>
      </p:sp>
      <p:pic>
        <p:nvPicPr>
          <p:cNvPr id="2050" name="Picture 2" descr="C:\Users\1\Desktop\отчеты\отчет по образовательной деятельности\Веселые старты Малышок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04864"/>
            <a:ext cx="4410912" cy="248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1\Desktop\отчеты\отчет по образовательной деятельности\Лыжный праздник 3 м.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140968"/>
            <a:ext cx="3619500" cy="271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547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>
                <a:effectLst/>
              </a:rPr>
              <a:t>Городская командная интеллектуальная олимпиада дошкольников «Рифей»</a:t>
            </a:r>
            <a:endParaRPr lang="ru-RU" sz="3200" dirty="0"/>
          </a:p>
        </p:txBody>
      </p:sp>
      <p:pic>
        <p:nvPicPr>
          <p:cNvPr id="5122" name="Picture 2" descr="C:\Users\1\Desktop\отчеты\отчет по образовательной деятельности\Рифей 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478" y="731838"/>
            <a:ext cx="6177843" cy="347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220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1728" y="332656"/>
            <a:ext cx="6512511" cy="1143000"/>
          </a:xfrm>
        </p:spPr>
        <p:txBody>
          <a:bodyPr/>
          <a:lstStyle/>
          <a:p>
            <a:pPr algn="ctr"/>
            <a:r>
              <a:rPr lang="ru-RU" sz="2400" dirty="0">
                <a:effectLst/>
              </a:rPr>
              <a:t>Открытый городской конкурс-выставка по </a:t>
            </a:r>
            <a:r>
              <a:rPr lang="en-US" sz="2400" dirty="0">
                <a:effectLst/>
              </a:rPr>
              <a:t>LEGO </a:t>
            </a:r>
            <a:r>
              <a:rPr lang="ru-RU" sz="2400" dirty="0">
                <a:effectLst/>
              </a:rPr>
              <a:t>конструированию для дошкольников</a:t>
            </a:r>
            <a:endParaRPr lang="ru-RU" sz="2400" dirty="0"/>
          </a:p>
        </p:txBody>
      </p:sp>
      <p:pic>
        <p:nvPicPr>
          <p:cNvPr id="6146" name="Picture 2" descr="C:\Users\1\Desktop\отчеты\отчет по образовательной деятельности\Лего город 2016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4176464" cy="2349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1\Desktop\отчеты\отчет по образовательной деятельности\ЛЕГО город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43819"/>
            <a:ext cx="4141214" cy="2329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1\Desktop\отчеты\отчет по образовательной деятельности\ЛЕГО р-н 1 м.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657" y="1556792"/>
            <a:ext cx="30099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1\Desktop\отчеты\отчет по образовательной деятельности\Лего район 1 м.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406375"/>
            <a:ext cx="3207680" cy="180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420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581128"/>
            <a:ext cx="7776864" cy="1143000"/>
          </a:xfrm>
        </p:spPr>
        <p:txBody>
          <a:bodyPr/>
          <a:lstStyle/>
          <a:p>
            <a:pPr algn="ctr"/>
            <a:r>
              <a:rPr lang="ru-RU" sz="4000" dirty="0">
                <a:effectLst/>
              </a:rPr>
              <a:t>Городской конкурс по БДД «Стань светлее и моднее!»</a:t>
            </a:r>
            <a:br>
              <a:rPr lang="ru-RU" sz="4000" dirty="0">
                <a:effectLst/>
              </a:rPr>
            </a:br>
            <a:endParaRPr lang="ru-RU" dirty="0"/>
          </a:p>
        </p:txBody>
      </p:sp>
      <p:pic>
        <p:nvPicPr>
          <p:cNvPr id="7170" name="Picture 2" descr="C:\Для обмена\Для Совета ДОУ\СП Конк. Стань светлее и моднее\Заречнев Сева Гр №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764704"/>
            <a:ext cx="2456649" cy="3474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Для обмена\Для Совета ДОУ\СП Конк. Стань светлее и моднее\Машковцева Ксения Гр №5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02023"/>
            <a:ext cx="2606277" cy="347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Для обмена\Для Совета ДОУ\СП Конк. Стань светлее и моднее\Саттаров Тимур 5 гр.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2427380" cy="3236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817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3933056"/>
            <a:ext cx="6512511" cy="1143000"/>
          </a:xfrm>
        </p:spPr>
        <p:txBody>
          <a:bodyPr/>
          <a:lstStyle/>
          <a:p>
            <a:pPr algn="ctr"/>
            <a:r>
              <a:rPr lang="ru-RU" sz="4000" dirty="0">
                <a:effectLst/>
              </a:rPr>
              <a:t>Городской конкурс рисунков по БДД «Моя дорога безопасная»</a:t>
            </a:r>
            <a:endParaRPr lang="ru-RU" sz="4000" dirty="0"/>
          </a:p>
        </p:txBody>
      </p:sp>
      <p:pic>
        <p:nvPicPr>
          <p:cNvPr id="8194" name="Picture 2" descr="C:\Для обмена\Для Совета ДОУ\СП Конкурс рисунков по БДД\IMG_7268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9"/>
            <a:ext cx="3960440" cy="297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Для обмена\Для Совета ДОУ\СП Конкурс рисунков по БДД\IMG_728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32656"/>
            <a:ext cx="4064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363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>
                <a:effectLst/>
              </a:rPr>
              <a:t>Городской открытый конкурс творческих работ «Рождественская мечта»</a:t>
            </a:r>
            <a:endParaRPr lang="ru-RU" sz="3600" dirty="0"/>
          </a:p>
        </p:txBody>
      </p:sp>
      <p:pic>
        <p:nvPicPr>
          <p:cNvPr id="9218" name="Picture 2" descr="C:\Для обмена\Для Совета ДОУ\СП Рождеств. мечта\IMG_7266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3936437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Для обмена\Для Совета ДОУ\СП Рождеств. мечта\IMG_72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052736"/>
            <a:ext cx="4064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391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\Desktop\отчеты\отчет по образовательной деятельности\img21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7310"/>
            <a:ext cx="4192204" cy="563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Для обмена\Для Совета ДОУ\СП Масляничная красавица\001__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89457"/>
            <a:ext cx="3684173" cy="5202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Для обмена\Для Совета ДОУ\СП Масляничная красавица\97a79c5c0c4801f0787da574e2bc01d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84723">
            <a:off x="5063026" y="4398604"/>
            <a:ext cx="2241798" cy="1681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088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3794" y="5052545"/>
            <a:ext cx="6842621" cy="882119"/>
          </a:xfrm>
        </p:spPr>
        <p:txBody>
          <a:bodyPr>
            <a:noAutofit/>
          </a:bodyPr>
          <a:lstStyle/>
          <a:p>
            <a:r>
              <a:rPr lang="ru-RU" sz="2000" dirty="0" smtClean="0"/>
              <a:t>Подготовил: заместитель заведующего по учебно-воспитательной работе </a:t>
            </a:r>
            <a:r>
              <a:rPr lang="ru-RU" sz="2000" dirty="0" err="1" smtClean="0"/>
              <a:t>Бурашникова</a:t>
            </a:r>
            <a:r>
              <a:rPr lang="ru-RU" sz="2000" dirty="0" smtClean="0"/>
              <a:t> Е.В.</a:t>
            </a:r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88640"/>
            <a:ext cx="8676456" cy="2736304"/>
          </a:xfrm>
        </p:spPr>
        <p:txBody>
          <a:bodyPr/>
          <a:lstStyle/>
          <a:p>
            <a:pPr algn="ctr"/>
            <a:r>
              <a:rPr lang="ru-RU" sz="4000" dirty="0" smtClean="0"/>
              <a:t>Отчет по работе с педагогическими кадрами </a:t>
            </a:r>
            <a:br>
              <a:rPr lang="ru-RU" sz="4000" dirty="0" smtClean="0"/>
            </a:br>
            <a:r>
              <a:rPr lang="ru-RU" sz="3600" dirty="0" smtClean="0"/>
              <a:t>МБДОУ «ДС № 251 г. Челябинска»</a:t>
            </a:r>
            <a:br>
              <a:rPr lang="ru-RU" sz="3600" dirty="0" smtClean="0"/>
            </a:br>
            <a:r>
              <a:rPr lang="ru-RU" sz="4000" dirty="0" smtClean="0"/>
              <a:t>2016-2017 учебный год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422254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6512511" cy="1143000"/>
          </a:xfrm>
        </p:spPr>
        <p:txBody>
          <a:bodyPr/>
          <a:lstStyle/>
          <a:p>
            <a:pPr algn="ctr"/>
            <a:r>
              <a:rPr lang="ru-RU" sz="2000" dirty="0">
                <a:effectLst/>
              </a:rPr>
              <a:t>Участие педагогов и воспитанников </a:t>
            </a:r>
            <a:br>
              <a:rPr lang="ru-RU" sz="2000" dirty="0">
                <a:effectLst/>
              </a:rPr>
            </a:br>
            <a:r>
              <a:rPr lang="ru-RU" sz="2000" dirty="0">
                <a:effectLst/>
              </a:rPr>
              <a:t>в конкурсных и методических мероприятиях</a:t>
            </a:r>
            <a:br>
              <a:rPr lang="ru-RU" sz="2000" dirty="0">
                <a:effectLst/>
              </a:rPr>
            </a:br>
            <a:r>
              <a:rPr lang="ru-RU" sz="2000" dirty="0">
                <a:effectLst/>
              </a:rPr>
              <a:t>2016-2017 </a:t>
            </a:r>
            <a:r>
              <a:rPr lang="ru-RU" sz="2000" dirty="0" smtClean="0">
                <a:effectLst/>
              </a:rPr>
              <a:t>год</a:t>
            </a:r>
            <a:br>
              <a:rPr lang="ru-RU" sz="2000" dirty="0" smtClean="0">
                <a:effectLst/>
              </a:rPr>
            </a:br>
            <a:r>
              <a:rPr lang="ru-RU" sz="2000" dirty="0">
                <a:effectLst/>
              </a:rPr>
              <a:t/>
            </a:r>
            <a:br>
              <a:rPr lang="ru-RU" sz="2000" dirty="0">
                <a:effectLst/>
              </a:rPr>
            </a:br>
            <a:endParaRPr lang="ru-RU" sz="2000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995605139"/>
              </p:ext>
            </p:extLst>
          </p:nvPr>
        </p:nvGraphicFramePr>
        <p:xfrm>
          <a:off x="323528" y="1340768"/>
          <a:ext cx="8352927" cy="53723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7045"/>
                <a:gridCol w="5183595"/>
                <a:gridCol w="432433"/>
                <a:gridCol w="2159854"/>
              </a:tblGrid>
              <a:tr h="3258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1.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969" marR="4196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VI</a:t>
                      </a:r>
                      <a:r>
                        <a:rPr lang="ru-RU" sz="1200" dirty="0">
                          <a:effectLst/>
                        </a:rPr>
                        <a:t> Международная научно-практическая конференция «Современное образование: актуальные вопросы, достижения и инновации»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969" marR="4196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2017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969" marR="4196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Коваленко И.В., воспитатель, </a:t>
                      </a:r>
                      <a:r>
                        <a:rPr lang="ru-RU" sz="1200" dirty="0" err="1">
                          <a:effectLst/>
                        </a:rPr>
                        <a:t>Шумова</a:t>
                      </a:r>
                      <a:r>
                        <a:rPr lang="ru-RU" sz="1200" dirty="0">
                          <a:effectLst/>
                        </a:rPr>
                        <a:t> С.М., ст. воспитатель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969" marR="41969" marT="0" marB="0"/>
                </a:tc>
              </a:tr>
              <a:tr h="5626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2.</a:t>
                      </a:r>
                      <a:endParaRPr lang="ru-RU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969" marR="4196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Международная профессиональная олимпиада для работников образовательных организаций 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Трудовые функции воспитателя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969" marR="4196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2017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969" marR="4196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Коваленко И.В., воспитатель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969" marR="41969" marT="0" marB="0"/>
                </a:tc>
              </a:tr>
              <a:tr h="11253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3.</a:t>
                      </a:r>
                      <a:endParaRPr lang="ru-RU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969" marR="4196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Общероссийский конкурс «Кладовая ПЕДАГОГА», разработка сценария мероприятия НОД по формированию здорового образа жизни в подготовительной группе с использованием ИКТ «Чтоб расти здоровым, сильным, подружусь я с витамином»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969" marR="4196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2016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969" marR="4196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Алилуева</a:t>
                      </a:r>
                      <a:r>
                        <a:rPr lang="ru-RU" sz="1200" dirty="0">
                          <a:effectLst/>
                        </a:rPr>
                        <a:t> Ю.В., воспитатель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969" marR="41969" marT="0" marB="0"/>
                </a:tc>
              </a:tr>
              <a:tr h="5626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4.</a:t>
                      </a:r>
                      <a:endParaRPr lang="ru-RU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969" marR="4196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Всероссийский конкурс «</a:t>
                      </a:r>
                      <a:r>
                        <a:rPr lang="ru-RU" sz="1200" dirty="0" err="1">
                          <a:effectLst/>
                        </a:rPr>
                        <a:t>Умната</a:t>
                      </a:r>
                      <a:r>
                        <a:rPr lang="ru-RU" sz="1200" dirty="0">
                          <a:effectLst/>
                        </a:rPr>
                        <a:t>» для педагогов Блиц –олимпиада: «ФГОС дошкольного образования»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969" marR="4196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2016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969" marR="4196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Шумова</a:t>
                      </a:r>
                      <a:r>
                        <a:rPr lang="ru-RU" sz="1200" dirty="0">
                          <a:effectLst/>
                        </a:rPr>
                        <a:t> С.М., ст. воспитатель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969" marR="41969" marT="0" marB="0"/>
                </a:tc>
              </a:tr>
              <a:tr h="7502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5.</a:t>
                      </a:r>
                      <a:endParaRPr lang="ru-RU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969" marR="4196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Международные творческие конкурсы для детей МАСТЕРИЛКА, МАМИНА РАДОСТЬ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969" marR="4196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2016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969" marR="4196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Алилуева</a:t>
                      </a:r>
                      <a:r>
                        <a:rPr lang="ru-RU" sz="1200" dirty="0">
                          <a:effectLst/>
                        </a:rPr>
                        <a:t> Ю.В., воспитатель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Коваленко И.В., воспитатель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969" marR="41969" marT="0" marB="0"/>
                </a:tc>
              </a:tr>
              <a:tr h="5626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6.</a:t>
                      </a:r>
                      <a:endParaRPr lang="ru-RU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969" marR="4196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Международный творческий конкурс Лучшая тематическая зона в детском саду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«Уголок безопасности»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969" marR="4196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2016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969" marR="4196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Алилуева</a:t>
                      </a:r>
                      <a:r>
                        <a:rPr lang="ru-RU" sz="1200" dirty="0">
                          <a:effectLst/>
                        </a:rPr>
                        <a:t> Ю.В., воспитатель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969" marR="41969" marT="0" marB="0"/>
                </a:tc>
              </a:tr>
              <a:tr h="10582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7.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969" marR="4196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Всероссийский конкурс «Самая востребованная статья месяца», проводимый всероссийским сетевым изданием Дошкольник. РФ 26.09.2016 Мастер- класс для педагогов ДОУ «использование технологии «Синквейн» в речевом развитии дошкольников»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969" marR="4196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2016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969" marR="4196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Алилуева</a:t>
                      </a:r>
                      <a:r>
                        <a:rPr lang="ru-RU" sz="1200" dirty="0">
                          <a:effectLst/>
                        </a:rPr>
                        <a:t> Ю.В., воспитатель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969" marR="41969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34454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864133058"/>
              </p:ext>
            </p:extLst>
          </p:nvPr>
        </p:nvGraphicFramePr>
        <p:xfrm>
          <a:off x="467544" y="548680"/>
          <a:ext cx="6391275" cy="26830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1528"/>
                <a:gridCol w="3636388"/>
                <a:gridCol w="660738"/>
                <a:gridCol w="1652621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8.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Всероссийский конкурс «Самая востребованная статья месяца», проводимый всероссийским сетевым изданием Дошкольник. РФ 18.09.2016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«Пальчиковые игры – лучший способ развития мелкой моторики рук младших дошкольников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2016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Леонова Н.Ю., воспитатель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9.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Всероссийское сетевое издание «Дошкольник.РФ», публикация работы «Пальчиковые игры – лучший способ развития мелкой моторики рук младших дошкольников»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2016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Леонова Н.Ю., воспитатель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10.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Всероссийский детский конкурс по основам безопасности жизнедеятельности «Простые правила»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2016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Турбовец</a:t>
                      </a:r>
                      <a:r>
                        <a:rPr lang="ru-RU" sz="1200" dirty="0">
                          <a:effectLst/>
                        </a:rPr>
                        <a:t> Р.М., воспитатель, воспитанники группы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82879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533635416"/>
              </p:ext>
            </p:extLst>
          </p:nvPr>
        </p:nvGraphicFramePr>
        <p:xfrm>
          <a:off x="395536" y="404664"/>
          <a:ext cx="8280920" cy="45935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2071"/>
                <a:gridCol w="4972545"/>
                <a:gridCol w="595069"/>
                <a:gridCol w="2141235"/>
              </a:tblGrid>
              <a:tr h="8358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8.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70" marR="4047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Всероссийский конкурс «Самая востребованная статья месяца», проводимый всероссийским сетевым изданием Дошкольник. РФ 18.09.2016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«Пальчиковые игры – лучший способ развития мелкой моторики рук младших дошкольников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70" marR="404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2016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70" marR="404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Леонова Н.Ю., воспитатель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70" marR="40470" marT="0" marB="0"/>
                </a:tc>
              </a:tr>
              <a:tr h="6686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9.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70" marR="4047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Всероссийское сетевое издание «Дошкольник.РФ», публикация работы «Пальчиковые игры – лучший способ развития мелкой моторики рук младших дошкольников»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70" marR="404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2016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70" marR="404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Леонова Н.Ю., воспитатель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70" marR="40470" marT="0" marB="0"/>
                </a:tc>
              </a:tr>
              <a:tr h="5014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10.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70" marR="4047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Всероссийский детский конкурс по основам безопасности жизнедеятельности «Простые правила»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70" marR="404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2016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70" marR="404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Турбовец Р.М., воспитатель, воспитанники группы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70" marR="40470" marT="0" marB="0"/>
                </a:tc>
              </a:tr>
              <a:tr h="167161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Областные мероприятия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70" marR="4047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432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12.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70" marR="404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Стажировочная площадка по сопровождению и реализации ФГОС ДО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70" marR="404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2016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70" marR="404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Мальцева Н.А., заведующий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70" marR="40470" marT="0" marB="0"/>
                </a:tc>
              </a:tr>
              <a:tr h="66864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13.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70" marR="404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Региональный конкурс официальных сайтов системы образования Челябинской области Номинация «Лучший сайт дошкольной образовательной организации»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70" marR="404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2016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70" marR="404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Поздеева Е.Н., педагог-психолог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70" marR="40470" marT="0" marB="0"/>
                </a:tc>
              </a:tr>
              <a:tr h="33432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14.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70" marR="404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Областной конкурс «Детские сады - детям», номинация «Лучший воспитатель детского сада»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70" marR="404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2017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70" marR="404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Алилуева Ю.В., воспитатель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70" marR="40470" marT="0" marB="0"/>
                </a:tc>
              </a:tr>
              <a:tr h="66864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70" marR="404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70" marR="404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70" marR="404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70" marR="4047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15883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</p:nvPr>
        </p:nvGraphicFramePr>
        <p:xfrm>
          <a:off x="1147762" y="1102328"/>
          <a:ext cx="6391275" cy="32969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06243"/>
                <a:gridCol w="709771"/>
                <a:gridCol w="1775261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Районная Спартакиада «Малышок»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2016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Уразбахтина И.А., инстр. по физ. культуре команда воспитанников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Районный лыжный праздник в эстафете среди детских садов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2017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Уразбахтина И.А., инстр. по физ. культуре команда воспитанников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Районная легкоатлетическая эстафета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2017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Уразбахтина И.А., инстр. по физ. культуре команда воспитанников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>
                          <a:effectLst/>
                        </a:rPr>
                        <a:t>Интеллектуальные состязания «Почемучки»</a:t>
                      </a:r>
                      <a:endParaRPr lang="ru-RU" sz="1200" b="1" i="1" u="sng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2017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Поздеева</a:t>
                      </a:r>
                      <a:r>
                        <a:rPr lang="ru-RU" sz="1200" dirty="0">
                          <a:effectLst/>
                        </a:rPr>
                        <a:t> Е.Н., педагог-психолог, воспитанница гр. №6 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Дяченко Вероника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65451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620688"/>
            <a:ext cx="6512511" cy="1143000"/>
          </a:xfrm>
        </p:spPr>
        <p:txBody>
          <a:bodyPr/>
          <a:lstStyle/>
          <a:p>
            <a:pPr algn="ctr"/>
            <a:r>
              <a:rPr lang="ru-RU" sz="3200" dirty="0" smtClean="0"/>
              <a:t>Проект решений педагогического совета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1988840"/>
            <a:ext cx="8136904" cy="4032448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 </a:t>
            </a:r>
            <a:r>
              <a:rPr lang="ru-RU" sz="2600" dirty="0" smtClean="0"/>
              <a:t>1. Признать выполнение </a:t>
            </a:r>
            <a:r>
              <a:rPr lang="ru-RU" sz="2600" dirty="0"/>
              <a:t>задач годового </a:t>
            </a:r>
            <a:r>
              <a:rPr lang="ru-RU" sz="2600" dirty="0" smtClean="0"/>
              <a:t>плана на достаточном уровне;</a:t>
            </a:r>
            <a:endParaRPr lang="ru-RU" sz="2600" dirty="0"/>
          </a:p>
          <a:p>
            <a:r>
              <a:rPr lang="ru-RU" sz="2600" dirty="0" smtClean="0"/>
              <a:t>2.Использовать результаты мониторинга развития ребенка при планировании индивидуальной работы с детьми в каждой возрастной группе;</a:t>
            </a:r>
          </a:p>
          <a:p>
            <a:r>
              <a:rPr lang="ru-RU" sz="2600" dirty="0" smtClean="0"/>
              <a:t>3. Педагогам, не имеющим категорию, разработать план подготовки к аттестации до 1 августа 2017 г.;</a:t>
            </a:r>
            <a:endParaRPr lang="ru-RU" sz="2600" dirty="0"/>
          </a:p>
          <a:p>
            <a:r>
              <a:rPr lang="ru-RU" sz="2600" dirty="0" smtClean="0"/>
              <a:t>4. </a:t>
            </a:r>
            <a:r>
              <a:rPr lang="ru-RU" sz="2600" dirty="0"/>
              <a:t>Утвердить план  работы ДОУ  на летний период </a:t>
            </a:r>
            <a:r>
              <a:rPr lang="ru-RU" sz="2600" dirty="0" smtClean="0"/>
              <a:t>2017 </a:t>
            </a:r>
            <a:r>
              <a:rPr lang="ru-RU" sz="2600" dirty="0"/>
              <a:t>г.;</a:t>
            </a:r>
          </a:p>
          <a:p>
            <a:r>
              <a:rPr lang="ru-RU" sz="2600" dirty="0" smtClean="0"/>
              <a:t>5. Утвердить </a:t>
            </a:r>
            <a:r>
              <a:rPr lang="ru-RU" sz="2600" dirty="0"/>
              <a:t>режим дня в группах </a:t>
            </a:r>
            <a:r>
              <a:rPr lang="ru-RU" sz="2600" dirty="0" smtClean="0"/>
              <a:t>на </a:t>
            </a:r>
            <a:r>
              <a:rPr lang="ru-RU" sz="2600" dirty="0"/>
              <a:t>теплый </a:t>
            </a:r>
            <a:r>
              <a:rPr lang="ru-RU" sz="2600" dirty="0" smtClean="0"/>
              <a:t>период;</a:t>
            </a:r>
          </a:p>
          <a:p>
            <a:r>
              <a:rPr lang="ru-RU" sz="2600" dirty="0" smtClean="0"/>
              <a:t>6</a:t>
            </a:r>
            <a:r>
              <a:rPr lang="ru-RU" sz="2600" dirty="0"/>
              <a:t>. Подготовить   проект годового плана на </a:t>
            </a:r>
            <a:r>
              <a:rPr lang="ru-RU" sz="2600" dirty="0" smtClean="0"/>
              <a:t>2017-2018 </a:t>
            </a:r>
            <a:r>
              <a:rPr lang="ru-RU" sz="2600" dirty="0"/>
              <a:t>учебный год до </a:t>
            </a:r>
            <a:r>
              <a:rPr lang="ru-RU" sz="2600" dirty="0" smtClean="0"/>
              <a:t>1 августа 2017г</a:t>
            </a:r>
            <a:r>
              <a:rPr lang="ru-RU" sz="2600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84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 smtClean="0"/>
              <a:t>Кадровый потенциал МБДОУ</a:t>
            </a:r>
            <a:endParaRPr lang="ru-RU" sz="32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732412394"/>
              </p:ext>
            </p:extLst>
          </p:nvPr>
        </p:nvGraphicFramePr>
        <p:xfrm>
          <a:off x="1143000" y="731838"/>
          <a:ext cx="6400800" cy="3475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17243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71600" y="548680"/>
            <a:ext cx="6512511" cy="1143000"/>
          </a:xfrm>
        </p:spPr>
        <p:txBody>
          <a:bodyPr/>
          <a:lstStyle/>
          <a:p>
            <a:pPr algn="ctr"/>
            <a:r>
              <a:rPr lang="ru-RU" sz="3600" dirty="0" smtClean="0"/>
              <a:t>Анализ кадрового </a:t>
            </a:r>
            <a:r>
              <a:rPr lang="ru-RU" sz="3600" dirty="0" smtClean="0"/>
              <a:t>состава</a:t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>
                <a:effectLst/>
              </a:rPr>
              <a:t>Профессиональный уровень педагогов</a:t>
            </a:r>
            <a:br>
              <a:rPr lang="ru-RU" sz="3600" dirty="0">
                <a:effectLst/>
              </a:rPr>
            </a:br>
            <a:endParaRPr lang="ru-RU" sz="3600" dirty="0"/>
          </a:p>
        </p:txBody>
      </p:sp>
      <p:graphicFrame>
        <p:nvGraphicFramePr>
          <p:cNvPr id="4" name="Объект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246186310"/>
              </p:ext>
            </p:extLst>
          </p:nvPr>
        </p:nvGraphicFramePr>
        <p:xfrm>
          <a:off x="1331640" y="2780928"/>
          <a:ext cx="6400800" cy="3475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4522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620688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>
                <a:effectLst/>
              </a:rPr>
              <a:t>Квалификационный уровень педагогов</a:t>
            </a:r>
            <a:br>
              <a:rPr lang="ru-RU" sz="3600" dirty="0">
                <a:effectLst/>
              </a:rPr>
            </a:br>
            <a:endParaRPr lang="ru-RU" sz="36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257163901"/>
              </p:ext>
            </p:extLst>
          </p:nvPr>
        </p:nvGraphicFramePr>
        <p:xfrm>
          <a:off x="1331640" y="2132856"/>
          <a:ext cx="6400800" cy="3475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5469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764704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>
                <a:effectLst/>
              </a:rPr>
              <a:t>Стаж работы педагогов</a:t>
            </a:r>
            <a:endParaRPr lang="ru-RU" sz="36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863991566"/>
              </p:ext>
            </p:extLst>
          </p:nvPr>
        </p:nvGraphicFramePr>
        <p:xfrm>
          <a:off x="1187450" y="2060575"/>
          <a:ext cx="6400800" cy="3475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8679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149080"/>
            <a:ext cx="6512511" cy="1143000"/>
          </a:xfrm>
        </p:spPr>
        <p:txBody>
          <a:bodyPr/>
          <a:lstStyle/>
          <a:p>
            <a:pPr algn="ctr"/>
            <a:r>
              <a:rPr lang="ru-RU" sz="2800" dirty="0" smtClean="0"/>
              <a:t>Результативность участия в культурно-массовых мероприятиях разного уровня</a:t>
            </a: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178149629"/>
              </p:ext>
            </p:extLst>
          </p:nvPr>
        </p:nvGraphicFramePr>
        <p:xfrm>
          <a:off x="1143000" y="731838"/>
          <a:ext cx="6400800" cy="3475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90083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6512511" cy="1143000"/>
          </a:xfrm>
        </p:spPr>
        <p:txBody>
          <a:bodyPr/>
          <a:lstStyle/>
          <a:p>
            <a:pPr algn="ctr"/>
            <a:r>
              <a:rPr lang="ru-RU" sz="2800" dirty="0" smtClean="0"/>
              <a:t>Региональный конкурс официальных сайтов системы образования Челябинской области. Номинация «Лучший сайт дошкольной образовательной организации»</a:t>
            </a:r>
            <a:br>
              <a:rPr lang="ru-RU" sz="2800" dirty="0" smtClean="0"/>
            </a:br>
            <a:r>
              <a:rPr lang="ru-RU" sz="2800" dirty="0" smtClean="0"/>
              <a:t> 3 место</a:t>
            </a:r>
            <a:endParaRPr lang="ru-RU" sz="2800" dirty="0"/>
          </a:p>
        </p:txBody>
      </p:sp>
      <p:pic>
        <p:nvPicPr>
          <p:cNvPr id="2050" name="Picture 2" descr="C:\Users\1\Desktop\Безымянный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789040"/>
            <a:ext cx="5339730" cy="261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702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372168"/>
            <a:ext cx="8208911" cy="1143000"/>
          </a:xfrm>
        </p:spPr>
        <p:txBody>
          <a:bodyPr/>
          <a:lstStyle/>
          <a:p>
            <a:pPr algn="ctr"/>
            <a:r>
              <a:rPr lang="en-US" sz="3600" dirty="0">
                <a:effectLst/>
              </a:rPr>
              <a:t>I</a:t>
            </a:r>
            <a:r>
              <a:rPr lang="ru-RU" sz="3600" dirty="0">
                <a:effectLst/>
              </a:rPr>
              <a:t> городской фестиваль педагогического мастерства «Педагогический калейдоскоп»</a:t>
            </a:r>
          </a:p>
        </p:txBody>
      </p:sp>
      <p:pic>
        <p:nvPicPr>
          <p:cNvPr id="3074" name="Picture 2" descr="C:\Для обмена\Для Совета ДОУ\Педагогичнский кал.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48680"/>
            <a:ext cx="4752528" cy="356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01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489</TotalTime>
  <Words>758</Words>
  <Application>Microsoft Office PowerPoint</Application>
  <PresentationFormat>Экран (4:3)</PresentationFormat>
  <Paragraphs>126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Воздушный поток</vt:lpstr>
      <vt:lpstr>План итогового Педагогического совета № 4  </vt:lpstr>
      <vt:lpstr>Отчет по работе с педагогическими кадрами  МБДОУ «ДС № 251 г. Челябинска» 2016-2017 учебный год</vt:lpstr>
      <vt:lpstr>Кадровый потенциал МБДОУ</vt:lpstr>
      <vt:lpstr>Анализ кадрового состава  Профессиональный уровень педагогов </vt:lpstr>
      <vt:lpstr>Квалификационный уровень педагогов </vt:lpstr>
      <vt:lpstr>Стаж работы педагогов</vt:lpstr>
      <vt:lpstr>Результативность участия в культурно-массовых мероприятиях разного уровня</vt:lpstr>
      <vt:lpstr>Региональный конкурс официальных сайтов системы образования Челябинской области. Номинация «Лучший сайт дошкольной образовательной организации»  3 место</vt:lpstr>
      <vt:lpstr>I городской фестиваль педагогического мастерства «Педагогический калейдоскоп»</vt:lpstr>
      <vt:lpstr>XXV городской фестиваль-конкурс детского художественного творчества «Хрустальная капель» районный этап</vt:lpstr>
      <vt:lpstr>XXV городской фестиваль-конкурс детского художественного творчества «Хрустальная капель»  городской этап</vt:lpstr>
      <vt:lpstr>XVгородская выставка цветов и плодов, номинация Лучший цветочный костюм</vt:lpstr>
      <vt:lpstr>Районная Спартакиада «Малышок»</vt:lpstr>
      <vt:lpstr>Городская командная интеллектуальная олимпиада дошкольников «Рифей»</vt:lpstr>
      <vt:lpstr>Открытый городской конкурс-выставка по LEGO конструированию для дошкольников</vt:lpstr>
      <vt:lpstr>Городской конкурс по БДД «Стань светлее и моднее!» </vt:lpstr>
      <vt:lpstr>Городской конкурс рисунков по БДД «Моя дорога безопасная»</vt:lpstr>
      <vt:lpstr>Городской открытый конкурс творческих работ «Рождественская мечта»</vt:lpstr>
      <vt:lpstr>Презентация PowerPoint</vt:lpstr>
      <vt:lpstr>Участие педагогов и воспитанников  в конкурсных и методических мероприятиях 2016-2017 год  </vt:lpstr>
      <vt:lpstr>Презентация PowerPoint</vt:lpstr>
      <vt:lpstr>Презентация PowerPoint</vt:lpstr>
      <vt:lpstr>Презентация PowerPoint</vt:lpstr>
      <vt:lpstr>Проект решений педагогического совета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по работе с педагогическими кадрами  МБДОУ «ДС № 251 г. Челябинска»</dc:title>
  <dc:creator>1</dc:creator>
  <cp:lastModifiedBy>1</cp:lastModifiedBy>
  <cp:revision>33</cp:revision>
  <dcterms:created xsi:type="dcterms:W3CDTF">2017-03-23T10:48:29Z</dcterms:created>
  <dcterms:modified xsi:type="dcterms:W3CDTF">2017-05-31T07:40:45Z</dcterms:modified>
</cp:coreProperties>
</file>