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5" r:id="rId6"/>
    <p:sldId id="260" r:id="rId7"/>
    <p:sldId id="266" r:id="rId8"/>
    <p:sldId id="261" r:id="rId9"/>
    <p:sldId id="268" r:id="rId10"/>
    <p:sldId id="262" r:id="rId11"/>
    <p:sldId id="269" r:id="rId12"/>
    <p:sldId id="263" r:id="rId13"/>
    <p:sldId id="270" r:id="rId14"/>
    <p:sldId id="264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6" autoAdjust="0"/>
    <p:restoredTop sz="94660"/>
  </p:normalViewPr>
  <p:slideViewPr>
    <p:cSldViewPr>
      <p:cViewPr>
        <p:scale>
          <a:sx n="76" d="100"/>
          <a:sy n="76" d="100"/>
        </p:scale>
        <p:origin x="-114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69.47</c:v>
                </c:pt>
                <c:pt idx="1">
                  <c:v>86.23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30.53</c:v>
                </c:pt>
                <c:pt idx="1">
                  <c:v>13.77</c:v>
                </c:pt>
              </c:numCache>
            </c:numRef>
          </c:val>
        </c:ser>
        <c:axId val="56181120"/>
        <c:axId val="79306112"/>
      </c:barChart>
      <c:catAx>
        <c:axId val="56181120"/>
        <c:scaling>
          <c:orientation val="minMax"/>
        </c:scaling>
        <c:axPos val="b"/>
        <c:tickLblPos val="nextTo"/>
        <c:crossAx val="79306112"/>
        <c:crosses val="autoZero"/>
        <c:auto val="1"/>
        <c:lblAlgn val="ctr"/>
        <c:lblOffset val="100"/>
      </c:catAx>
      <c:valAx>
        <c:axId val="79306112"/>
        <c:scaling>
          <c:orientation val="minMax"/>
        </c:scaling>
        <c:axPos val="l"/>
        <c:majorGridlines/>
        <c:numFmt formatCode="General" sourceLinked="1"/>
        <c:tickLblPos val="nextTo"/>
        <c:crossAx val="561811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61.339999999999996</c:v>
                </c:pt>
                <c:pt idx="1">
                  <c:v>88.84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38.660000000000004</c:v>
                </c:pt>
                <c:pt idx="1">
                  <c:v>11.16</c:v>
                </c:pt>
              </c:numCache>
            </c:numRef>
          </c:val>
        </c:ser>
        <c:axId val="79350400"/>
        <c:axId val="132579712"/>
      </c:barChart>
      <c:catAx>
        <c:axId val="79350400"/>
        <c:scaling>
          <c:orientation val="minMax"/>
        </c:scaling>
        <c:axPos val="b"/>
        <c:tickLblPos val="nextTo"/>
        <c:crossAx val="132579712"/>
        <c:crosses val="autoZero"/>
        <c:auto val="1"/>
        <c:lblAlgn val="ctr"/>
        <c:lblOffset val="100"/>
      </c:catAx>
      <c:valAx>
        <c:axId val="132579712"/>
        <c:scaling>
          <c:orientation val="minMax"/>
        </c:scaling>
        <c:axPos val="l"/>
        <c:majorGridlines/>
        <c:numFmt formatCode="General" sourceLinked="1"/>
        <c:tickLblPos val="nextTo"/>
        <c:crossAx val="79350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60.74</c:v>
                </c:pt>
                <c:pt idx="1">
                  <c:v>80.06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39.260000000000005</c:v>
                </c:pt>
                <c:pt idx="1">
                  <c:v>19.939999999999998</c:v>
                </c:pt>
              </c:numCache>
            </c:numRef>
          </c:val>
        </c:ser>
        <c:axId val="133900928"/>
        <c:axId val="133919488"/>
      </c:barChart>
      <c:catAx>
        <c:axId val="133900928"/>
        <c:scaling>
          <c:orientation val="minMax"/>
        </c:scaling>
        <c:axPos val="b"/>
        <c:tickLblPos val="nextTo"/>
        <c:crossAx val="133919488"/>
        <c:crosses val="autoZero"/>
        <c:auto val="1"/>
        <c:lblAlgn val="ctr"/>
        <c:lblOffset val="100"/>
      </c:catAx>
      <c:valAx>
        <c:axId val="133919488"/>
        <c:scaling>
          <c:orientation val="minMax"/>
        </c:scaling>
        <c:axPos val="l"/>
        <c:majorGridlines/>
        <c:numFmt formatCode="General" sourceLinked="1"/>
        <c:tickLblPos val="nextTo"/>
        <c:crossAx val="133900928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74.319999999999993</c:v>
                </c:pt>
                <c:pt idx="1">
                  <c:v>89.61999999999999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25.68</c:v>
                </c:pt>
                <c:pt idx="1">
                  <c:v>10.38</c:v>
                </c:pt>
              </c:numCache>
            </c:numRef>
          </c:val>
        </c:ser>
        <c:axId val="132520576"/>
        <c:axId val="133169536"/>
      </c:barChart>
      <c:catAx>
        <c:axId val="132520576"/>
        <c:scaling>
          <c:orientation val="minMax"/>
        </c:scaling>
        <c:axPos val="b"/>
        <c:tickLblPos val="nextTo"/>
        <c:crossAx val="133169536"/>
        <c:crosses val="autoZero"/>
        <c:auto val="1"/>
        <c:lblAlgn val="ctr"/>
        <c:lblOffset val="100"/>
      </c:catAx>
      <c:valAx>
        <c:axId val="133169536"/>
        <c:scaling>
          <c:orientation val="minMax"/>
        </c:scaling>
        <c:axPos val="l"/>
        <c:majorGridlines/>
        <c:numFmt formatCode="General" sourceLinked="1"/>
        <c:tickLblPos val="nextTo"/>
        <c:crossAx val="132520576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74.599999999999994</c:v>
                </c:pt>
                <c:pt idx="1">
                  <c:v>85.4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25.4</c:v>
                </c:pt>
                <c:pt idx="1">
                  <c:v>14.6</c:v>
                </c:pt>
              </c:numCache>
            </c:numRef>
          </c:val>
        </c:ser>
        <c:axId val="54638080"/>
        <c:axId val="54639616"/>
      </c:barChart>
      <c:catAx>
        <c:axId val="54638080"/>
        <c:scaling>
          <c:orientation val="minMax"/>
        </c:scaling>
        <c:axPos val="b"/>
        <c:tickLblPos val="nextTo"/>
        <c:crossAx val="54639616"/>
        <c:crosses val="autoZero"/>
        <c:auto val="1"/>
        <c:lblAlgn val="ctr"/>
        <c:lblOffset val="100"/>
      </c:catAx>
      <c:valAx>
        <c:axId val="54639616"/>
        <c:scaling>
          <c:orientation val="minMax"/>
        </c:scaling>
        <c:axPos val="l"/>
        <c:majorGridlines/>
        <c:numFmt formatCode="General" sourceLinked="1"/>
        <c:tickLblPos val="nextTo"/>
        <c:crossAx val="54638080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70.13</c:v>
                </c:pt>
                <c:pt idx="1">
                  <c:v>87.72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освоено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Вводная диагностика</c:v>
                </c:pt>
                <c:pt idx="1">
                  <c:v>Итоговая диагностика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29.87</c:v>
                </c:pt>
                <c:pt idx="1">
                  <c:v>12.28</c:v>
                </c:pt>
              </c:numCache>
            </c:numRef>
          </c:val>
        </c:ser>
        <c:axId val="132299392"/>
        <c:axId val="132310912"/>
      </c:barChart>
      <c:catAx>
        <c:axId val="132299392"/>
        <c:scaling>
          <c:orientation val="minMax"/>
        </c:scaling>
        <c:axPos val="b"/>
        <c:tickLblPos val="nextTo"/>
        <c:crossAx val="132310912"/>
        <c:crosses val="autoZero"/>
        <c:auto val="1"/>
        <c:lblAlgn val="ctr"/>
        <c:lblOffset val="100"/>
      </c:catAx>
      <c:valAx>
        <c:axId val="132310912"/>
        <c:scaling>
          <c:orientation val="minMax"/>
        </c:scaling>
        <c:axPos val="l"/>
        <c:majorGridlines/>
        <c:numFmt formatCode="General" sourceLinked="1"/>
        <c:tickLblPos val="nextTo"/>
        <c:crossAx val="1322993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7601" y="1599872"/>
            <a:ext cx="7704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Мониторинг развития ребенка.</a:t>
            </a:r>
          </a:p>
          <a:p>
            <a:pPr algn="ctr"/>
            <a:r>
              <a:rPr lang="ru-RU" sz="32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Результаты за 2016-2017 учебный год</a:t>
            </a:r>
            <a:endParaRPr lang="ru-RU" sz="32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5085184"/>
            <a:ext cx="54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/>
              <a:t>Сабирова Ирина Павловна</a:t>
            </a:r>
          </a:p>
          <a:p>
            <a:pPr algn="r" hangingPunct="0"/>
            <a:r>
              <a:rPr lang="ru-RU" sz="2000" dirty="0" smtClean="0"/>
              <a:t>Старший воспитатель МБДОУ «Детский сад №251 г. Челябинска» СП 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589956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hangingPunct="0"/>
            <a:r>
              <a:rPr lang="ru-RU" sz="2000" dirty="0"/>
              <a:t>Муниципальное </a:t>
            </a:r>
            <a:r>
              <a:rPr lang="ru-RU" sz="2000" dirty="0" smtClean="0"/>
              <a:t>бюджетное дошкольное образовательное учреждение “Детский сад №251 г. Челябинска"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1329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428604"/>
            <a:ext cx="7816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Социально-коммуникативное развитие</a:t>
            </a:r>
            <a:endParaRPr lang="ru-RU" sz="28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5088628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Физическое развитие включает </a:t>
            </a:r>
            <a:r>
              <a:rPr lang="ru-RU" sz="2000" dirty="0" smtClean="0"/>
              <a:t>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sz="2000" dirty="0" err="1" smtClean="0"/>
              <a:t>саморегуляции</a:t>
            </a:r>
            <a:r>
              <a:rPr lang="ru-RU" sz="2000" dirty="0" smtClean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  <a:endParaRPr lang="ru-RU" sz="2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428604"/>
            <a:ext cx="7745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Физическое развитие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Художественно-эстетическое развитие предполагает </a:t>
            </a:r>
          </a:p>
          <a:p>
            <a:r>
              <a:rPr lang="ru-RU" sz="2000" dirty="0" smtClean="0"/>
              <a:t>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</a:t>
            </a:r>
          </a:p>
          <a:p>
            <a:r>
              <a:rPr lang="ru-RU" sz="2000" dirty="0" smtClean="0"/>
              <a:t>реализацию самостоятельной творческой деятельности детей (изобразительной, конструктивно-модельной, музыкальной и др.).</a:t>
            </a:r>
          </a:p>
          <a:p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142852"/>
            <a:ext cx="753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Художественно-эстетическое развитие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24" y="1500176"/>
          <a:ext cx="7286676" cy="4040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1008280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Образовательные области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Процент</a:t>
                      </a:r>
                      <a:r>
                        <a:rPr lang="ru-RU" baseline="0" dirty="0" smtClean="0"/>
                        <a:t> освоения достижений</a:t>
                      </a:r>
                      <a:endParaRPr lang="ru-RU" dirty="0"/>
                    </a:p>
                  </a:txBody>
                  <a:tcPr/>
                </a:tc>
              </a:tr>
              <a:tr h="584162">
                <a:tc>
                  <a:txBody>
                    <a:bodyPr/>
                    <a:lstStyle/>
                    <a:p>
                      <a:r>
                        <a:rPr lang="ru-RU" dirty="0" smtClean="0"/>
                        <a:t>Познавательное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88,8%</a:t>
                      </a:r>
                      <a:endParaRPr lang="ru-RU" dirty="0"/>
                    </a:p>
                  </a:txBody>
                  <a:tcPr/>
                </a:tc>
              </a:tr>
              <a:tr h="584162">
                <a:tc>
                  <a:txBody>
                    <a:bodyPr/>
                    <a:lstStyle/>
                    <a:p>
                      <a:r>
                        <a:rPr lang="ru-RU" dirty="0" smtClean="0"/>
                        <a:t>Речевое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80,0%</a:t>
                      </a:r>
                      <a:endParaRPr lang="ru-RU" dirty="0"/>
                    </a:p>
                  </a:txBody>
                  <a:tcPr/>
                </a:tc>
              </a:tr>
              <a:tr h="584162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Социально-коммуникативное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89,6%</a:t>
                      </a:r>
                      <a:endParaRPr lang="ru-RU" dirty="0"/>
                    </a:p>
                  </a:txBody>
                  <a:tcPr/>
                </a:tc>
              </a:tr>
              <a:tr h="584162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85,4%</a:t>
                      </a:r>
                      <a:endParaRPr lang="ru-RU" dirty="0"/>
                    </a:p>
                  </a:txBody>
                  <a:tcPr/>
                </a:tc>
              </a:tr>
              <a:tr h="584162"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Художественно-эстетическое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87,7%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dirty="0" smtClean="0"/>
              <a:t>3.2.3.</a:t>
            </a:r>
            <a:r>
              <a:rPr lang="ru-RU" sz="2400" dirty="0" smtClean="0"/>
              <a:t> При реализации Программы может проводиться оценка индивидуального развития детей. Такая оценка производится педагогическим работником в рамках педагогической диагностики (оценки индивидуального развития детей дошкольного возраста, связанной с оценкой эффективности педагогических действий и лежащей в основе их дальнейшего планирования).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Результаты педагогической диагностики (мониторинга) могут использоваться исключительно для решения следующих образовательных задач, обозначенных </a:t>
            </a:r>
            <a:r>
              <a:rPr lang="ru-RU" sz="2400" b="1" dirty="0" smtClean="0"/>
              <a:t>ФГОС ДО (П.3.2.3)</a:t>
            </a:r>
            <a:r>
              <a:rPr lang="ru-RU" sz="2400" dirty="0" smtClean="0"/>
              <a:t>:</a:t>
            </a:r>
          </a:p>
          <a:p>
            <a:endParaRPr lang="ru-RU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оптимизации работы с группой детей</a:t>
            </a:r>
            <a:endParaRPr lang="ru-RU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14290"/>
            <a:ext cx="7316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Данные мониторинга </a:t>
            </a:r>
          </a:p>
          <a:p>
            <a:pPr algn="ctr"/>
            <a:r>
              <a:rPr lang="ru-RU" sz="28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 2016-2017 учебный год</a:t>
            </a:r>
          </a:p>
          <a:p>
            <a:pPr algn="ctr"/>
            <a:endParaRPr lang="ru-RU" sz="28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802876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Познавательное развитие предполагает </a:t>
            </a:r>
          </a:p>
          <a:p>
            <a:r>
              <a:rPr lang="ru-RU" sz="1900" dirty="0" smtClean="0"/>
              <a:t>развитие интересов детей, любознательности и познавательной мотивации; </a:t>
            </a:r>
          </a:p>
          <a:p>
            <a:r>
              <a:rPr lang="ru-RU" sz="1900" dirty="0" smtClean="0"/>
              <a:t>формирование познавательных действий, становление сознания; развитие воображения и творческой активности; </a:t>
            </a:r>
          </a:p>
          <a:p>
            <a:r>
              <a:rPr lang="ru-RU" sz="1900" dirty="0" smtClean="0"/>
              <a:t>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sz="1900" dirty="0" err="1" smtClean="0"/>
              <a:t>социокультурных</a:t>
            </a:r>
            <a:r>
              <a:rPr lang="ru-RU" sz="1900" dirty="0" smtClean="0"/>
              <a:t> ценностях нашего народа, об отечественных традициях и праздниках, о планете Земля как общем доме людей, об особенностях её природы, многообразии стран и народов мира.</a:t>
            </a:r>
          </a:p>
          <a:p>
            <a:endParaRPr lang="ru-RU" sz="19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357166"/>
            <a:ext cx="7602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Познавательное развитие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b="1" dirty="0" smtClean="0"/>
          </a:p>
          <a:p>
            <a:r>
              <a:rPr lang="ru-RU" sz="2000" b="1" dirty="0" smtClean="0"/>
              <a:t>Речевое развитие включает </a:t>
            </a:r>
          </a:p>
          <a:p>
            <a:r>
              <a:rPr lang="ru-RU" sz="2000" dirty="0" smtClean="0"/>
              <a:t>владение речью как средством общения и культуры; </a:t>
            </a:r>
          </a:p>
          <a:p>
            <a:r>
              <a:rPr lang="ru-RU" sz="2000" dirty="0" smtClean="0"/>
              <a:t>обогащение активного словаря; </a:t>
            </a:r>
          </a:p>
          <a:p>
            <a:r>
              <a:rPr lang="ru-RU" sz="2000" dirty="0" smtClean="0"/>
              <a:t>развитие связной, грамматически правильной диалогической и монологической речи; </a:t>
            </a:r>
          </a:p>
          <a:p>
            <a:r>
              <a:rPr lang="ru-RU" sz="2000" dirty="0" smtClean="0"/>
              <a:t>развитие речевого творчества; </a:t>
            </a:r>
          </a:p>
          <a:p>
            <a:r>
              <a:rPr lang="ru-RU" sz="2000" dirty="0" smtClean="0"/>
              <a:t>развитие звуковой и интонационной культуры речи, фонематического слуха; </a:t>
            </a:r>
          </a:p>
          <a:p>
            <a:r>
              <a:rPr lang="ru-RU" sz="2000" dirty="0" smtClean="0"/>
              <a:t>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357166"/>
            <a:ext cx="7674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Речевое развитие</a:t>
            </a:r>
            <a:endParaRPr lang="ru-RU" sz="32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40768"/>
            <a:ext cx="7776864" cy="4248472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704" y="26064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dirty="0" smtClean="0">
                <a:ln w="18415" cmpd="sng">
                  <a:solidFill>
                    <a:schemeClr val="tx1">
                      <a:lumMod val="65000"/>
                      <a:lumOff val="3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3600" dirty="0">
              <a:ln w="18415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1357298"/>
            <a:ext cx="7776864" cy="4857784"/>
          </a:xfrm>
          <a:prstGeom prst="round2DiagRect">
            <a:avLst>
              <a:gd name="adj1" fmla="val 10133"/>
              <a:gd name="adj2" fmla="val 0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Социально-коммуникативное развитие направлено на </a:t>
            </a:r>
          </a:p>
          <a:p>
            <a:r>
              <a:rPr lang="ru-RU" sz="1900" dirty="0" smtClean="0"/>
              <a:t>усвоение норм и ценностей, принятых в обществе, включая моральные и нравственные ценности; </a:t>
            </a:r>
          </a:p>
          <a:p>
            <a:r>
              <a:rPr lang="ru-RU" sz="1900" dirty="0" smtClean="0"/>
              <a:t>развитие общения и взаимодействия ребёнка со взрослыми и сверстниками; </a:t>
            </a:r>
          </a:p>
          <a:p>
            <a:r>
              <a:rPr lang="ru-RU" sz="1900" dirty="0" smtClean="0"/>
              <a:t>становление самостоятельности, целенаправленности и </a:t>
            </a:r>
            <a:r>
              <a:rPr lang="ru-RU" sz="1900" dirty="0" err="1" smtClean="0"/>
              <a:t>саморегуляции</a:t>
            </a:r>
            <a:r>
              <a:rPr lang="ru-RU" sz="1900" dirty="0" smtClean="0"/>
              <a:t> собственных действий; </a:t>
            </a:r>
          </a:p>
          <a:p>
            <a:r>
              <a:rPr lang="ru-RU" sz="1900" dirty="0" smtClean="0"/>
              <a:t>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</a:t>
            </a:r>
          </a:p>
          <a:p>
            <a:r>
              <a:rPr lang="ru-RU" sz="1900" dirty="0" smtClean="0"/>
              <a:t>формирование позитивных установок к различным видам труда и творчества; </a:t>
            </a:r>
          </a:p>
          <a:p>
            <a:r>
              <a:rPr lang="ru-RU" sz="1900" dirty="0" smtClean="0"/>
              <a:t>формирование основ безопасного поведения в быту, социуме, природе.</a:t>
            </a:r>
          </a:p>
          <a:p>
            <a:endParaRPr lang="ru-RU" sz="32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2736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891247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660</Words>
  <Application>Microsoft Office PowerPoint</Application>
  <PresentationFormat>Экран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251</cp:lastModifiedBy>
  <cp:revision>29</cp:revision>
  <dcterms:created xsi:type="dcterms:W3CDTF">2012-07-31T15:34:20Z</dcterms:created>
  <dcterms:modified xsi:type="dcterms:W3CDTF">2017-05-31T07:34:08Z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234770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