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49" r:id="rId2"/>
    <p:sldId id="36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18" r:id="rId11"/>
    <p:sldId id="310" r:id="rId12"/>
    <p:sldId id="322" r:id="rId13"/>
    <p:sldId id="350" r:id="rId14"/>
    <p:sldId id="351" r:id="rId15"/>
    <p:sldId id="352" r:id="rId16"/>
    <p:sldId id="353" r:id="rId17"/>
    <p:sldId id="356" r:id="rId18"/>
    <p:sldId id="362" r:id="rId19"/>
    <p:sldId id="363" r:id="rId20"/>
    <p:sldId id="364" r:id="rId21"/>
    <p:sldId id="365" r:id="rId22"/>
    <p:sldId id="374" r:id="rId23"/>
    <p:sldId id="361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1" r:id="rId36"/>
    <p:sldId id="342" r:id="rId37"/>
    <p:sldId id="344" r:id="rId38"/>
    <p:sldId id="345" r:id="rId39"/>
    <p:sldId id="347" r:id="rId40"/>
    <p:sldId id="348" r:id="rId41"/>
    <p:sldId id="321" r:id="rId42"/>
    <p:sldId id="37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1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>
      <p:cViewPr>
        <p:scale>
          <a:sx n="76" d="100"/>
          <a:sy n="76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имеют высшее профессиональное образование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33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имеют средне-специальное образование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</c:v>
                </c:pt>
                <c:pt idx="1">
                  <c:v>15</c:v>
                </c:pt>
                <c:pt idx="2">
                  <c:v>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обучаются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163072"/>
        <c:axId val="44164608"/>
      </c:barChart>
      <c:catAx>
        <c:axId val="44163072"/>
        <c:scaling>
          <c:orientation val="minMax"/>
        </c:scaling>
        <c:delete val="0"/>
        <c:axPos val="b"/>
        <c:majorTickMark val="out"/>
        <c:minorTickMark val="none"/>
        <c:tickLblPos val="nextTo"/>
        <c:crossAx val="44164608"/>
        <c:crosses val="autoZero"/>
        <c:auto val="1"/>
        <c:lblAlgn val="ctr"/>
        <c:lblOffset val="100"/>
        <c:noMultiLvlLbl val="0"/>
      </c:catAx>
      <c:valAx>
        <c:axId val="4416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163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2017-2018 учебный год</c:v>
                </c:pt>
                <c:pt idx="1">
                  <c:v>2018-2019 учебный год</c:v>
                </c:pt>
                <c:pt idx="2">
                  <c:v>2019-2020 учебный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Призовые места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2017-2018 учебный год</c:v>
                </c:pt>
                <c:pt idx="1">
                  <c:v>2018-2019 учебный год</c:v>
                </c:pt>
                <c:pt idx="2">
                  <c:v>2019-2020 учебный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2017-2018 учебный год</c:v>
                </c:pt>
                <c:pt idx="1">
                  <c:v>2018-2019 учебный год</c:v>
                </c:pt>
                <c:pt idx="2">
                  <c:v>2019-2020 учебный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256704"/>
        <c:axId val="131258240"/>
        <c:axId val="0"/>
      </c:bar3DChart>
      <c:catAx>
        <c:axId val="131256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31258240"/>
        <c:crosses val="autoZero"/>
        <c:auto val="1"/>
        <c:lblAlgn val="ctr"/>
        <c:lblOffset val="100"/>
        <c:noMultiLvlLbl val="0"/>
      </c:catAx>
      <c:valAx>
        <c:axId val="13125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256704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2017-2018 учебный год</c:v>
                </c:pt>
                <c:pt idx="1">
                  <c:v>2018-2019 учебный год</c:v>
                </c:pt>
                <c:pt idx="2">
                  <c:v>2019-2020 учебный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Призовые места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2017-2018 учебный год</c:v>
                </c:pt>
                <c:pt idx="1">
                  <c:v>2018-2019 учебный год</c:v>
                </c:pt>
                <c:pt idx="2">
                  <c:v>2019-2020 учебный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2017-2018 учебный год</c:v>
                </c:pt>
                <c:pt idx="1">
                  <c:v>2018-2019 учебный год</c:v>
                </c:pt>
                <c:pt idx="2">
                  <c:v>2019-2020 учебный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476096"/>
        <c:axId val="131490176"/>
        <c:axId val="0"/>
      </c:bar3DChart>
      <c:catAx>
        <c:axId val="131476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1490176"/>
        <c:crosses val="autoZero"/>
        <c:auto val="1"/>
        <c:lblAlgn val="ctr"/>
        <c:lblOffset val="100"/>
        <c:noMultiLvlLbl val="0"/>
      </c:catAx>
      <c:valAx>
        <c:axId val="13149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476096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2017-2018 учебный год</c:v>
                </c:pt>
                <c:pt idx="1">
                  <c:v>2018-2019 учебный год</c:v>
                </c:pt>
                <c:pt idx="2">
                  <c:v>2019-2020 учебный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Призовые места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2017-2018 учебный год</c:v>
                </c:pt>
                <c:pt idx="1">
                  <c:v>2018-2019 учебный год</c:v>
                </c:pt>
                <c:pt idx="2">
                  <c:v>2019-2020 учебный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2017-2018 учебный год</c:v>
                </c:pt>
                <c:pt idx="1">
                  <c:v>2018-2019 учебный год</c:v>
                </c:pt>
                <c:pt idx="2">
                  <c:v>2019-2020 учебный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606656"/>
        <c:axId val="137608192"/>
        <c:axId val="0"/>
      </c:bar3DChart>
      <c:catAx>
        <c:axId val="137606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37608192"/>
        <c:crosses val="autoZero"/>
        <c:auto val="1"/>
        <c:lblAlgn val="ctr"/>
        <c:lblOffset val="100"/>
        <c:noMultiLvlLbl val="0"/>
      </c:catAx>
      <c:valAx>
        <c:axId val="13760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606656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спортивное</c:v>
                </c:pt>
                <c:pt idx="1">
                  <c:v>художественно-эстетическое</c:v>
                </c:pt>
                <c:pt idx="2">
                  <c:v>интеллектуальное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Призовые места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спортивное</c:v>
                </c:pt>
                <c:pt idx="1">
                  <c:v>художественно-эстетическое</c:v>
                </c:pt>
                <c:pt idx="2">
                  <c:v>интеллектуальное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спортивное</c:v>
                </c:pt>
                <c:pt idx="1">
                  <c:v>художественно-эстетическое</c:v>
                </c:pt>
                <c:pt idx="2">
                  <c:v>интеллектуальное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879872"/>
        <c:axId val="130881408"/>
        <c:axId val="0"/>
      </c:bar3DChart>
      <c:catAx>
        <c:axId val="1308798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0881408"/>
        <c:crosses val="autoZero"/>
        <c:auto val="1"/>
        <c:lblAlgn val="ctr"/>
        <c:lblOffset val="100"/>
        <c:noMultiLvlLbl val="0"/>
      </c:catAx>
      <c:valAx>
        <c:axId val="13088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879872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18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</c:v>
                </c:pt>
                <c:pt idx="1">
                  <c:v>20</c:v>
                </c:pt>
                <c:pt idx="2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 категории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24864"/>
        <c:axId val="52726400"/>
      </c:barChart>
      <c:catAx>
        <c:axId val="52724864"/>
        <c:scaling>
          <c:orientation val="minMax"/>
        </c:scaling>
        <c:delete val="0"/>
        <c:axPos val="b"/>
        <c:majorTickMark val="out"/>
        <c:minorTickMark val="none"/>
        <c:tickLblPos val="nextTo"/>
        <c:crossAx val="52726400"/>
        <c:crosses val="autoZero"/>
        <c:auto val="1"/>
        <c:lblAlgn val="ctr"/>
        <c:lblOffset val="100"/>
        <c:noMultiLvlLbl val="0"/>
      </c:catAx>
      <c:valAx>
        <c:axId val="5272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724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Характеристика педагогов по стажу  профессиональной деятельности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1-3 года</c:v>
                </c:pt>
                <c:pt idx="1">
                  <c:v>3-5 лет</c:v>
                </c:pt>
                <c:pt idx="2">
                  <c:v>5-10 лет</c:v>
                </c:pt>
                <c:pt idx="3">
                  <c:v>10-15 лет</c:v>
                </c:pt>
                <c:pt idx="4">
                  <c:v>15-20 лет</c:v>
                </c:pt>
                <c:pt idx="5">
                  <c:v>20 и более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9</c:v>
                </c:pt>
                <c:pt idx="2">
                  <c:v>6</c:v>
                </c:pt>
                <c:pt idx="3">
                  <c:v>8</c:v>
                </c:pt>
                <c:pt idx="4">
                  <c:v>5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Освоено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2018-2019 учебный год</c:v>
                </c:pt>
                <c:pt idx="1">
                  <c:v>2019-2020 учебный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86.23</c:v>
                </c:pt>
                <c:pt idx="1">
                  <c:v>88.36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освоено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2018-2019 учебный год</c:v>
                </c:pt>
                <c:pt idx="1">
                  <c:v>2019-2020 учебный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13.77</c:v>
                </c:pt>
                <c:pt idx="1">
                  <c:v>11.639999999999999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152320"/>
        <c:axId val="130153856"/>
      </c:barChart>
      <c:catAx>
        <c:axId val="130152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0153856"/>
        <c:crosses val="autoZero"/>
        <c:auto val="1"/>
        <c:lblAlgn val="ctr"/>
        <c:lblOffset val="100"/>
        <c:noMultiLvlLbl val="0"/>
      </c:catAx>
      <c:valAx>
        <c:axId val="13015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152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Освоено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Вводная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74.66</c:v>
                </c:pt>
                <c:pt idx="1">
                  <c:v>91.33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освоено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Вводная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25.34</c:v>
                </c:pt>
                <c:pt idx="1">
                  <c:v>8.67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545536"/>
        <c:axId val="130547072"/>
      </c:barChart>
      <c:catAx>
        <c:axId val="130545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30547072"/>
        <c:crosses val="autoZero"/>
        <c:auto val="1"/>
        <c:lblAlgn val="ctr"/>
        <c:lblOffset val="100"/>
        <c:noMultiLvlLbl val="0"/>
      </c:catAx>
      <c:valAx>
        <c:axId val="130547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545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Освоено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Вводная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68.61999999999999</c:v>
                </c:pt>
                <c:pt idx="1">
                  <c:v>84.910000000000025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освоено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Вводная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31.38</c:v>
                </c:pt>
                <c:pt idx="1">
                  <c:v>15.09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582400"/>
        <c:axId val="130583936"/>
      </c:barChart>
      <c:catAx>
        <c:axId val="130582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30583936"/>
        <c:crosses val="autoZero"/>
        <c:auto val="1"/>
        <c:lblAlgn val="ctr"/>
        <c:lblOffset val="100"/>
        <c:noMultiLvlLbl val="0"/>
      </c:catAx>
      <c:valAx>
        <c:axId val="13058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582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Освоено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Вводная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78.33</c:v>
                </c:pt>
                <c:pt idx="1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освоено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Вводная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21.67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35648"/>
        <c:axId val="130637184"/>
      </c:barChart>
      <c:catAx>
        <c:axId val="130635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30637184"/>
        <c:crosses val="autoZero"/>
        <c:auto val="1"/>
        <c:lblAlgn val="ctr"/>
        <c:lblOffset val="100"/>
        <c:noMultiLvlLbl val="0"/>
      </c:catAx>
      <c:valAx>
        <c:axId val="13063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635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Освоено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Вводная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74.08</c:v>
                </c:pt>
                <c:pt idx="1">
                  <c:v>87.04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освоено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Вводная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25.919999999999991</c:v>
                </c:pt>
                <c:pt idx="1">
                  <c:v>12.96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66720"/>
        <c:axId val="130768256"/>
      </c:barChart>
      <c:catAx>
        <c:axId val="13076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0768256"/>
        <c:crosses val="autoZero"/>
        <c:auto val="1"/>
        <c:lblAlgn val="ctr"/>
        <c:lblOffset val="100"/>
        <c:noMultiLvlLbl val="0"/>
      </c:catAx>
      <c:valAx>
        <c:axId val="13076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766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Освоено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Вводная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72.510000000000005</c:v>
                </c:pt>
                <c:pt idx="1">
                  <c:v>86.73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освоено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Вводная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27.49</c:v>
                </c:pt>
                <c:pt idx="1">
                  <c:v>13.27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07680"/>
        <c:axId val="130809216"/>
      </c:barChart>
      <c:catAx>
        <c:axId val="13080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30809216"/>
        <c:crosses val="autoZero"/>
        <c:auto val="1"/>
        <c:lblAlgn val="ctr"/>
        <c:lblOffset val="100"/>
        <c:noMultiLvlLbl val="0"/>
      </c:catAx>
      <c:valAx>
        <c:axId val="13080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807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8B945-AED4-479D-A72A-EE114E2C2BF1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</dgm:pt>
    <dgm:pt modelId="{7872F79C-86A5-45E0-B886-F7379700B2EB}">
      <dgm:prSet phldrT="[Текст]"/>
      <dgm:spPr/>
      <dgm:t>
        <a:bodyPr/>
        <a:lstStyle/>
        <a:p>
          <a:r>
            <a:rPr lang="ru-RU" dirty="0" smtClean="0"/>
            <a:t>заместитель заведующего по УВР</a:t>
          </a:r>
        </a:p>
        <a:p>
          <a:r>
            <a:rPr lang="ru-RU" dirty="0" smtClean="0"/>
            <a:t>2 старших воспитателя</a:t>
          </a:r>
          <a:endParaRPr lang="ru-RU" dirty="0"/>
        </a:p>
      </dgm:t>
    </dgm:pt>
    <dgm:pt modelId="{C2A1ABF2-79E2-4DCB-BBB4-DAACB43426A1}" type="parTrans" cxnId="{C6AD876C-D966-4CA7-85BB-6426FCC96444}">
      <dgm:prSet/>
      <dgm:spPr/>
      <dgm:t>
        <a:bodyPr/>
        <a:lstStyle/>
        <a:p>
          <a:endParaRPr lang="ru-RU"/>
        </a:p>
      </dgm:t>
    </dgm:pt>
    <dgm:pt modelId="{4DEE45D0-373B-4118-9172-06E9A5D43944}" type="sibTrans" cxnId="{C6AD876C-D966-4CA7-85BB-6426FCC96444}">
      <dgm:prSet/>
      <dgm:spPr/>
      <dgm:t>
        <a:bodyPr/>
        <a:lstStyle/>
        <a:p>
          <a:endParaRPr lang="ru-RU"/>
        </a:p>
      </dgm:t>
    </dgm:pt>
    <dgm:pt modelId="{842D402C-27FB-4076-81B7-296AE6386B41}">
      <dgm:prSet phldrT="[Текст]"/>
      <dgm:spPr/>
      <dgm:t>
        <a:bodyPr/>
        <a:lstStyle/>
        <a:p>
          <a:r>
            <a:rPr lang="ru-RU" dirty="0" smtClean="0"/>
            <a:t>41 воспитателей</a:t>
          </a:r>
          <a:endParaRPr lang="ru-RU" dirty="0"/>
        </a:p>
      </dgm:t>
    </dgm:pt>
    <dgm:pt modelId="{79C5E564-2A7C-4E1D-9CD0-2C0D7567F39F}" type="parTrans" cxnId="{AFA5A655-67E0-4B30-AC92-64402AC63F84}">
      <dgm:prSet/>
      <dgm:spPr/>
      <dgm:t>
        <a:bodyPr/>
        <a:lstStyle/>
        <a:p>
          <a:endParaRPr lang="ru-RU"/>
        </a:p>
      </dgm:t>
    </dgm:pt>
    <dgm:pt modelId="{9F2FE4DA-5750-4B95-A7F7-A851883F7640}" type="sibTrans" cxnId="{AFA5A655-67E0-4B30-AC92-64402AC63F84}">
      <dgm:prSet/>
      <dgm:spPr/>
      <dgm:t>
        <a:bodyPr/>
        <a:lstStyle/>
        <a:p>
          <a:endParaRPr lang="ru-RU"/>
        </a:p>
      </dgm:t>
    </dgm:pt>
    <dgm:pt modelId="{C83528B8-850E-4077-9D0F-6C7B53206E8B}">
      <dgm:prSet phldrT="[Текст]" custT="1"/>
      <dgm:spPr/>
      <dgm:t>
        <a:bodyPr/>
        <a:lstStyle/>
        <a:p>
          <a:pPr algn="ctr"/>
          <a:r>
            <a:rPr lang="ru-RU" sz="1050" dirty="0" smtClean="0"/>
            <a:t>4 музыкальных руководителя</a:t>
          </a:r>
        </a:p>
        <a:p>
          <a:pPr algn="ctr"/>
          <a:r>
            <a:rPr lang="ru-RU" sz="1050" dirty="0" smtClean="0"/>
            <a:t>2 инструктора по физической культуре</a:t>
          </a:r>
        </a:p>
        <a:p>
          <a:pPr algn="ctr"/>
          <a:r>
            <a:rPr lang="ru-RU" sz="1050" dirty="0" smtClean="0"/>
            <a:t>1 педагога-психолога</a:t>
          </a:r>
        </a:p>
        <a:p>
          <a:pPr algn="ctr"/>
          <a:r>
            <a:rPr lang="ru-RU" sz="1050" dirty="0" smtClean="0"/>
            <a:t>1 логопед</a:t>
          </a:r>
        </a:p>
        <a:p>
          <a:pPr algn="ctr"/>
          <a:r>
            <a:rPr lang="ru-RU" sz="1050" dirty="0" smtClean="0"/>
            <a:t>1 хореограф</a:t>
          </a:r>
          <a:endParaRPr lang="ru-RU" sz="1050" dirty="0"/>
        </a:p>
      </dgm:t>
    </dgm:pt>
    <dgm:pt modelId="{952A2139-5EEC-4B6D-9413-2E61C9E6CA1A}" type="parTrans" cxnId="{0E3A65DF-7EC8-4BDF-B6F0-58229610E73F}">
      <dgm:prSet/>
      <dgm:spPr/>
      <dgm:t>
        <a:bodyPr/>
        <a:lstStyle/>
        <a:p>
          <a:endParaRPr lang="ru-RU"/>
        </a:p>
      </dgm:t>
    </dgm:pt>
    <dgm:pt modelId="{B2F0662B-6758-47B7-976D-5B0A98B7B95F}" type="sibTrans" cxnId="{0E3A65DF-7EC8-4BDF-B6F0-58229610E73F}">
      <dgm:prSet/>
      <dgm:spPr/>
      <dgm:t>
        <a:bodyPr/>
        <a:lstStyle/>
        <a:p>
          <a:endParaRPr lang="ru-RU"/>
        </a:p>
      </dgm:t>
    </dgm:pt>
    <dgm:pt modelId="{0A9B4DBF-79DC-4596-98C5-06652F1C5271}" type="pres">
      <dgm:prSet presAssocID="{5CD8B945-AED4-479D-A72A-EE114E2C2BF1}" presName="compositeShape" presStyleCnt="0">
        <dgm:presLayoutVars>
          <dgm:chMax val="7"/>
          <dgm:dir/>
          <dgm:resizeHandles val="exact"/>
        </dgm:presLayoutVars>
      </dgm:prSet>
      <dgm:spPr/>
    </dgm:pt>
    <dgm:pt modelId="{992B7C6A-D06E-4E73-9F3C-816B35152AF4}" type="pres">
      <dgm:prSet presAssocID="{7872F79C-86A5-45E0-B886-F7379700B2EB}" presName="circ1" presStyleLbl="vennNode1" presStyleIdx="0" presStyleCnt="3"/>
      <dgm:spPr/>
      <dgm:t>
        <a:bodyPr/>
        <a:lstStyle/>
        <a:p>
          <a:endParaRPr lang="ru-RU"/>
        </a:p>
      </dgm:t>
    </dgm:pt>
    <dgm:pt modelId="{ABC5B60C-2F42-44AD-A3EA-AF7B4BB03D89}" type="pres">
      <dgm:prSet presAssocID="{7872F79C-86A5-45E0-B886-F7379700B2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D51A3-80F9-4869-983F-15A5973806A7}" type="pres">
      <dgm:prSet presAssocID="{842D402C-27FB-4076-81B7-296AE6386B41}" presName="circ2" presStyleLbl="vennNode1" presStyleIdx="1" presStyleCnt="3" custLinFactNeighborX="1134" custLinFactNeighborY="-5522"/>
      <dgm:spPr/>
      <dgm:t>
        <a:bodyPr/>
        <a:lstStyle/>
        <a:p>
          <a:endParaRPr lang="ru-RU"/>
        </a:p>
      </dgm:t>
    </dgm:pt>
    <dgm:pt modelId="{14C51318-2BAA-4517-8BEF-8557DE051A21}" type="pres">
      <dgm:prSet presAssocID="{842D402C-27FB-4076-81B7-296AE6386B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DB88B-4962-4304-B298-A4C949FA7F75}" type="pres">
      <dgm:prSet presAssocID="{C83528B8-850E-4077-9D0F-6C7B53206E8B}" presName="circ3" presStyleLbl="vennNode1" presStyleIdx="2" presStyleCnt="3" custLinFactNeighborX="-527" custLinFactNeighborY="-5522"/>
      <dgm:spPr/>
      <dgm:t>
        <a:bodyPr/>
        <a:lstStyle/>
        <a:p>
          <a:endParaRPr lang="ru-RU"/>
        </a:p>
      </dgm:t>
    </dgm:pt>
    <dgm:pt modelId="{735329C7-BB75-4E4A-B1BE-0EFE02684525}" type="pres">
      <dgm:prSet presAssocID="{C83528B8-850E-4077-9D0F-6C7B53206E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1A4883-E81F-4026-B8EE-596EB5A16C9C}" type="presOf" srcId="{842D402C-27FB-4076-81B7-296AE6386B41}" destId="{B3DD51A3-80F9-4869-983F-15A5973806A7}" srcOrd="0" destOrd="0" presId="urn:microsoft.com/office/officeart/2005/8/layout/venn1"/>
    <dgm:cxn modelId="{AFA5A655-67E0-4B30-AC92-64402AC63F84}" srcId="{5CD8B945-AED4-479D-A72A-EE114E2C2BF1}" destId="{842D402C-27FB-4076-81B7-296AE6386B41}" srcOrd="1" destOrd="0" parTransId="{79C5E564-2A7C-4E1D-9CD0-2C0D7567F39F}" sibTransId="{9F2FE4DA-5750-4B95-A7F7-A851883F7640}"/>
    <dgm:cxn modelId="{FCAC5D65-1AF1-409C-8D18-CD0BA073EBCF}" type="presOf" srcId="{C83528B8-850E-4077-9D0F-6C7B53206E8B}" destId="{735329C7-BB75-4E4A-B1BE-0EFE02684525}" srcOrd="1" destOrd="0" presId="urn:microsoft.com/office/officeart/2005/8/layout/venn1"/>
    <dgm:cxn modelId="{CAA73F0A-F990-4DC0-8787-1E107AFA6B78}" type="presOf" srcId="{7872F79C-86A5-45E0-B886-F7379700B2EB}" destId="{992B7C6A-D06E-4E73-9F3C-816B35152AF4}" srcOrd="0" destOrd="0" presId="urn:microsoft.com/office/officeart/2005/8/layout/venn1"/>
    <dgm:cxn modelId="{0E3A65DF-7EC8-4BDF-B6F0-58229610E73F}" srcId="{5CD8B945-AED4-479D-A72A-EE114E2C2BF1}" destId="{C83528B8-850E-4077-9D0F-6C7B53206E8B}" srcOrd="2" destOrd="0" parTransId="{952A2139-5EEC-4B6D-9413-2E61C9E6CA1A}" sibTransId="{B2F0662B-6758-47B7-976D-5B0A98B7B95F}"/>
    <dgm:cxn modelId="{14847FCC-417C-41DE-8D19-FAEEF8728A62}" type="presOf" srcId="{842D402C-27FB-4076-81B7-296AE6386B41}" destId="{14C51318-2BAA-4517-8BEF-8557DE051A21}" srcOrd="1" destOrd="0" presId="urn:microsoft.com/office/officeart/2005/8/layout/venn1"/>
    <dgm:cxn modelId="{ACF57EC2-F8E4-4841-9AEC-A3E2C9999603}" type="presOf" srcId="{5CD8B945-AED4-479D-A72A-EE114E2C2BF1}" destId="{0A9B4DBF-79DC-4596-98C5-06652F1C5271}" srcOrd="0" destOrd="0" presId="urn:microsoft.com/office/officeart/2005/8/layout/venn1"/>
    <dgm:cxn modelId="{C6AD876C-D966-4CA7-85BB-6426FCC96444}" srcId="{5CD8B945-AED4-479D-A72A-EE114E2C2BF1}" destId="{7872F79C-86A5-45E0-B886-F7379700B2EB}" srcOrd="0" destOrd="0" parTransId="{C2A1ABF2-79E2-4DCB-BBB4-DAACB43426A1}" sibTransId="{4DEE45D0-373B-4118-9172-06E9A5D43944}"/>
    <dgm:cxn modelId="{E21564F4-5AEC-4BDF-AC7C-59B222E3D6BC}" type="presOf" srcId="{C83528B8-850E-4077-9D0F-6C7B53206E8B}" destId="{EE0DB88B-4962-4304-B298-A4C949FA7F75}" srcOrd="0" destOrd="0" presId="urn:microsoft.com/office/officeart/2005/8/layout/venn1"/>
    <dgm:cxn modelId="{D153D6D9-0972-4E2C-901C-7687628583C6}" type="presOf" srcId="{7872F79C-86A5-45E0-B886-F7379700B2EB}" destId="{ABC5B60C-2F42-44AD-A3EA-AF7B4BB03D89}" srcOrd="1" destOrd="0" presId="urn:microsoft.com/office/officeart/2005/8/layout/venn1"/>
    <dgm:cxn modelId="{FB35CE07-9327-451B-8FFC-E1692E37D51E}" type="presParOf" srcId="{0A9B4DBF-79DC-4596-98C5-06652F1C5271}" destId="{992B7C6A-D06E-4E73-9F3C-816B35152AF4}" srcOrd="0" destOrd="0" presId="urn:microsoft.com/office/officeart/2005/8/layout/venn1"/>
    <dgm:cxn modelId="{C0A594FA-EC70-4EEA-A5C4-630BB55987AA}" type="presParOf" srcId="{0A9B4DBF-79DC-4596-98C5-06652F1C5271}" destId="{ABC5B60C-2F42-44AD-A3EA-AF7B4BB03D89}" srcOrd="1" destOrd="0" presId="urn:microsoft.com/office/officeart/2005/8/layout/venn1"/>
    <dgm:cxn modelId="{0966E5A3-76EF-45EF-A04A-74346048B3E4}" type="presParOf" srcId="{0A9B4DBF-79DC-4596-98C5-06652F1C5271}" destId="{B3DD51A3-80F9-4869-983F-15A5973806A7}" srcOrd="2" destOrd="0" presId="urn:microsoft.com/office/officeart/2005/8/layout/venn1"/>
    <dgm:cxn modelId="{A6E1C39C-F6FF-476A-AEAD-5AE95BB006AE}" type="presParOf" srcId="{0A9B4DBF-79DC-4596-98C5-06652F1C5271}" destId="{14C51318-2BAA-4517-8BEF-8557DE051A21}" srcOrd="3" destOrd="0" presId="urn:microsoft.com/office/officeart/2005/8/layout/venn1"/>
    <dgm:cxn modelId="{95263A2D-4D27-4FDE-AF1F-6BD0FBB7497A}" type="presParOf" srcId="{0A9B4DBF-79DC-4596-98C5-06652F1C5271}" destId="{EE0DB88B-4962-4304-B298-A4C949FA7F75}" srcOrd="4" destOrd="0" presId="urn:microsoft.com/office/officeart/2005/8/layout/venn1"/>
    <dgm:cxn modelId="{4EDEFE28-F106-4719-B0F2-290130F51C2D}" type="presParOf" srcId="{0A9B4DBF-79DC-4596-98C5-06652F1C5271}" destId="{735329C7-BB75-4E4A-B1BE-0EFE0268452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8B945-AED4-479D-A72A-EE114E2C2BF1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</dgm:pt>
    <dgm:pt modelId="{7872F79C-86A5-45E0-B886-F7379700B2EB}">
      <dgm:prSet phldrT="[Текст]"/>
      <dgm:spPr/>
      <dgm:t>
        <a:bodyPr/>
        <a:lstStyle/>
        <a:p>
          <a:r>
            <a:rPr lang="ru-RU" dirty="0" smtClean="0"/>
            <a:t>заместитель заведующего по УВР</a:t>
          </a:r>
        </a:p>
        <a:p>
          <a:r>
            <a:rPr lang="ru-RU" dirty="0" smtClean="0"/>
            <a:t>2 старших воспитателя</a:t>
          </a:r>
          <a:endParaRPr lang="ru-RU" dirty="0"/>
        </a:p>
      </dgm:t>
    </dgm:pt>
    <dgm:pt modelId="{C2A1ABF2-79E2-4DCB-BBB4-DAACB43426A1}" type="parTrans" cxnId="{C6AD876C-D966-4CA7-85BB-6426FCC96444}">
      <dgm:prSet/>
      <dgm:spPr/>
      <dgm:t>
        <a:bodyPr/>
        <a:lstStyle/>
        <a:p>
          <a:endParaRPr lang="ru-RU"/>
        </a:p>
      </dgm:t>
    </dgm:pt>
    <dgm:pt modelId="{4DEE45D0-373B-4118-9172-06E9A5D43944}" type="sibTrans" cxnId="{C6AD876C-D966-4CA7-85BB-6426FCC96444}">
      <dgm:prSet/>
      <dgm:spPr/>
      <dgm:t>
        <a:bodyPr/>
        <a:lstStyle/>
        <a:p>
          <a:endParaRPr lang="ru-RU"/>
        </a:p>
      </dgm:t>
    </dgm:pt>
    <dgm:pt modelId="{842D402C-27FB-4076-81B7-296AE6386B41}">
      <dgm:prSet phldrT="[Текст]"/>
      <dgm:spPr/>
      <dgm:t>
        <a:bodyPr/>
        <a:lstStyle/>
        <a:p>
          <a:r>
            <a:rPr lang="ru-RU" dirty="0" smtClean="0"/>
            <a:t>40 воспитателей</a:t>
          </a:r>
          <a:endParaRPr lang="ru-RU" dirty="0"/>
        </a:p>
      </dgm:t>
    </dgm:pt>
    <dgm:pt modelId="{79C5E564-2A7C-4E1D-9CD0-2C0D7567F39F}" type="parTrans" cxnId="{AFA5A655-67E0-4B30-AC92-64402AC63F84}">
      <dgm:prSet/>
      <dgm:spPr/>
      <dgm:t>
        <a:bodyPr/>
        <a:lstStyle/>
        <a:p>
          <a:endParaRPr lang="ru-RU"/>
        </a:p>
      </dgm:t>
    </dgm:pt>
    <dgm:pt modelId="{9F2FE4DA-5750-4B95-A7F7-A851883F7640}" type="sibTrans" cxnId="{AFA5A655-67E0-4B30-AC92-64402AC63F84}">
      <dgm:prSet/>
      <dgm:spPr/>
      <dgm:t>
        <a:bodyPr/>
        <a:lstStyle/>
        <a:p>
          <a:endParaRPr lang="ru-RU"/>
        </a:p>
      </dgm:t>
    </dgm:pt>
    <dgm:pt modelId="{C83528B8-850E-4077-9D0F-6C7B53206E8B}">
      <dgm:prSet phldrT="[Текст]"/>
      <dgm:spPr/>
      <dgm:t>
        <a:bodyPr/>
        <a:lstStyle/>
        <a:p>
          <a:pPr algn="ctr"/>
          <a:r>
            <a:rPr lang="ru-RU" dirty="0" smtClean="0"/>
            <a:t>4 музыкальных руководителя</a:t>
          </a:r>
        </a:p>
        <a:p>
          <a:pPr algn="ctr"/>
          <a:r>
            <a:rPr lang="ru-RU" dirty="0" smtClean="0"/>
            <a:t>2 инструктора по физической культуре</a:t>
          </a:r>
        </a:p>
        <a:p>
          <a:pPr algn="ctr"/>
          <a:r>
            <a:rPr lang="ru-RU" dirty="0" smtClean="0"/>
            <a:t>1 педагог-психолог</a:t>
          </a:r>
        </a:p>
        <a:p>
          <a:pPr algn="ctr"/>
          <a:r>
            <a:rPr lang="ru-RU" dirty="0" smtClean="0"/>
            <a:t>1 хореограф</a:t>
          </a:r>
          <a:endParaRPr lang="ru-RU" dirty="0"/>
        </a:p>
      </dgm:t>
    </dgm:pt>
    <dgm:pt modelId="{952A2139-5EEC-4B6D-9413-2E61C9E6CA1A}" type="parTrans" cxnId="{0E3A65DF-7EC8-4BDF-B6F0-58229610E73F}">
      <dgm:prSet/>
      <dgm:spPr/>
      <dgm:t>
        <a:bodyPr/>
        <a:lstStyle/>
        <a:p>
          <a:endParaRPr lang="ru-RU"/>
        </a:p>
      </dgm:t>
    </dgm:pt>
    <dgm:pt modelId="{B2F0662B-6758-47B7-976D-5B0A98B7B95F}" type="sibTrans" cxnId="{0E3A65DF-7EC8-4BDF-B6F0-58229610E73F}">
      <dgm:prSet/>
      <dgm:spPr/>
      <dgm:t>
        <a:bodyPr/>
        <a:lstStyle/>
        <a:p>
          <a:endParaRPr lang="ru-RU"/>
        </a:p>
      </dgm:t>
    </dgm:pt>
    <dgm:pt modelId="{0A9B4DBF-79DC-4596-98C5-06652F1C5271}" type="pres">
      <dgm:prSet presAssocID="{5CD8B945-AED4-479D-A72A-EE114E2C2BF1}" presName="compositeShape" presStyleCnt="0">
        <dgm:presLayoutVars>
          <dgm:chMax val="7"/>
          <dgm:dir/>
          <dgm:resizeHandles val="exact"/>
        </dgm:presLayoutVars>
      </dgm:prSet>
      <dgm:spPr/>
    </dgm:pt>
    <dgm:pt modelId="{992B7C6A-D06E-4E73-9F3C-816B35152AF4}" type="pres">
      <dgm:prSet presAssocID="{7872F79C-86A5-45E0-B886-F7379700B2EB}" presName="circ1" presStyleLbl="vennNode1" presStyleIdx="0" presStyleCnt="3"/>
      <dgm:spPr/>
      <dgm:t>
        <a:bodyPr/>
        <a:lstStyle/>
        <a:p>
          <a:endParaRPr lang="ru-RU"/>
        </a:p>
      </dgm:t>
    </dgm:pt>
    <dgm:pt modelId="{ABC5B60C-2F42-44AD-A3EA-AF7B4BB03D89}" type="pres">
      <dgm:prSet presAssocID="{7872F79C-86A5-45E0-B886-F7379700B2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D51A3-80F9-4869-983F-15A5973806A7}" type="pres">
      <dgm:prSet presAssocID="{842D402C-27FB-4076-81B7-296AE6386B41}" presName="circ2" presStyleLbl="vennNode1" presStyleIdx="1" presStyleCnt="3" custLinFactNeighborX="1134" custLinFactNeighborY="-5522"/>
      <dgm:spPr/>
      <dgm:t>
        <a:bodyPr/>
        <a:lstStyle/>
        <a:p>
          <a:endParaRPr lang="ru-RU"/>
        </a:p>
      </dgm:t>
    </dgm:pt>
    <dgm:pt modelId="{14C51318-2BAA-4517-8BEF-8557DE051A21}" type="pres">
      <dgm:prSet presAssocID="{842D402C-27FB-4076-81B7-296AE6386B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DB88B-4962-4304-B298-A4C949FA7F75}" type="pres">
      <dgm:prSet presAssocID="{C83528B8-850E-4077-9D0F-6C7B53206E8B}" presName="circ3" presStyleLbl="vennNode1" presStyleIdx="2" presStyleCnt="3" custLinFactNeighborX="-527" custLinFactNeighborY="-5522"/>
      <dgm:spPr/>
      <dgm:t>
        <a:bodyPr/>
        <a:lstStyle/>
        <a:p>
          <a:endParaRPr lang="ru-RU"/>
        </a:p>
      </dgm:t>
    </dgm:pt>
    <dgm:pt modelId="{735329C7-BB75-4E4A-B1BE-0EFE02684525}" type="pres">
      <dgm:prSet presAssocID="{C83528B8-850E-4077-9D0F-6C7B53206E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F165E-7FC5-46E4-8999-BE13E6DB6663}" type="presOf" srcId="{7872F79C-86A5-45E0-B886-F7379700B2EB}" destId="{ABC5B60C-2F42-44AD-A3EA-AF7B4BB03D89}" srcOrd="1" destOrd="0" presId="urn:microsoft.com/office/officeart/2005/8/layout/venn1"/>
    <dgm:cxn modelId="{C6AD876C-D966-4CA7-85BB-6426FCC96444}" srcId="{5CD8B945-AED4-479D-A72A-EE114E2C2BF1}" destId="{7872F79C-86A5-45E0-B886-F7379700B2EB}" srcOrd="0" destOrd="0" parTransId="{C2A1ABF2-79E2-4DCB-BBB4-DAACB43426A1}" sibTransId="{4DEE45D0-373B-4118-9172-06E9A5D43944}"/>
    <dgm:cxn modelId="{F2CDBC58-B97B-4124-9AB9-B33EC927450C}" type="presOf" srcId="{5CD8B945-AED4-479D-A72A-EE114E2C2BF1}" destId="{0A9B4DBF-79DC-4596-98C5-06652F1C5271}" srcOrd="0" destOrd="0" presId="urn:microsoft.com/office/officeart/2005/8/layout/venn1"/>
    <dgm:cxn modelId="{95B91DCB-74A9-42B3-82BC-7DBF2808DE98}" type="presOf" srcId="{842D402C-27FB-4076-81B7-296AE6386B41}" destId="{14C51318-2BAA-4517-8BEF-8557DE051A21}" srcOrd="1" destOrd="0" presId="urn:microsoft.com/office/officeart/2005/8/layout/venn1"/>
    <dgm:cxn modelId="{AFA5A655-67E0-4B30-AC92-64402AC63F84}" srcId="{5CD8B945-AED4-479D-A72A-EE114E2C2BF1}" destId="{842D402C-27FB-4076-81B7-296AE6386B41}" srcOrd="1" destOrd="0" parTransId="{79C5E564-2A7C-4E1D-9CD0-2C0D7567F39F}" sibTransId="{9F2FE4DA-5750-4B95-A7F7-A851883F7640}"/>
    <dgm:cxn modelId="{6F2D7FE5-EE8F-4DB1-9DE0-1185CB55B8D3}" type="presOf" srcId="{842D402C-27FB-4076-81B7-296AE6386B41}" destId="{B3DD51A3-80F9-4869-983F-15A5973806A7}" srcOrd="0" destOrd="0" presId="urn:microsoft.com/office/officeart/2005/8/layout/venn1"/>
    <dgm:cxn modelId="{AC5FA42B-62D5-4E27-A9AD-610B822FEEB9}" type="presOf" srcId="{C83528B8-850E-4077-9D0F-6C7B53206E8B}" destId="{735329C7-BB75-4E4A-B1BE-0EFE02684525}" srcOrd="1" destOrd="0" presId="urn:microsoft.com/office/officeart/2005/8/layout/venn1"/>
    <dgm:cxn modelId="{F0745282-696F-4DB2-9AC9-0C67AB81CED1}" type="presOf" srcId="{C83528B8-850E-4077-9D0F-6C7B53206E8B}" destId="{EE0DB88B-4962-4304-B298-A4C949FA7F75}" srcOrd="0" destOrd="0" presId="urn:microsoft.com/office/officeart/2005/8/layout/venn1"/>
    <dgm:cxn modelId="{B15A558F-95D6-46CD-A2EA-D53746B58BFA}" type="presOf" srcId="{7872F79C-86A5-45E0-B886-F7379700B2EB}" destId="{992B7C6A-D06E-4E73-9F3C-816B35152AF4}" srcOrd="0" destOrd="0" presId="urn:microsoft.com/office/officeart/2005/8/layout/venn1"/>
    <dgm:cxn modelId="{0E3A65DF-7EC8-4BDF-B6F0-58229610E73F}" srcId="{5CD8B945-AED4-479D-A72A-EE114E2C2BF1}" destId="{C83528B8-850E-4077-9D0F-6C7B53206E8B}" srcOrd="2" destOrd="0" parTransId="{952A2139-5EEC-4B6D-9413-2E61C9E6CA1A}" sibTransId="{B2F0662B-6758-47B7-976D-5B0A98B7B95F}"/>
    <dgm:cxn modelId="{29376286-AC6B-4BD3-A1A8-A1FC823703E4}" type="presParOf" srcId="{0A9B4DBF-79DC-4596-98C5-06652F1C5271}" destId="{992B7C6A-D06E-4E73-9F3C-816B35152AF4}" srcOrd="0" destOrd="0" presId="urn:microsoft.com/office/officeart/2005/8/layout/venn1"/>
    <dgm:cxn modelId="{0F77EB94-39D0-480F-92BF-4029B1B317EA}" type="presParOf" srcId="{0A9B4DBF-79DC-4596-98C5-06652F1C5271}" destId="{ABC5B60C-2F42-44AD-A3EA-AF7B4BB03D89}" srcOrd="1" destOrd="0" presId="urn:microsoft.com/office/officeart/2005/8/layout/venn1"/>
    <dgm:cxn modelId="{D4B4C00F-48C8-4A5E-B9BD-97369EF4D27C}" type="presParOf" srcId="{0A9B4DBF-79DC-4596-98C5-06652F1C5271}" destId="{B3DD51A3-80F9-4869-983F-15A5973806A7}" srcOrd="2" destOrd="0" presId="urn:microsoft.com/office/officeart/2005/8/layout/venn1"/>
    <dgm:cxn modelId="{F82A4938-9DCA-49E7-B716-647A6C9AEF7C}" type="presParOf" srcId="{0A9B4DBF-79DC-4596-98C5-06652F1C5271}" destId="{14C51318-2BAA-4517-8BEF-8557DE051A21}" srcOrd="3" destOrd="0" presId="urn:microsoft.com/office/officeart/2005/8/layout/venn1"/>
    <dgm:cxn modelId="{321D9C79-BA78-4850-89CB-30849A9E9F33}" type="presParOf" srcId="{0A9B4DBF-79DC-4596-98C5-06652F1C5271}" destId="{EE0DB88B-4962-4304-B298-A4C949FA7F75}" srcOrd="4" destOrd="0" presId="urn:microsoft.com/office/officeart/2005/8/layout/venn1"/>
    <dgm:cxn modelId="{D5822AC0-91C4-42D0-81CA-EF9EFDD61521}" type="presParOf" srcId="{0A9B4DBF-79DC-4596-98C5-06652F1C5271}" destId="{735329C7-BB75-4E4A-B1BE-0EFE0268452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F69C1-C5E9-4E75-AFF0-A65D862EEA65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8C288AA-073D-4D27-867B-47341DD0AC7E}">
      <dgm:prSet phldrT="[Текст]"/>
      <dgm:spPr/>
      <dgm:t>
        <a:bodyPr/>
        <a:lstStyle/>
        <a:p>
          <a:r>
            <a:rPr lang="ru-RU" dirty="0" smtClean="0"/>
            <a:t>Система повышения квалификации педагогов</a:t>
          </a:r>
          <a:endParaRPr lang="ru-RU" dirty="0"/>
        </a:p>
      </dgm:t>
    </dgm:pt>
    <dgm:pt modelId="{5DE253C6-C45C-4423-9EEE-267D2E71901B}" type="parTrans" cxnId="{B3335130-A244-4937-BCAD-691955C44CA5}">
      <dgm:prSet/>
      <dgm:spPr/>
      <dgm:t>
        <a:bodyPr/>
        <a:lstStyle/>
        <a:p>
          <a:endParaRPr lang="ru-RU"/>
        </a:p>
      </dgm:t>
    </dgm:pt>
    <dgm:pt modelId="{25930145-F2F1-4AB2-B1B8-20FE4E228A9F}" type="sibTrans" cxnId="{B3335130-A244-4937-BCAD-691955C44CA5}">
      <dgm:prSet/>
      <dgm:spPr/>
      <dgm:t>
        <a:bodyPr/>
        <a:lstStyle/>
        <a:p>
          <a:endParaRPr lang="ru-RU"/>
        </a:p>
      </dgm:t>
    </dgm:pt>
    <dgm:pt modelId="{9C03AE3E-DADB-4B49-97B8-DFEE52453A53}">
      <dgm:prSet phldrT="[Текст]"/>
      <dgm:spPr/>
      <dgm:t>
        <a:bodyPr/>
        <a:lstStyle/>
        <a:p>
          <a:r>
            <a:rPr lang="ru-RU" dirty="0" smtClean="0"/>
            <a:t>Курсы повышения квалификации</a:t>
          </a:r>
          <a:endParaRPr lang="ru-RU" dirty="0"/>
        </a:p>
      </dgm:t>
    </dgm:pt>
    <dgm:pt modelId="{F213D6AC-F35D-4D8A-9CB3-9C11B7EE6151}" type="parTrans" cxnId="{6ECBE4E1-4237-46D2-8C81-2AAEEC196A51}">
      <dgm:prSet/>
      <dgm:spPr/>
      <dgm:t>
        <a:bodyPr/>
        <a:lstStyle/>
        <a:p>
          <a:endParaRPr lang="ru-RU"/>
        </a:p>
      </dgm:t>
    </dgm:pt>
    <dgm:pt modelId="{590B9904-B4F2-4B86-AF94-6BEB4E4C96E0}" type="sibTrans" cxnId="{6ECBE4E1-4237-46D2-8C81-2AAEEC196A51}">
      <dgm:prSet/>
      <dgm:spPr/>
      <dgm:t>
        <a:bodyPr/>
        <a:lstStyle/>
        <a:p>
          <a:endParaRPr lang="ru-RU"/>
        </a:p>
      </dgm:t>
    </dgm:pt>
    <dgm:pt modelId="{45483E02-D64D-4BE6-8FBE-D0FFBD07450A}">
      <dgm:prSet phldrT="[Текст]" custT="1"/>
      <dgm:spPr/>
      <dgm:t>
        <a:bodyPr/>
        <a:lstStyle/>
        <a:p>
          <a:r>
            <a:rPr lang="ru-RU" sz="1200" dirty="0" smtClean="0"/>
            <a:t>Семинары, </a:t>
          </a:r>
          <a:r>
            <a:rPr lang="ru-RU" sz="1200" dirty="0" err="1" smtClean="0"/>
            <a:t>вебинары</a:t>
          </a:r>
          <a:r>
            <a:rPr lang="ru-RU" sz="1200" dirty="0" smtClean="0"/>
            <a:t>, конференции</a:t>
          </a:r>
          <a:endParaRPr lang="ru-RU" sz="1200" dirty="0"/>
        </a:p>
      </dgm:t>
    </dgm:pt>
    <dgm:pt modelId="{7F7D1CB9-D454-426C-8323-84463AB67BFA}" type="parTrans" cxnId="{26A19E57-81C2-45A7-AA04-A14059B55BA1}">
      <dgm:prSet/>
      <dgm:spPr/>
      <dgm:t>
        <a:bodyPr/>
        <a:lstStyle/>
        <a:p>
          <a:endParaRPr lang="ru-RU"/>
        </a:p>
      </dgm:t>
    </dgm:pt>
    <dgm:pt modelId="{E075F47A-E9F0-46F5-A341-0B9C0610D29E}" type="sibTrans" cxnId="{26A19E57-81C2-45A7-AA04-A14059B55BA1}">
      <dgm:prSet/>
      <dgm:spPr/>
      <dgm:t>
        <a:bodyPr/>
        <a:lstStyle/>
        <a:p>
          <a:endParaRPr lang="ru-RU"/>
        </a:p>
      </dgm:t>
    </dgm:pt>
    <dgm:pt modelId="{95F10498-73DA-40F1-BFE6-E953D534C33C}">
      <dgm:prSet phldrT="[Текст]"/>
      <dgm:spPr/>
      <dgm:t>
        <a:bodyPr/>
        <a:lstStyle/>
        <a:p>
          <a:r>
            <a:rPr lang="ru-RU" dirty="0" smtClean="0"/>
            <a:t>Участие в ГПСП</a:t>
          </a:r>
          <a:endParaRPr lang="ru-RU" dirty="0"/>
        </a:p>
      </dgm:t>
    </dgm:pt>
    <dgm:pt modelId="{E79120A3-9154-46E7-8A39-254E79826E6E}" type="parTrans" cxnId="{C3B4A4C9-CE39-4DAE-8AF5-FC69D7118297}">
      <dgm:prSet/>
      <dgm:spPr/>
      <dgm:t>
        <a:bodyPr/>
        <a:lstStyle/>
        <a:p>
          <a:endParaRPr lang="ru-RU"/>
        </a:p>
      </dgm:t>
    </dgm:pt>
    <dgm:pt modelId="{E4433C70-B6EB-456F-AFD9-2B47E5C58E4C}" type="sibTrans" cxnId="{C3B4A4C9-CE39-4DAE-8AF5-FC69D7118297}">
      <dgm:prSet/>
      <dgm:spPr/>
      <dgm:t>
        <a:bodyPr/>
        <a:lstStyle/>
        <a:p>
          <a:endParaRPr lang="ru-RU"/>
        </a:p>
      </dgm:t>
    </dgm:pt>
    <dgm:pt modelId="{15385DE6-D506-4152-BFAC-642C6BCF7073}">
      <dgm:prSet phldrT="[Текст]" phldr="1"/>
      <dgm:spPr/>
      <dgm:t>
        <a:bodyPr/>
        <a:lstStyle/>
        <a:p>
          <a:endParaRPr lang="ru-RU" dirty="0"/>
        </a:p>
      </dgm:t>
    </dgm:pt>
    <dgm:pt modelId="{D7618018-53AE-4B36-ACBC-86D16BDC788C}" type="parTrans" cxnId="{936B30D7-F914-4312-B79E-BEFA238E55B7}">
      <dgm:prSet/>
      <dgm:spPr/>
      <dgm:t>
        <a:bodyPr/>
        <a:lstStyle/>
        <a:p>
          <a:endParaRPr lang="ru-RU"/>
        </a:p>
      </dgm:t>
    </dgm:pt>
    <dgm:pt modelId="{79BA8D24-44D6-4ABD-BBC5-14E6DA3FEC2A}" type="sibTrans" cxnId="{936B30D7-F914-4312-B79E-BEFA238E55B7}">
      <dgm:prSet/>
      <dgm:spPr/>
      <dgm:t>
        <a:bodyPr/>
        <a:lstStyle/>
        <a:p>
          <a:endParaRPr lang="ru-RU"/>
        </a:p>
      </dgm:t>
    </dgm:pt>
    <dgm:pt modelId="{00AA71E4-5EFD-40E6-A98F-54E534D76F77}">
      <dgm:prSet phldrT="[Текст]" phldr="1"/>
      <dgm:spPr/>
      <dgm:t>
        <a:bodyPr/>
        <a:lstStyle/>
        <a:p>
          <a:endParaRPr lang="ru-RU" dirty="0"/>
        </a:p>
      </dgm:t>
    </dgm:pt>
    <dgm:pt modelId="{A9E56658-07DE-4BFE-A880-37111F9304AD}" type="parTrans" cxnId="{D8E657B5-1409-44B3-B794-6DB9D0558E3C}">
      <dgm:prSet/>
      <dgm:spPr/>
      <dgm:t>
        <a:bodyPr/>
        <a:lstStyle/>
        <a:p>
          <a:endParaRPr lang="ru-RU"/>
        </a:p>
      </dgm:t>
    </dgm:pt>
    <dgm:pt modelId="{B9336B94-8F9B-48C4-B4B8-C4E3EA126DF0}" type="sibTrans" cxnId="{D8E657B5-1409-44B3-B794-6DB9D0558E3C}">
      <dgm:prSet/>
      <dgm:spPr/>
      <dgm:t>
        <a:bodyPr/>
        <a:lstStyle/>
        <a:p>
          <a:endParaRPr lang="ru-RU"/>
        </a:p>
      </dgm:t>
    </dgm:pt>
    <dgm:pt modelId="{64B24071-222C-4972-B979-A20E5854E936}">
      <dgm:prSet phldrT="[Текст]" phldr="1"/>
      <dgm:spPr/>
      <dgm:t>
        <a:bodyPr/>
        <a:lstStyle/>
        <a:p>
          <a:endParaRPr lang="ru-RU" dirty="0"/>
        </a:p>
      </dgm:t>
    </dgm:pt>
    <dgm:pt modelId="{5F8A549F-1C2C-4AA0-8A24-5DBE32C1F94F}" type="parTrans" cxnId="{2386C630-E86E-4B55-AF3E-28402308E8A6}">
      <dgm:prSet/>
      <dgm:spPr/>
      <dgm:t>
        <a:bodyPr/>
        <a:lstStyle/>
        <a:p>
          <a:endParaRPr lang="ru-RU"/>
        </a:p>
      </dgm:t>
    </dgm:pt>
    <dgm:pt modelId="{AA3FD038-DEFD-4089-806E-806CDE67C2CB}" type="sibTrans" cxnId="{2386C630-E86E-4B55-AF3E-28402308E8A6}">
      <dgm:prSet/>
      <dgm:spPr/>
      <dgm:t>
        <a:bodyPr/>
        <a:lstStyle/>
        <a:p>
          <a:endParaRPr lang="ru-RU"/>
        </a:p>
      </dgm:t>
    </dgm:pt>
    <dgm:pt modelId="{425B254B-06F0-4020-B1A5-8856F8A68643}">
      <dgm:prSet phldrT="[Текст]" phldr="1"/>
      <dgm:spPr/>
      <dgm:t>
        <a:bodyPr/>
        <a:lstStyle/>
        <a:p>
          <a:endParaRPr lang="ru-RU" dirty="0"/>
        </a:p>
      </dgm:t>
    </dgm:pt>
    <dgm:pt modelId="{C5177154-C455-4EC4-B4BF-4BC412231AA0}" type="parTrans" cxnId="{5A02A65A-A2FB-4651-8AFC-502C726B538F}">
      <dgm:prSet/>
      <dgm:spPr/>
      <dgm:t>
        <a:bodyPr/>
        <a:lstStyle/>
        <a:p>
          <a:endParaRPr lang="ru-RU"/>
        </a:p>
      </dgm:t>
    </dgm:pt>
    <dgm:pt modelId="{514B9A56-9A76-4880-A6FD-C1F8441B07A6}" type="sibTrans" cxnId="{5A02A65A-A2FB-4651-8AFC-502C726B538F}">
      <dgm:prSet/>
      <dgm:spPr/>
      <dgm:t>
        <a:bodyPr/>
        <a:lstStyle/>
        <a:p>
          <a:endParaRPr lang="ru-RU"/>
        </a:p>
      </dgm:t>
    </dgm:pt>
    <dgm:pt modelId="{792E66D4-1E7D-46FA-A11D-A5B09369474D}">
      <dgm:prSet/>
      <dgm:spPr/>
      <dgm:t>
        <a:bodyPr/>
        <a:lstStyle/>
        <a:p>
          <a:r>
            <a:rPr lang="ru-RU" dirty="0" smtClean="0"/>
            <a:t>Обобщение опыта работы</a:t>
          </a:r>
          <a:endParaRPr lang="ru-RU" dirty="0"/>
        </a:p>
      </dgm:t>
    </dgm:pt>
    <dgm:pt modelId="{6F9D9429-B9AC-457C-B22C-4E248A50D391}" type="parTrans" cxnId="{F8A480FF-ED1F-4531-8DE9-41E02EB02B86}">
      <dgm:prSet/>
      <dgm:spPr/>
      <dgm:t>
        <a:bodyPr/>
        <a:lstStyle/>
        <a:p>
          <a:endParaRPr lang="ru-RU"/>
        </a:p>
      </dgm:t>
    </dgm:pt>
    <dgm:pt modelId="{EA456B52-2F64-4E95-8535-3CF753368AA2}" type="sibTrans" cxnId="{F8A480FF-ED1F-4531-8DE9-41E02EB02B86}">
      <dgm:prSet/>
      <dgm:spPr/>
      <dgm:t>
        <a:bodyPr/>
        <a:lstStyle/>
        <a:p>
          <a:endParaRPr lang="ru-RU"/>
        </a:p>
      </dgm:t>
    </dgm:pt>
    <dgm:pt modelId="{3AFBA903-7112-4E30-9752-06C97F1F9DD2}">
      <dgm:prSet/>
      <dgm:spPr/>
      <dgm:t>
        <a:bodyPr/>
        <a:lstStyle/>
        <a:p>
          <a:r>
            <a:rPr lang="ru-RU" b="1" dirty="0" smtClean="0"/>
            <a:t>Публикации</a:t>
          </a:r>
          <a:endParaRPr lang="ru-RU" b="1" dirty="0"/>
        </a:p>
      </dgm:t>
    </dgm:pt>
    <dgm:pt modelId="{131F864E-FD5A-4813-9184-11DA5E136B17}" type="parTrans" cxnId="{898F2167-5705-4CCE-ACBE-2A5EDE425F75}">
      <dgm:prSet/>
      <dgm:spPr/>
      <dgm:t>
        <a:bodyPr/>
        <a:lstStyle/>
        <a:p>
          <a:endParaRPr lang="ru-RU"/>
        </a:p>
      </dgm:t>
    </dgm:pt>
    <dgm:pt modelId="{BCF76F86-34E4-458C-8104-B27BA73F51A0}" type="sibTrans" cxnId="{898F2167-5705-4CCE-ACBE-2A5EDE425F75}">
      <dgm:prSet/>
      <dgm:spPr/>
      <dgm:t>
        <a:bodyPr/>
        <a:lstStyle/>
        <a:p>
          <a:endParaRPr lang="ru-RU"/>
        </a:p>
      </dgm:t>
    </dgm:pt>
    <dgm:pt modelId="{4237B7EC-6FD0-4EF1-9511-D3F595C18049}">
      <dgm:prSet custRadScaleRad="100771" custRadScaleInc="719"/>
      <dgm:spPr/>
      <dgm:t>
        <a:bodyPr/>
        <a:lstStyle/>
        <a:p>
          <a:endParaRPr lang="ru-RU" dirty="0"/>
        </a:p>
      </dgm:t>
    </dgm:pt>
    <dgm:pt modelId="{F9202BDB-B8F1-4808-9374-F9E6BF1F8002}" type="parTrans" cxnId="{8549CEEC-F944-413C-8B6A-87735159557A}">
      <dgm:prSet/>
      <dgm:spPr/>
      <dgm:t>
        <a:bodyPr/>
        <a:lstStyle/>
        <a:p>
          <a:endParaRPr lang="ru-RU"/>
        </a:p>
      </dgm:t>
    </dgm:pt>
    <dgm:pt modelId="{259E1D32-1E86-40E0-8CC4-E81FDFFE27A5}" type="sibTrans" cxnId="{8549CEEC-F944-413C-8B6A-87735159557A}">
      <dgm:prSet/>
      <dgm:spPr/>
      <dgm:t>
        <a:bodyPr/>
        <a:lstStyle/>
        <a:p>
          <a:endParaRPr lang="ru-RU"/>
        </a:p>
      </dgm:t>
    </dgm:pt>
    <dgm:pt modelId="{4ACCE64F-9ED9-47CB-90B1-B833B21A9E6E}">
      <dgm:prSet custRadScaleRad="100771" custRadScaleInc="719"/>
      <dgm:spPr/>
      <dgm:t>
        <a:bodyPr/>
        <a:lstStyle/>
        <a:p>
          <a:endParaRPr lang="ru-RU" dirty="0"/>
        </a:p>
      </dgm:t>
    </dgm:pt>
    <dgm:pt modelId="{0E734444-6DC6-474C-9BF5-557E4D1F0D21}" type="parTrans" cxnId="{D0BF54F7-BE9C-44B8-820E-8CBD05E665F7}">
      <dgm:prSet/>
      <dgm:spPr/>
      <dgm:t>
        <a:bodyPr/>
        <a:lstStyle/>
        <a:p>
          <a:endParaRPr lang="ru-RU"/>
        </a:p>
      </dgm:t>
    </dgm:pt>
    <dgm:pt modelId="{95CA2005-CBFA-4439-ABA1-DEB4A96B9AC8}" type="sibTrans" cxnId="{D0BF54F7-BE9C-44B8-820E-8CBD05E665F7}">
      <dgm:prSet/>
      <dgm:spPr/>
      <dgm:t>
        <a:bodyPr/>
        <a:lstStyle/>
        <a:p>
          <a:endParaRPr lang="ru-RU"/>
        </a:p>
      </dgm:t>
    </dgm:pt>
    <dgm:pt modelId="{D4979B5A-55D6-4CF7-A74D-8F3C1CD0F85A}">
      <dgm:prSet/>
      <dgm:spPr/>
      <dgm:t>
        <a:bodyPr/>
        <a:lstStyle/>
        <a:p>
          <a:r>
            <a:rPr lang="ru-RU" dirty="0" smtClean="0"/>
            <a:t>Участие в конкурсах</a:t>
          </a:r>
          <a:endParaRPr lang="ru-RU" dirty="0"/>
        </a:p>
      </dgm:t>
    </dgm:pt>
    <dgm:pt modelId="{2B00E9CE-6C35-428E-9528-E410F6357F57}" type="parTrans" cxnId="{A2AE142F-5D56-416F-8B84-D8D96C18AEFD}">
      <dgm:prSet/>
      <dgm:spPr/>
      <dgm:t>
        <a:bodyPr/>
        <a:lstStyle/>
        <a:p>
          <a:endParaRPr lang="ru-RU"/>
        </a:p>
      </dgm:t>
    </dgm:pt>
    <dgm:pt modelId="{7E2F8F4C-6CD1-4C93-985E-3F857EF36EC0}" type="sibTrans" cxnId="{A2AE142F-5D56-416F-8B84-D8D96C18AEFD}">
      <dgm:prSet/>
      <dgm:spPr/>
      <dgm:t>
        <a:bodyPr/>
        <a:lstStyle/>
        <a:p>
          <a:endParaRPr lang="ru-RU"/>
        </a:p>
      </dgm:t>
    </dgm:pt>
    <dgm:pt modelId="{724C29F4-C2BE-4351-9EC9-2BA48A25CA64}" type="pres">
      <dgm:prSet presAssocID="{0C1F69C1-C5E9-4E75-AFF0-A65D862EEA6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2E45FC8-8555-4234-A594-3A093968CC3A}" type="pres">
      <dgm:prSet presAssocID="{98C288AA-073D-4D27-867B-47341DD0AC7E}" presName="singleCycle" presStyleCnt="0"/>
      <dgm:spPr/>
    </dgm:pt>
    <dgm:pt modelId="{F37E8F2A-C0DE-4719-BA64-E1BEFD8C5C3D}" type="pres">
      <dgm:prSet presAssocID="{98C288AA-073D-4D27-867B-47341DD0AC7E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8EDA943-1E92-4221-A86A-54D723E4924C}" type="pres">
      <dgm:prSet presAssocID="{F213D6AC-F35D-4D8A-9CB3-9C11B7EE6151}" presName="Name56" presStyleLbl="parChTrans1D2" presStyleIdx="0" presStyleCnt="6"/>
      <dgm:spPr/>
      <dgm:t>
        <a:bodyPr/>
        <a:lstStyle/>
        <a:p>
          <a:endParaRPr lang="ru-RU"/>
        </a:p>
      </dgm:t>
    </dgm:pt>
    <dgm:pt modelId="{5C381368-B091-4AEE-9985-DB12F8701DD8}" type="pres">
      <dgm:prSet presAssocID="{9C03AE3E-DADB-4B49-97B8-DFEE52453A53}" presName="text0" presStyleLbl="node1" presStyleIdx="1" presStyleCnt="7" custScaleX="159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2696F-3B33-4E35-B13D-C3444495FB04}" type="pres">
      <dgm:prSet presAssocID="{7F7D1CB9-D454-426C-8323-84463AB67BFA}" presName="Name56" presStyleLbl="parChTrans1D2" presStyleIdx="1" presStyleCnt="6"/>
      <dgm:spPr/>
      <dgm:t>
        <a:bodyPr/>
        <a:lstStyle/>
        <a:p>
          <a:endParaRPr lang="ru-RU"/>
        </a:p>
      </dgm:t>
    </dgm:pt>
    <dgm:pt modelId="{3CB6B474-17F4-4C0E-9429-AE5667E56C01}" type="pres">
      <dgm:prSet presAssocID="{45483E02-D64D-4BE6-8FBE-D0FFBD07450A}" presName="text0" presStyleLbl="node1" presStyleIdx="2" presStyleCnt="7" custScaleX="195342" custScaleY="116095" custRadScaleRad="100771" custRadScaleInc="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487BD-D1E4-460F-881F-75B2EE6DCB02}" type="pres">
      <dgm:prSet presAssocID="{2B00E9CE-6C35-428E-9528-E410F6357F57}" presName="Name56" presStyleLbl="parChTrans1D2" presStyleIdx="2" presStyleCnt="6"/>
      <dgm:spPr/>
      <dgm:t>
        <a:bodyPr/>
        <a:lstStyle/>
        <a:p>
          <a:endParaRPr lang="ru-RU"/>
        </a:p>
      </dgm:t>
    </dgm:pt>
    <dgm:pt modelId="{38E73569-274F-48CA-9D98-FC27A0B5DA97}" type="pres">
      <dgm:prSet presAssocID="{D4979B5A-55D6-4CF7-A74D-8F3C1CD0F85A}" presName="text0" presStyleLbl="node1" presStyleIdx="3" presStyleCnt="7" custScaleX="163871" custRadScaleRad="100771" custRadScaleInc="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59B92-2747-47D3-9283-364DF0B2AEFE}" type="pres">
      <dgm:prSet presAssocID="{131F864E-FD5A-4813-9184-11DA5E136B17}" presName="Name56" presStyleLbl="parChTrans1D2" presStyleIdx="3" presStyleCnt="6"/>
      <dgm:spPr/>
      <dgm:t>
        <a:bodyPr/>
        <a:lstStyle/>
        <a:p>
          <a:endParaRPr lang="ru-RU"/>
        </a:p>
      </dgm:t>
    </dgm:pt>
    <dgm:pt modelId="{9EADB00B-7D94-47C1-B3FF-7A1768E07C45}" type="pres">
      <dgm:prSet presAssocID="{3AFBA903-7112-4E30-9752-06C97F1F9DD2}" presName="text0" presStyleLbl="node1" presStyleIdx="4" presStyleCnt="7" custScaleX="150762" custRadScaleRad="100771" custRadScaleInc="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E8623-D8B9-4F5E-A6A2-18312E5770A9}" type="pres">
      <dgm:prSet presAssocID="{E79120A3-9154-46E7-8A39-254E79826E6E}" presName="Name56" presStyleLbl="parChTrans1D2" presStyleIdx="4" presStyleCnt="6"/>
      <dgm:spPr/>
      <dgm:t>
        <a:bodyPr/>
        <a:lstStyle/>
        <a:p>
          <a:endParaRPr lang="ru-RU"/>
        </a:p>
      </dgm:t>
    </dgm:pt>
    <dgm:pt modelId="{A86B9CDE-A656-4C22-95E6-44F26367AAF6}" type="pres">
      <dgm:prSet presAssocID="{95F10498-73DA-40F1-BFE6-E953D534C33C}" presName="text0" presStyleLbl="node1" presStyleIdx="5" presStyleCnt="7" custScaleX="159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C4681-A809-4424-876C-6EFDF40F0E8A}" type="pres">
      <dgm:prSet presAssocID="{6F9D9429-B9AC-457C-B22C-4E248A50D391}" presName="Name56" presStyleLbl="parChTrans1D2" presStyleIdx="5" presStyleCnt="6"/>
      <dgm:spPr/>
      <dgm:t>
        <a:bodyPr/>
        <a:lstStyle/>
        <a:p>
          <a:endParaRPr lang="ru-RU"/>
        </a:p>
      </dgm:t>
    </dgm:pt>
    <dgm:pt modelId="{99FC2AA8-1A3C-4A31-B635-D53EBB5DE17F}" type="pres">
      <dgm:prSet presAssocID="{792E66D4-1E7D-46FA-A11D-A5B09369474D}" presName="text0" presStyleLbl="node1" presStyleIdx="6" presStyleCnt="7" custScaleX="155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A19E57-81C2-45A7-AA04-A14059B55BA1}" srcId="{98C288AA-073D-4D27-867B-47341DD0AC7E}" destId="{45483E02-D64D-4BE6-8FBE-D0FFBD07450A}" srcOrd="1" destOrd="0" parTransId="{7F7D1CB9-D454-426C-8323-84463AB67BFA}" sibTransId="{E075F47A-E9F0-46F5-A341-0B9C0610D29E}"/>
    <dgm:cxn modelId="{26192F64-F0E2-4658-9919-8EA2FB34B875}" type="presOf" srcId="{7F7D1CB9-D454-426C-8323-84463AB67BFA}" destId="{1122696F-3B33-4E35-B13D-C3444495FB04}" srcOrd="0" destOrd="0" presId="urn:microsoft.com/office/officeart/2008/layout/RadialCluster"/>
    <dgm:cxn modelId="{F3D9CDB6-2B1D-4979-BFAD-A348807FB270}" type="presOf" srcId="{9C03AE3E-DADB-4B49-97B8-DFEE52453A53}" destId="{5C381368-B091-4AEE-9985-DB12F8701DD8}" srcOrd="0" destOrd="0" presId="urn:microsoft.com/office/officeart/2008/layout/RadialCluster"/>
    <dgm:cxn modelId="{936B30D7-F914-4312-B79E-BEFA238E55B7}" srcId="{0C1F69C1-C5E9-4E75-AFF0-A65D862EEA65}" destId="{15385DE6-D506-4152-BFAC-642C6BCF7073}" srcOrd="1" destOrd="0" parTransId="{D7618018-53AE-4B36-ACBC-86D16BDC788C}" sibTransId="{79BA8D24-44D6-4ABD-BBC5-14E6DA3FEC2A}"/>
    <dgm:cxn modelId="{473E0EF6-CE59-496E-A4FD-046D11EFCED6}" type="presOf" srcId="{2B00E9CE-6C35-428E-9528-E410F6357F57}" destId="{4B7487BD-D1E4-460F-881F-75B2EE6DCB02}" srcOrd="0" destOrd="0" presId="urn:microsoft.com/office/officeart/2008/layout/RadialCluster"/>
    <dgm:cxn modelId="{5A02A65A-A2FB-4651-8AFC-502C726B538F}" srcId="{0C1F69C1-C5E9-4E75-AFF0-A65D862EEA65}" destId="{425B254B-06F0-4020-B1A5-8856F8A68643}" srcOrd="4" destOrd="0" parTransId="{C5177154-C455-4EC4-B4BF-4BC412231AA0}" sibTransId="{514B9A56-9A76-4880-A6FD-C1F8441B07A6}"/>
    <dgm:cxn modelId="{D0BF54F7-BE9C-44B8-820E-8CBD05E665F7}" srcId="{0C1F69C1-C5E9-4E75-AFF0-A65D862EEA65}" destId="{4ACCE64F-9ED9-47CB-90B1-B833B21A9E6E}" srcOrd="6" destOrd="0" parTransId="{0E734444-6DC6-474C-9BF5-557E4D1F0D21}" sibTransId="{95CA2005-CBFA-4439-ABA1-DEB4A96B9AC8}"/>
    <dgm:cxn modelId="{2386C630-E86E-4B55-AF3E-28402308E8A6}" srcId="{0C1F69C1-C5E9-4E75-AFF0-A65D862EEA65}" destId="{64B24071-222C-4972-B979-A20E5854E936}" srcOrd="3" destOrd="0" parTransId="{5F8A549F-1C2C-4AA0-8A24-5DBE32C1F94F}" sibTransId="{AA3FD038-DEFD-4089-806E-806CDE67C2CB}"/>
    <dgm:cxn modelId="{B3335130-A244-4937-BCAD-691955C44CA5}" srcId="{0C1F69C1-C5E9-4E75-AFF0-A65D862EEA65}" destId="{98C288AA-073D-4D27-867B-47341DD0AC7E}" srcOrd="0" destOrd="0" parTransId="{5DE253C6-C45C-4423-9EEE-267D2E71901B}" sibTransId="{25930145-F2F1-4AB2-B1B8-20FE4E228A9F}"/>
    <dgm:cxn modelId="{898F2167-5705-4CCE-ACBE-2A5EDE425F75}" srcId="{98C288AA-073D-4D27-867B-47341DD0AC7E}" destId="{3AFBA903-7112-4E30-9752-06C97F1F9DD2}" srcOrd="3" destOrd="0" parTransId="{131F864E-FD5A-4813-9184-11DA5E136B17}" sibTransId="{BCF76F86-34E4-458C-8104-B27BA73F51A0}"/>
    <dgm:cxn modelId="{83318718-562D-4C00-BFEB-94C37CCBF920}" type="presOf" srcId="{D4979B5A-55D6-4CF7-A74D-8F3C1CD0F85A}" destId="{38E73569-274F-48CA-9D98-FC27A0B5DA97}" srcOrd="0" destOrd="0" presId="urn:microsoft.com/office/officeart/2008/layout/RadialCluster"/>
    <dgm:cxn modelId="{F8A480FF-ED1F-4531-8DE9-41E02EB02B86}" srcId="{98C288AA-073D-4D27-867B-47341DD0AC7E}" destId="{792E66D4-1E7D-46FA-A11D-A5B09369474D}" srcOrd="5" destOrd="0" parTransId="{6F9D9429-B9AC-457C-B22C-4E248A50D391}" sibTransId="{EA456B52-2F64-4E95-8535-3CF753368AA2}"/>
    <dgm:cxn modelId="{263E6308-B488-46F9-8C63-C27ADF82D583}" type="presOf" srcId="{95F10498-73DA-40F1-BFE6-E953D534C33C}" destId="{A86B9CDE-A656-4C22-95E6-44F26367AAF6}" srcOrd="0" destOrd="0" presId="urn:microsoft.com/office/officeart/2008/layout/RadialCluster"/>
    <dgm:cxn modelId="{8549CEEC-F944-413C-8B6A-87735159557A}" srcId="{0C1F69C1-C5E9-4E75-AFF0-A65D862EEA65}" destId="{4237B7EC-6FD0-4EF1-9511-D3F595C18049}" srcOrd="5" destOrd="0" parTransId="{F9202BDB-B8F1-4808-9374-F9E6BF1F8002}" sibTransId="{259E1D32-1E86-40E0-8CC4-E81FDFFE27A5}"/>
    <dgm:cxn modelId="{99581442-8ECC-48A8-AEBB-7A96D265A4E7}" type="presOf" srcId="{6F9D9429-B9AC-457C-B22C-4E248A50D391}" destId="{99EC4681-A809-4424-876C-6EFDF40F0E8A}" srcOrd="0" destOrd="0" presId="urn:microsoft.com/office/officeart/2008/layout/RadialCluster"/>
    <dgm:cxn modelId="{A4F5169A-0FDF-4439-BAFB-B7B28A327BF4}" type="presOf" srcId="{792E66D4-1E7D-46FA-A11D-A5B09369474D}" destId="{99FC2AA8-1A3C-4A31-B635-D53EBB5DE17F}" srcOrd="0" destOrd="0" presId="urn:microsoft.com/office/officeart/2008/layout/RadialCluster"/>
    <dgm:cxn modelId="{DBAF6307-DBE2-41AB-8158-9967BFF650BC}" type="presOf" srcId="{E79120A3-9154-46E7-8A39-254E79826E6E}" destId="{85CE8623-D8B9-4F5E-A6A2-18312E5770A9}" srcOrd="0" destOrd="0" presId="urn:microsoft.com/office/officeart/2008/layout/RadialCluster"/>
    <dgm:cxn modelId="{DEA0C61D-67A4-4A44-88D7-EDD1DD8360B6}" type="presOf" srcId="{98C288AA-073D-4D27-867B-47341DD0AC7E}" destId="{F37E8F2A-C0DE-4719-BA64-E1BEFD8C5C3D}" srcOrd="0" destOrd="0" presId="urn:microsoft.com/office/officeart/2008/layout/RadialCluster"/>
    <dgm:cxn modelId="{121EB6A7-5DDC-46B8-AF49-9B17878CBA6A}" type="presOf" srcId="{F213D6AC-F35D-4D8A-9CB3-9C11B7EE6151}" destId="{B8EDA943-1E92-4221-A86A-54D723E4924C}" srcOrd="0" destOrd="0" presId="urn:microsoft.com/office/officeart/2008/layout/RadialCluster"/>
    <dgm:cxn modelId="{A2AE142F-5D56-416F-8B84-D8D96C18AEFD}" srcId="{98C288AA-073D-4D27-867B-47341DD0AC7E}" destId="{D4979B5A-55D6-4CF7-A74D-8F3C1CD0F85A}" srcOrd="2" destOrd="0" parTransId="{2B00E9CE-6C35-428E-9528-E410F6357F57}" sibTransId="{7E2F8F4C-6CD1-4C93-985E-3F857EF36EC0}"/>
    <dgm:cxn modelId="{6ECBE4E1-4237-46D2-8C81-2AAEEC196A51}" srcId="{98C288AA-073D-4D27-867B-47341DD0AC7E}" destId="{9C03AE3E-DADB-4B49-97B8-DFEE52453A53}" srcOrd="0" destOrd="0" parTransId="{F213D6AC-F35D-4D8A-9CB3-9C11B7EE6151}" sibTransId="{590B9904-B4F2-4B86-AF94-6BEB4E4C96E0}"/>
    <dgm:cxn modelId="{0B275473-C79D-4602-97DB-AC07C221A9EF}" type="presOf" srcId="{131F864E-FD5A-4813-9184-11DA5E136B17}" destId="{B2959B92-2747-47D3-9283-364DF0B2AEFE}" srcOrd="0" destOrd="0" presId="urn:microsoft.com/office/officeart/2008/layout/RadialCluster"/>
    <dgm:cxn modelId="{5CDD7827-64B4-44BC-8FDC-2F9CEBC67904}" type="presOf" srcId="{45483E02-D64D-4BE6-8FBE-D0FFBD07450A}" destId="{3CB6B474-17F4-4C0E-9429-AE5667E56C01}" srcOrd="0" destOrd="0" presId="urn:microsoft.com/office/officeart/2008/layout/RadialCluster"/>
    <dgm:cxn modelId="{D8E657B5-1409-44B3-B794-6DB9D0558E3C}" srcId="{0C1F69C1-C5E9-4E75-AFF0-A65D862EEA65}" destId="{00AA71E4-5EFD-40E6-A98F-54E534D76F77}" srcOrd="2" destOrd="0" parTransId="{A9E56658-07DE-4BFE-A880-37111F9304AD}" sibTransId="{B9336B94-8F9B-48C4-B4B8-C4E3EA126DF0}"/>
    <dgm:cxn modelId="{A565B41D-46F4-4B67-AEF4-05B9403AC801}" type="presOf" srcId="{3AFBA903-7112-4E30-9752-06C97F1F9DD2}" destId="{9EADB00B-7D94-47C1-B3FF-7A1768E07C45}" srcOrd="0" destOrd="0" presId="urn:microsoft.com/office/officeart/2008/layout/RadialCluster"/>
    <dgm:cxn modelId="{C3B4A4C9-CE39-4DAE-8AF5-FC69D7118297}" srcId="{98C288AA-073D-4D27-867B-47341DD0AC7E}" destId="{95F10498-73DA-40F1-BFE6-E953D534C33C}" srcOrd="4" destOrd="0" parTransId="{E79120A3-9154-46E7-8A39-254E79826E6E}" sibTransId="{E4433C70-B6EB-456F-AFD9-2B47E5C58E4C}"/>
    <dgm:cxn modelId="{736C4829-79DE-4347-A994-F118E9A366C8}" type="presOf" srcId="{0C1F69C1-C5E9-4E75-AFF0-A65D862EEA65}" destId="{724C29F4-C2BE-4351-9EC9-2BA48A25CA64}" srcOrd="0" destOrd="0" presId="urn:microsoft.com/office/officeart/2008/layout/RadialCluster"/>
    <dgm:cxn modelId="{DCE8D79E-673F-4DC0-A180-DD7BFD2B26EC}" type="presParOf" srcId="{724C29F4-C2BE-4351-9EC9-2BA48A25CA64}" destId="{52E45FC8-8555-4234-A594-3A093968CC3A}" srcOrd="0" destOrd="0" presId="urn:microsoft.com/office/officeart/2008/layout/RadialCluster"/>
    <dgm:cxn modelId="{5E0D744C-409A-4CCE-9074-3DF06C19DC5A}" type="presParOf" srcId="{52E45FC8-8555-4234-A594-3A093968CC3A}" destId="{F37E8F2A-C0DE-4719-BA64-E1BEFD8C5C3D}" srcOrd="0" destOrd="0" presId="urn:microsoft.com/office/officeart/2008/layout/RadialCluster"/>
    <dgm:cxn modelId="{19BD9136-1BC5-4094-BE06-AF2C9C4C4879}" type="presParOf" srcId="{52E45FC8-8555-4234-A594-3A093968CC3A}" destId="{B8EDA943-1E92-4221-A86A-54D723E4924C}" srcOrd="1" destOrd="0" presId="urn:microsoft.com/office/officeart/2008/layout/RadialCluster"/>
    <dgm:cxn modelId="{57E7F8E9-B1B8-4B75-8738-ABDE279B6491}" type="presParOf" srcId="{52E45FC8-8555-4234-A594-3A093968CC3A}" destId="{5C381368-B091-4AEE-9985-DB12F8701DD8}" srcOrd="2" destOrd="0" presId="urn:microsoft.com/office/officeart/2008/layout/RadialCluster"/>
    <dgm:cxn modelId="{7DDABE45-1075-465F-A90A-009F2BFF5E65}" type="presParOf" srcId="{52E45FC8-8555-4234-A594-3A093968CC3A}" destId="{1122696F-3B33-4E35-B13D-C3444495FB04}" srcOrd="3" destOrd="0" presId="urn:microsoft.com/office/officeart/2008/layout/RadialCluster"/>
    <dgm:cxn modelId="{7944BCB5-9B4B-4EA8-945C-E134F671F18E}" type="presParOf" srcId="{52E45FC8-8555-4234-A594-3A093968CC3A}" destId="{3CB6B474-17F4-4C0E-9429-AE5667E56C01}" srcOrd="4" destOrd="0" presId="urn:microsoft.com/office/officeart/2008/layout/RadialCluster"/>
    <dgm:cxn modelId="{4081E089-003B-4854-BA55-30DDF376F1DE}" type="presParOf" srcId="{52E45FC8-8555-4234-A594-3A093968CC3A}" destId="{4B7487BD-D1E4-460F-881F-75B2EE6DCB02}" srcOrd="5" destOrd="0" presId="urn:microsoft.com/office/officeart/2008/layout/RadialCluster"/>
    <dgm:cxn modelId="{37187B64-0911-4AFD-830E-12070ED2EFF0}" type="presParOf" srcId="{52E45FC8-8555-4234-A594-3A093968CC3A}" destId="{38E73569-274F-48CA-9D98-FC27A0B5DA97}" srcOrd="6" destOrd="0" presId="urn:microsoft.com/office/officeart/2008/layout/RadialCluster"/>
    <dgm:cxn modelId="{0069AEB8-8C9B-47EF-8EB1-FA2C6FE64EE3}" type="presParOf" srcId="{52E45FC8-8555-4234-A594-3A093968CC3A}" destId="{B2959B92-2747-47D3-9283-364DF0B2AEFE}" srcOrd="7" destOrd="0" presId="urn:microsoft.com/office/officeart/2008/layout/RadialCluster"/>
    <dgm:cxn modelId="{8EC46951-283E-476E-BB55-6BE1E8802B49}" type="presParOf" srcId="{52E45FC8-8555-4234-A594-3A093968CC3A}" destId="{9EADB00B-7D94-47C1-B3FF-7A1768E07C45}" srcOrd="8" destOrd="0" presId="urn:microsoft.com/office/officeart/2008/layout/RadialCluster"/>
    <dgm:cxn modelId="{FFFF5F28-2092-4F5D-926D-F8062157C8C6}" type="presParOf" srcId="{52E45FC8-8555-4234-A594-3A093968CC3A}" destId="{85CE8623-D8B9-4F5E-A6A2-18312E5770A9}" srcOrd="9" destOrd="0" presId="urn:microsoft.com/office/officeart/2008/layout/RadialCluster"/>
    <dgm:cxn modelId="{D451E875-95D3-425E-99F8-212176EE2A6D}" type="presParOf" srcId="{52E45FC8-8555-4234-A594-3A093968CC3A}" destId="{A86B9CDE-A656-4C22-95E6-44F26367AAF6}" srcOrd="10" destOrd="0" presId="urn:microsoft.com/office/officeart/2008/layout/RadialCluster"/>
    <dgm:cxn modelId="{2AE86555-21A4-4795-8C7C-433F6B7677A4}" type="presParOf" srcId="{52E45FC8-8555-4234-A594-3A093968CC3A}" destId="{99EC4681-A809-4424-876C-6EFDF40F0E8A}" srcOrd="11" destOrd="0" presId="urn:microsoft.com/office/officeart/2008/layout/RadialCluster"/>
    <dgm:cxn modelId="{6518E81E-575B-4B7F-97FA-FD6F5CDC5EDC}" type="presParOf" srcId="{52E45FC8-8555-4234-A594-3A093968CC3A}" destId="{99FC2AA8-1A3C-4A31-B635-D53EBB5DE17F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B7C6A-D06E-4E73-9F3C-816B35152AF4}">
      <dsp:nvSpPr>
        <dsp:cNvPr id="0" name=""/>
        <dsp:cNvSpPr/>
      </dsp:nvSpPr>
      <dsp:spPr>
        <a:xfrm>
          <a:off x="1070843" y="90968"/>
          <a:ext cx="1882106" cy="18821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заместитель заведующего по УВР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 старших воспитателя</a:t>
          </a:r>
          <a:endParaRPr lang="ru-RU" sz="1200" kern="1200" dirty="0"/>
        </a:p>
      </dsp:txBody>
      <dsp:txXfrm>
        <a:off x="1321791" y="420337"/>
        <a:ext cx="1380211" cy="846947"/>
      </dsp:txXfrm>
    </dsp:sp>
    <dsp:sp modelId="{B3DD51A3-80F9-4869-983F-15A5973806A7}">
      <dsp:nvSpPr>
        <dsp:cNvPr id="0" name=""/>
        <dsp:cNvSpPr/>
      </dsp:nvSpPr>
      <dsp:spPr>
        <a:xfrm>
          <a:off x="1771313" y="1163355"/>
          <a:ext cx="1882106" cy="1882106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41 воспитателей</a:t>
          </a:r>
          <a:endParaRPr lang="ru-RU" sz="1200" kern="1200" dirty="0"/>
        </a:p>
      </dsp:txBody>
      <dsp:txXfrm>
        <a:off x="2346924" y="1649565"/>
        <a:ext cx="1129263" cy="1035158"/>
      </dsp:txXfrm>
    </dsp:sp>
    <dsp:sp modelId="{EE0DB88B-4962-4304-B298-A4C949FA7F75}">
      <dsp:nvSpPr>
        <dsp:cNvPr id="0" name=""/>
        <dsp:cNvSpPr/>
      </dsp:nvSpPr>
      <dsp:spPr>
        <a:xfrm>
          <a:off x="381798" y="1163355"/>
          <a:ext cx="1882106" cy="188210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4 музыкальных руководителя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2 инструктора по физической культуре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1 педагога-психолога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1 логопед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1 хореограф</a:t>
          </a:r>
          <a:endParaRPr lang="ru-RU" sz="1050" kern="1200" dirty="0"/>
        </a:p>
      </dsp:txBody>
      <dsp:txXfrm>
        <a:off x="559029" y="1649565"/>
        <a:ext cx="1129263" cy="1035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B7C6A-D06E-4E73-9F3C-816B35152AF4}">
      <dsp:nvSpPr>
        <dsp:cNvPr id="0" name=""/>
        <dsp:cNvSpPr/>
      </dsp:nvSpPr>
      <dsp:spPr>
        <a:xfrm>
          <a:off x="1039788" y="40504"/>
          <a:ext cx="1944216" cy="19442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заместитель заведующего по УВР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 старших воспитателя</a:t>
          </a:r>
          <a:endParaRPr lang="ru-RU" sz="1000" kern="1200" dirty="0"/>
        </a:p>
      </dsp:txBody>
      <dsp:txXfrm>
        <a:off x="1299017" y="380742"/>
        <a:ext cx="1425758" cy="874897"/>
      </dsp:txXfrm>
    </dsp:sp>
    <dsp:sp modelId="{B3DD51A3-80F9-4869-983F-15A5973806A7}">
      <dsp:nvSpPr>
        <dsp:cNvPr id="0" name=""/>
        <dsp:cNvSpPr/>
      </dsp:nvSpPr>
      <dsp:spPr>
        <a:xfrm>
          <a:off x="1763374" y="1148279"/>
          <a:ext cx="1944216" cy="1944216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40 воспитателей</a:t>
          </a:r>
          <a:endParaRPr lang="ru-RU" sz="1000" kern="1200" dirty="0"/>
        </a:p>
      </dsp:txBody>
      <dsp:txXfrm>
        <a:off x="2357980" y="1650535"/>
        <a:ext cx="1166529" cy="1069318"/>
      </dsp:txXfrm>
    </dsp:sp>
    <dsp:sp modelId="{EE0DB88B-4962-4304-B298-A4C949FA7F75}">
      <dsp:nvSpPr>
        <dsp:cNvPr id="0" name=""/>
        <dsp:cNvSpPr/>
      </dsp:nvSpPr>
      <dsp:spPr>
        <a:xfrm>
          <a:off x="328005" y="1148279"/>
          <a:ext cx="1944216" cy="194421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4 музыкальных руководителя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 инструктора по физической культуре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 педагог-психолог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 хореограф</a:t>
          </a:r>
          <a:endParaRPr lang="ru-RU" sz="1000" kern="1200" dirty="0"/>
        </a:p>
      </dsp:txBody>
      <dsp:txXfrm>
        <a:off x="511085" y="1650535"/>
        <a:ext cx="1166529" cy="1069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E8F2A-C0DE-4719-BA64-E1BEFD8C5C3D}">
      <dsp:nvSpPr>
        <dsp:cNvPr id="0" name=""/>
        <dsp:cNvSpPr/>
      </dsp:nvSpPr>
      <dsp:spPr>
        <a:xfrm>
          <a:off x="2574014" y="1386153"/>
          <a:ext cx="1188132" cy="11881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Система повышения квалификации педагогов</a:t>
          </a:r>
          <a:endParaRPr lang="ru-RU" sz="1200" kern="1200" dirty="0"/>
        </a:p>
      </dsp:txBody>
      <dsp:txXfrm>
        <a:off x="2632014" y="1444153"/>
        <a:ext cx="1072132" cy="1072132"/>
      </dsp:txXfrm>
    </dsp:sp>
    <dsp:sp modelId="{B8EDA943-1E92-4221-A86A-54D723E4924C}">
      <dsp:nvSpPr>
        <dsp:cNvPr id="0" name=""/>
        <dsp:cNvSpPr/>
      </dsp:nvSpPr>
      <dsp:spPr>
        <a:xfrm rot="16200000">
          <a:off x="2873198" y="1091271"/>
          <a:ext cx="5897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976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81368-B091-4AEE-9985-DB12F8701DD8}">
      <dsp:nvSpPr>
        <dsp:cNvPr id="0" name=""/>
        <dsp:cNvSpPr/>
      </dsp:nvSpPr>
      <dsp:spPr>
        <a:xfrm>
          <a:off x="2534864" y="340"/>
          <a:ext cx="1266433" cy="796048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Курсы повышения квалификации</a:t>
          </a:r>
          <a:endParaRPr lang="ru-RU" sz="1300" kern="1200" dirty="0"/>
        </a:p>
      </dsp:txBody>
      <dsp:txXfrm>
        <a:off x="2573724" y="39200"/>
        <a:ext cx="1188713" cy="718328"/>
      </dsp:txXfrm>
    </dsp:sp>
    <dsp:sp modelId="{1122696F-3B33-4E35-B13D-C3444495FB04}">
      <dsp:nvSpPr>
        <dsp:cNvPr id="0" name=""/>
        <dsp:cNvSpPr/>
      </dsp:nvSpPr>
      <dsp:spPr>
        <a:xfrm rot="19812942">
          <a:off x="3761240" y="1636804"/>
          <a:ext cx="137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17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6B474-17F4-4C0E-9429-AE5667E56C01}">
      <dsp:nvSpPr>
        <dsp:cNvPr id="0" name=""/>
        <dsp:cNvSpPr/>
      </dsp:nvSpPr>
      <dsp:spPr>
        <a:xfrm>
          <a:off x="3774052" y="726310"/>
          <a:ext cx="1555016" cy="924172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Семинары, </a:t>
          </a:r>
          <a:r>
            <a:rPr lang="ru-RU" sz="1200" kern="1200" dirty="0" err="1" smtClean="0"/>
            <a:t>вебинары</a:t>
          </a:r>
          <a:r>
            <a:rPr lang="ru-RU" sz="1200" kern="1200" dirty="0" smtClean="0"/>
            <a:t>, конференции</a:t>
          </a:r>
          <a:endParaRPr lang="ru-RU" sz="1200" kern="1200" dirty="0"/>
        </a:p>
      </dsp:txBody>
      <dsp:txXfrm>
        <a:off x="3819166" y="771424"/>
        <a:ext cx="1464788" cy="833944"/>
      </dsp:txXfrm>
    </dsp:sp>
    <dsp:sp modelId="{4B7487BD-D1E4-460F-881F-75B2EE6DCB02}">
      <dsp:nvSpPr>
        <dsp:cNvPr id="0" name=""/>
        <dsp:cNvSpPr/>
      </dsp:nvSpPr>
      <dsp:spPr>
        <a:xfrm rot="1812942">
          <a:off x="3751835" y="2364387"/>
          <a:ext cx="1517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78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73569-274F-48CA-9D98-FC27A0B5DA97}">
      <dsp:nvSpPr>
        <dsp:cNvPr id="0" name=""/>
        <dsp:cNvSpPr/>
      </dsp:nvSpPr>
      <dsp:spPr>
        <a:xfrm>
          <a:off x="3893313" y="2384412"/>
          <a:ext cx="1304492" cy="79604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Участие в конкурсах</a:t>
          </a:r>
          <a:endParaRPr lang="ru-RU" sz="1900" kern="1200" dirty="0"/>
        </a:p>
      </dsp:txBody>
      <dsp:txXfrm>
        <a:off x="3932173" y="2423272"/>
        <a:ext cx="1226772" cy="718328"/>
      </dsp:txXfrm>
    </dsp:sp>
    <dsp:sp modelId="{B2959B92-2747-47D3-9283-364DF0B2AEFE}">
      <dsp:nvSpPr>
        <dsp:cNvPr id="0" name=""/>
        <dsp:cNvSpPr/>
      </dsp:nvSpPr>
      <dsp:spPr>
        <a:xfrm rot="5413039">
          <a:off x="2869653" y="2869338"/>
          <a:ext cx="5901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010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DB00B-7D94-47C1-B3FF-7A1768E07C45}">
      <dsp:nvSpPr>
        <dsp:cNvPr id="0" name=""/>
        <dsp:cNvSpPr/>
      </dsp:nvSpPr>
      <dsp:spPr>
        <a:xfrm>
          <a:off x="2562010" y="3164391"/>
          <a:ext cx="1200138" cy="79604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Публикации</a:t>
          </a:r>
          <a:endParaRPr lang="ru-RU" sz="1400" b="1" kern="1200" dirty="0"/>
        </a:p>
      </dsp:txBody>
      <dsp:txXfrm>
        <a:off x="2600870" y="3203251"/>
        <a:ext cx="1122418" cy="718328"/>
      </dsp:txXfrm>
    </dsp:sp>
    <dsp:sp modelId="{85CE8623-D8B9-4F5E-A6A2-18312E5770A9}">
      <dsp:nvSpPr>
        <dsp:cNvPr id="0" name=""/>
        <dsp:cNvSpPr/>
      </dsp:nvSpPr>
      <dsp:spPr>
        <a:xfrm rot="9000000">
          <a:off x="2420049" y="2364458"/>
          <a:ext cx="1650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01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B9CDE-A656-4C22-95E6-44F26367AAF6}">
      <dsp:nvSpPr>
        <dsp:cNvPr id="0" name=""/>
        <dsp:cNvSpPr/>
      </dsp:nvSpPr>
      <dsp:spPr>
        <a:xfrm>
          <a:off x="1165203" y="2373123"/>
          <a:ext cx="1265900" cy="796048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Участие в ГПСП</a:t>
          </a:r>
          <a:endParaRPr lang="ru-RU" sz="2100" kern="1200" dirty="0"/>
        </a:p>
      </dsp:txBody>
      <dsp:txXfrm>
        <a:off x="1204063" y="2411983"/>
        <a:ext cx="1188180" cy="718328"/>
      </dsp:txXfrm>
    </dsp:sp>
    <dsp:sp modelId="{99EC4681-A809-4424-876C-6EFDF40F0E8A}">
      <dsp:nvSpPr>
        <dsp:cNvPr id="0" name=""/>
        <dsp:cNvSpPr/>
      </dsp:nvSpPr>
      <dsp:spPr>
        <a:xfrm rot="12600000">
          <a:off x="2406795" y="1592429"/>
          <a:ext cx="1792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22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C2AA8-1A3C-4A31-B635-D53EBB5DE17F}">
      <dsp:nvSpPr>
        <dsp:cNvPr id="0" name=""/>
        <dsp:cNvSpPr/>
      </dsp:nvSpPr>
      <dsp:spPr>
        <a:xfrm>
          <a:off x="1177506" y="791268"/>
          <a:ext cx="1241294" cy="79604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Обобщение опыта работы</a:t>
          </a:r>
          <a:endParaRPr lang="ru-RU" sz="1400" kern="1200" dirty="0"/>
        </a:p>
      </dsp:txBody>
      <dsp:txXfrm>
        <a:off x="1216366" y="830128"/>
        <a:ext cx="1163574" cy="718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4317A-BC09-42C6-9C0B-E559D120B2BC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A1CA2-D919-40CA-8C1F-3816EBB9F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2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1A7D1-DAC7-43C0-B1F5-607D22082DEB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nferenc.irooo.ru/konferentsiya-8/66-innovatsionnye-tekhnologii-doshkolnogo-obrazovaniya/553-kak-ispolzovat-sovremennye-tsifrovye-obrazovatelnye-tekhnologii-v-detskom-sadu-dlya-formirovaniya-navykov-budushcheg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vikdoo251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adi.sk/d/t0TNL4FV4MiMI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X2Bdr0Ig3Op41VmPzkHtNO73pjG4YVbAgUgAji4q4u8-4Rw/viewform?usp=sf_li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ownloads\2-z10-b7bb8419-6bf3-4496-8e97-09a28dd018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00372"/>
            <a:ext cx="392624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1538" y="500042"/>
            <a:ext cx="7848872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Установочный педагогический совет № 1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«Перспективы деятельности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ДС № 251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2020-2021 учебный год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1\Downloads\DSC047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1744"/>
            <a:ext cx="4429156" cy="249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9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3381" y="2060848"/>
            <a:ext cx="77399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Перспективы и направления работы с кадрами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 2020 – 2021 учебном году</a:t>
            </a:r>
          </a:p>
          <a:p>
            <a:pPr algn="ctr">
              <a:defRPr/>
            </a:pPr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3381" y="547806"/>
            <a:ext cx="7739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Развитие системы 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в 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МБДОУ «ДС № 251 г. Челябинска» </a:t>
            </a:r>
            <a:endParaRPr lang="ru-RU" sz="32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173058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Хореография «Танцевальная мозаика»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Студия развития </a:t>
            </a: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 smtClean="0">
                <a:solidFill>
                  <a:srgbClr val="002060"/>
                </a:solidFill>
              </a:rPr>
              <a:t>Почемучки»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Иностранный </a:t>
            </a:r>
            <a:r>
              <a:rPr lang="ru-RU" sz="2400" dirty="0">
                <a:solidFill>
                  <a:srgbClr val="002060"/>
                </a:solidFill>
              </a:rPr>
              <a:t>язык «</a:t>
            </a:r>
            <a:r>
              <a:rPr lang="en-US" sz="2400" dirty="0">
                <a:solidFill>
                  <a:srgbClr val="002060"/>
                </a:solidFill>
              </a:rPr>
              <a:t>Funny English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Нетрадиционные техники рисования «Радуга красок»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Подготовка к школе «Готовимся к школе с домовёнком БУ»</a:t>
            </a:r>
          </a:p>
          <a:p>
            <a:r>
              <a:rPr lang="ru-RU" sz="2400" dirty="0" err="1">
                <a:solidFill>
                  <a:srgbClr val="002060"/>
                </a:solidFill>
              </a:rPr>
              <a:t>Легоконструирование</a:t>
            </a:r>
            <a:r>
              <a:rPr lang="ru-RU" sz="2400" dirty="0">
                <a:solidFill>
                  <a:srgbClr val="002060"/>
                </a:solidFill>
              </a:rPr>
              <a:t> «Внуки Архимеда»</a:t>
            </a:r>
          </a:p>
          <a:p>
            <a:r>
              <a:rPr lang="ru-RU" sz="2400" dirty="0" err="1" smtClean="0">
                <a:solidFill>
                  <a:srgbClr val="002060"/>
                </a:solidFill>
              </a:rPr>
              <a:t>Лего-студия</a:t>
            </a:r>
            <a:r>
              <a:rPr lang="ru-RU" sz="2400" dirty="0" smtClean="0">
                <a:solidFill>
                  <a:srgbClr val="002060"/>
                </a:solidFill>
              </a:rPr>
              <a:t> «Эврика»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4415" y="25360"/>
            <a:ext cx="79295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Перспективные направления 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развития дошкольного образования 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на 2020-2021 учебный год: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70C0"/>
                </a:solidFill>
              </a:rPr>
              <a:t>Повышение показателей охвата дошкольным образованием детей раннего возраста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70C0"/>
                </a:solidFill>
              </a:rPr>
              <a:t>Удовлетворение потребности родителей в устройстве в детские сады детей в возрасте от 3 до 7 лет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70C0"/>
                </a:solidFill>
              </a:rPr>
              <a:t>Создание условий для овладения педагогами дистанционными методиками обучения и знанием особенностей построения образовательного процесса в виртуальной среде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70C0"/>
                </a:solidFill>
              </a:rPr>
              <a:t>Создание условий для формирования и повышения квалификации команды резерва административно-управленческого аппарата дошкольных образовательных организаций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70C0"/>
                </a:solidFill>
              </a:rPr>
              <a:t>Создание условий для внедрения в образовательную деятельность дошкольных образовательных организаций технологий по формированию </a:t>
            </a:r>
            <a:r>
              <a:rPr lang="ru-RU" dirty="0" err="1" smtClean="0">
                <a:solidFill>
                  <a:srgbClr val="0070C0"/>
                </a:solidFill>
              </a:rPr>
              <a:t>soft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skills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70C0"/>
                </a:solidFill>
              </a:rPr>
              <a:t>Научное и организационно-методическое сопровождение деятельности дошкольных образовательных учреждений, имеющих группы детей младенческого и раннего возраста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70C0"/>
                </a:solidFill>
              </a:rPr>
              <a:t>Научное, консультационное и экспертное сопровождение инновационных разработок в рамках муниципальных опорных площадок и ресурсных центров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Анализ деятельности 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методической службы в </a:t>
            </a:r>
            <a:r>
              <a:rPr lang="ru-RU" b="1" i="1" dirty="0" smtClean="0">
                <a:solidFill>
                  <a:srgbClr val="0070C0"/>
                </a:solidFill>
              </a:rPr>
              <a:t>МБДОУ</a:t>
            </a:r>
            <a:r>
              <a:rPr lang="ru-RU" b="1" i="1" dirty="0">
                <a:solidFill>
                  <a:srgbClr val="0070C0"/>
                </a:solidFill>
              </a:rPr>
              <a:t/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 по реализации годовых задач 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за </a:t>
            </a:r>
            <a:r>
              <a:rPr lang="ru-RU" b="1" i="1" dirty="0" smtClean="0">
                <a:solidFill>
                  <a:srgbClr val="0070C0"/>
                </a:solidFill>
              </a:rPr>
              <a:t>2019-2020 </a:t>
            </a:r>
            <a:r>
              <a:rPr lang="ru-RU" b="1" i="1" dirty="0">
                <a:solidFill>
                  <a:srgbClr val="0070C0"/>
                </a:solidFill>
              </a:rPr>
              <a:t>учебный год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0105" y="0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одовые задачи на 2019-2020 учебный год: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53445"/>
              </p:ext>
            </p:extLst>
          </p:nvPr>
        </p:nvGraphicFramePr>
        <p:xfrm>
          <a:off x="179512" y="1772817"/>
          <a:ext cx="8767337" cy="4272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7337"/>
              </a:tblGrid>
              <a:tr h="1713790">
                <a:tc>
                  <a:txBody>
                    <a:bodyPr/>
                    <a:lstStyle/>
                    <a:p>
                      <a:pPr marL="381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1.Совершенствовать систему управления качеством образовательных услуг через включение родителей в оценку деятельности дошкольной образовательной организации с помощью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интернет-представительства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96" marR="36896" marT="0" marB="0">
                    <a:solidFill>
                      <a:srgbClr val="00B050"/>
                    </a:solidFill>
                  </a:tcPr>
                </a:tc>
              </a:tr>
              <a:tr h="1958617">
                <a:tc>
                  <a:txBody>
                    <a:bodyPr/>
                    <a:lstStyle/>
                    <a:p>
                      <a:pPr marL="3816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Разработать и внедрить комплекс педагогических условий, обеспечивающих  развитие познавательной инициативы воспитанников при взаимодействии всех участников образовательного процесса</a:t>
                      </a:r>
                    </a:p>
                    <a:p>
                      <a:pPr marL="38163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4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070322"/>
            <a:ext cx="5112568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Мероприятия по решению годовой задачи №1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7572396" cy="400052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Педагогический совет: </a:t>
            </a:r>
            <a:r>
              <a:rPr lang="ru-RU" sz="2000" dirty="0" smtClean="0">
                <a:solidFill>
                  <a:srgbClr val="002060"/>
                </a:solidFill>
              </a:rPr>
              <a:t>«Включение родителей в оценку деятельности дошкольной образовательной организации с помощью </a:t>
            </a:r>
            <a:r>
              <a:rPr lang="ru-RU" sz="2000" dirty="0" err="1" smtClean="0">
                <a:solidFill>
                  <a:srgbClr val="002060"/>
                </a:solidFill>
              </a:rPr>
              <a:t>интернет-представительства</a:t>
            </a:r>
            <a:r>
              <a:rPr lang="ru-RU" sz="2000" dirty="0" smtClean="0">
                <a:solidFill>
                  <a:srgbClr val="002060"/>
                </a:solidFill>
              </a:rPr>
              <a:t>» 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Практико-ориентированный семинар </a:t>
            </a:r>
            <a:r>
              <a:rPr lang="ru-RU" sz="2000" dirty="0" smtClean="0">
                <a:solidFill>
                  <a:srgbClr val="002060"/>
                </a:solidFill>
              </a:rPr>
              <a:t>«Возможности и планы развития интернет – представительства ДОУ»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Обмен опытом </a:t>
            </a:r>
            <a:r>
              <a:rPr lang="ru-RU" sz="2000" dirty="0" smtClean="0">
                <a:solidFill>
                  <a:srgbClr val="002060"/>
                </a:solidFill>
              </a:rPr>
              <a:t>«Современные требования  создания и ведения </a:t>
            </a:r>
            <a:r>
              <a:rPr lang="ru-RU" sz="2000" dirty="0" err="1" smtClean="0">
                <a:solidFill>
                  <a:srgbClr val="002060"/>
                </a:solidFill>
              </a:rPr>
              <a:t>интернет-представительства</a:t>
            </a:r>
            <a:r>
              <a:rPr lang="ru-RU" sz="2000" dirty="0" smtClean="0">
                <a:solidFill>
                  <a:srgbClr val="002060"/>
                </a:solidFill>
              </a:rPr>
              <a:t> групп ДОУ»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Профессиональный </a:t>
            </a:r>
            <a:r>
              <a:rPr lang="ru-RU" sz="2000" b="1" dirty="0" err="1" smtClean="0">
                <a:solidFill>
                  <a:srgbClr val="002060"/>
                </a:solidFill>
              </a:rPr>
              <a:t>онлайн-визит</a:t>
            </a:r>
            <a:r>
              <a:rPr lang="ru-RU" sz="2000" dirty="0" smtClean="0">
                <a:solidFill>
                  <a:srgbClr val="002060"/>
                </a:solidFill>
              </a:rPr>
              <a:t> педагогов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Круглый стол с родителями </a:t>
            </a:r>
            <a:r>
              <a:rPr lang="ru-RU" sz="2000" dirty="0" smtClean="0">
                <a:solidFill>
                  <a:srgbClr val="002060"/>
                </a:solidFill>
              </a:rPr>
              <a:t>«Педагог и родители: взаимодействие посредством сети Интернет»</a:t>
            </a:r>
          </a:p>
          <a:p>
            <a:pPr algn="l" fontAlgn="base"/>
            <a:r>
              <a:rPr lang="ru-RU" sz="2000" b="1" dirty="0" smtClean="0">
                <a:solidFill>
                  <a:srgbClr val="002060"/>
                </a:solidFill>
              </a:rPr>
              <a:t>Конкурс </a:t>
            </a:r>
            <a:r>
              <a:rPr lang="ru-RU" sz="2000" b="1" dirty="0" err="1" smtClean="0">
                <a:solidFill>
                  <a:srgbClr val="002060"/>
                </a:solidFill>
              </a:rPr>
              <a:t>интернет-представительств</a:t>
            </a:r>
            <a:r>
              <a:rPr lang="ru-RU" sz="2000" b="1" dirty="0" smtClean="0">
                <a:solidFill>
                  <a:srgbClr val="002060"/>
                </a:solidFill>
              </a:rPr>
              <a:t> групп </a:t>
            </a:r>
            <a:r>
              <a:rPr lang="ru-RU" sz="2000" dirty="0" smtClean="0">
                <a:solidFill>
                  <a:srgbClr val="002060"/>
                </a:solidFill>
              </a:rPr>
              <a:t>«Включение родителей в оценку деятельности </a:t>
            </a:r>
            <a:r>
              <a:rPr lang="ru-RU" sz="2000" dirty="0" err="1" smtClean="0">
                <a:solidFill>
                  <a:srgbClr val="002060"/>
                </a:solidFill>
              </a:rPr>
              <a:t>интернет-представительств</a:t>
            </a:r>
            <a:r>
              <a:rPr lang="ru-RU" sz="2000" dirty="0" smtClean="0">
                <a:solidFill>
                  <a:srgbClr val="002060"/>
                </a:solidFill>
              </a:rPr>
              <a:t> групп»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www.kdm44.ru/public/news/stories/images/%D0%B7%D0%B0%D0%B3%D1%80%D1%83%D0%B6%D0%B5%D0%BD%D0%BD%D0%BE%D0%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96197" cy="1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4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73787"/>
            <a:ext cx="4922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Мероприятия по решению 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годовой задачи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2285992"/>
            <a:ext cx="76438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Педагогический совет: </a:t>
            </a:r>
            <a:r>
              <a:rPr lang="ru-RU" dirty="0" smtClean="0">
                <a:solidFill>
                  <a:schemeClr val="tx2"/>
                </a:solidFill>
              </a:rPr>
              <a:t>«Развитие познавательной инициативы воспитанников при взаимодействии всех участников образовательного процесса»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Практико-ориентированный семинар</a:t>
            </a:r>
            <a:r>
              <a:rPr lang="ru-RU" dirty="0" smtClean="0">
                <a:solidFill>
                  <a:schemeClr val="tx2"/>
                </a:solidFill>
              </a:rPr>
              <a:t> «Развитие познавательной инициативы воспитанников при взаимодействии всех участников образовательного процесса»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Обмен опытом </a:t>
            </a:r>
            <a:r>
              <a:rPr lang="ru-RU" dirty="0" smtClean="0">
                <a:solidFill>
                  <a:schemeClr val="tx2"/>
                </a:solidFill>
              </a:rPr>
              <a:t>«Знакомство с авторскими разработками педагогов муниципальных ДОУ по развитию познавательной инициативы воспитанников»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Педагогическая мастерская: </a:t>
            </a:r>
            <a:r>
              <a:rPr lang="ru-RU" dirty="0" smtClean="0">
                <a:solidFill>
                  <a:schemeClr val="tx2"/>
                </a:solidFill>
              </a:rPr>
              <a:t>«Разработка дидактических пособий для развития познавательной инициативы воспитанников»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Индивидуальные консультации</a:t>
            </a:r>
            <a:r>
              <a:rPr lang="ru-RU" dirty="0" smtClean="0">
                <a:solidFill>
                  <a:schemeClr val="tx2"/>
                </a:solidFill>
              </a:rPr>
              <a:t> по запросу педагогов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Консультации</a:t>
            </a:r>
            <a:r>
              <a:rPr lang="ru-RU" dirty="0" smtClean="0">
                <a:solidFill>
                  <a:schemeClr val="tx2"/>
                </a:solidFill>
              </a:rPr>
              <a:t> с целью подготовки к методическим мероприятиям ДОУ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Методическая неделя</a:t>
            </a:r>
            <a:r>
              <a:rPr lang="ru-RU" dirty="0" smtClean="0">
                <a:solidFill>
                  <a:schemeClr val="tx2"/>
                </a:solidFill>
              </a:rPr>
              <a:t> «Использование авторских дидактических пособий для развития познавательной инициативы воспитанников в разных формах организации»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www.kdm44.ru/public/news/stories/images/%D0%B7%D0%B0%D0%B3%D1%80%D1%83%D0%B6%D0%B5%D0%BD%D0%BD%D0%BE%D0%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73" y="0"/>
            <a:ext cx="291623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4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0" y="-27384"/>
            <a:ext cx="9156000" cy="68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682" y="332656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Направления инновационной деятельности МБДОУ в 2019-2020 учебный год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39" y="1700808"/>
            <a:ext cx="7455203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Муниципальный ресурсный центр по теме «Развитие профессионального мастерства педагогов на этапе цифровой трансформации»</a:t>
            </a:r>
          </a:p>
          <a:p>
            <a:pPr algn="just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Опорная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площадка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ГБУ ДПО «РЦОКИО»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теме:  «Формирование механизмов вовлечения родительской общественности в процедуры внутренней системы оценки качества образования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Научно-прикладной проект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теме: «Создание образовательного технопарка в муниципальном образовании как основополагающий ресурс реализации образовательного проекта «ТЕМП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»»</a:t>
            </a:r>
          </a:p>
        </p:txBody>
      </p:sp>
    </p:spTree>
    <p:extLst>
      <p:ext uri="{BB962C8B-B14F-4D97-AF65-F5344CB8AC3E}">
        <p14:creationId xmlns:p14="http://schemas.microsoft.com/office/powerpoint/2010/main" val="13162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0" y="-27384"/>
            <a:ext cx="9156000" cy="68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000108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Методическое пособие для педагогов ДОУ</a:t>
            </a:r>
          </a:p>
          <a:p>
            <a:pPr algn="ctr"/>
            <a:endParaRPr lang="ru-RU" sz="2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LEGO-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мозаика — средство развития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пространственных представлений и творческих способностей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среднего и старшего дошкольного возраста</a:t>
            </a:r>
          </a:p>
          <a:p>
            <a:pPr algn="ctr"/>
            <a:endParaRPr lang="ru-RU" sz="2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3042" y="357166"/>
            <a:ext cx="7232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инновационной деятельности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Лего облож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500174"/>
            <a:ext cx="3465963" cy="242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7224" y="5286388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Методическое пособие предназначено педагогам дошкольных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учреждений, реализующих ФГОС ДО, содержание образовательной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 «Художественно-эстетическое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развитие» в части формирования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конструктивных компетенций детей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0" y="-27384"/>
            <a:ext cx="9156000" cy="68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439" y="1615152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-технологий в образовательном процессе дошкольной образовательной организации в условиях реализации ФГОС дошкольного образования ( для начинающих)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базе МБУ ДПО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развития образования города Челябинска»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94976" y="826023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на курсах повышения квалификации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768914"/>
            <a:ext cx="514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: 25.03.2020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Докладчики: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Коваленко Ирина Викторовна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Евстропова Мария Владимировна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1\Desktop\Camera\IMG20200325102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14" y="3256819"/>
            <a:ext cx="2268143" cy="30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Camera\IMG202003251012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14" y="3256819"/>
            <a:ext cx="2275931" cy="30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4414" y="714356"/>
            <a:ext cx="77399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«ДС № 251 г. Челябинска»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Итоги года в цифрах и фактах</a:t>
            </a:r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2019-2020 учебный год</a:t>
            </a:r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4143380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* Представленные в презентации материалы демонстрируют объективную картину развития, отражают результаты и условия функционирования МБДОУ «ДС № 251 г. Челябинска» в 2019/2020 учебном году и обозначают приоритетные направления развития в следующем году.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0" y="-27384"/>
            <a:ext cx="9156000" cy="68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7224" y="2357430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hlinkClick r:id="rId3"/>
              </a:rPr>
              <a:t>Использование интерактивной доски в работе с дошкольниками по </a:t>
            </a:r>
            <a:r>
              <a:rPr lang="ru-RU" u="sng" dirty="0" err="1" smtClean="0">
                <a:solidFill>
                  <a:srgbClr val="002060"/>
                </a:solidFill>
                <a:hlinkClick r:id="rId3"/>
              </a:rPr>
              <a:t>легоконструированию</a:t>
            </a:r>
            <a:r>
              <a:rPr lang="ru-RU" u="sng" dirty="0" smtClean="0">
                <a:solidFill>
                  <a:srgbClr val="002060"/>
                </a:solidFill>
                <a:hlinkClick r:id="rId3"/>
              </a:rPr>
              <a:t> как одно из направлений виртуального информационного </a:t>
            </a:r>
            <a:r>
              <a:rPr lang="ru-RU" u="sng" dirty="0" err="1" smtClean="0">
                <a:solidFill>
                  <a:srgbClr val="002060"/>
                </a:solidFill>
                <a:hlinkClick r:id="rId3"/>
              </a:rPr>
              <a:t>контента</a:t>
            </a:r>
            <a:r>
              <a:rPr lang="ru-RU" u="sng" dirty="0" smtClean="0">
                <a:solidFill>
                  <a:srgbClr val="002060"/>
                </a:solidFill>
                <a:hlinkClick r:id="rId3"/>
              </a:rPr>
              <a:t> дошкольной образовательной организации, Мальцева Надежда Александровна, заведующий МБДОУ «Детский сад № 251 г. Челябинска»; </a:t>
            </a:r>
            <a:r>
              <a:rPr lang="ru-RU" u="sng" dirty="0" err="1" smtClean="0">
                <a:solidFill>
                  <a:srgbClr val="002060"/>
                </a:solidFill>
                <a:hlinkClick r:id="rId3"/>
              </a:rPr>
              <a:t>Бурашникова</a:t>
            </a:r>
            <a:r>
              <a:rPr lang="ru-RU" u="sng" dirty="0" smtClean="0">
                <a:solidFill>
                  <a:srgbClr val="002060"/>
                </a:solidFill>
                <a:hlinkClick r:id="rId3"/>
              </a:rPr>
              <a:t> Елена Валерьевна, заместитель заведующего МБДОУ «Детский сад № 251 г. Челябинска</a:t>
            </a:r>
            <a:r>
              <a:rPr lang="ru-RU" u="sng" smtClean="0">
                <a:solidFill>
                  <a:srgbClr val="002060"/>
                </a:solidFill>
                <a:hlinkClick r:id="rId3"/>
              </a:rPr>
              <a:t>»; </a:t>
            </a:r>
            <a:r>
              <a:rPr lang="ru-RU" u="sng" smtClean="0">
                <a:solidFill>
                  <a:srgbClr val="002060"/>
                </a:solidFill>
              </a:rPr>
              <a:t>Коваленко </a:t>
            </a:r>
            <a:r>
              <a:rPr lang="ru-RU" u="sng" dirty="0" smtClean="0">
                <a:solidFill>
                  <a:srgbClr val="002060"/>
                </a:solidFill>
              </a:rPr>
              <a:t>Ирина Викторовна, воспитатель </a:t>
            </a:r>
            <a:r>
              <a:rPr lang="ru-RU" u="sng" dirty="0">
                <a:solidFill>
                  <a:srgbClr val="002060"/>
                </a:solidFill>
                <a:hlinkClick r:id="rId3"/>
              </a:rPr>
              <a:t>МБДОУ «Детский сад № 251 г. Челябинска</a:t>
            </a:r>
            <a:r>
              <a:rPr lang="ru-RU" u="sng" dirty="0" smtClean="0">
                <a:solidFill>
                  <a:srgbClr val="002060"/>
                </a:solidFill>
                <a:hlinkClick r:id="rId3"/>
              </a:rPr>
              <a:t>»</a:t>
            </a:r>
            <a:r>
              <a:rPr lang="ru-RU" u="sng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83671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международной конференции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"Тенденции развития образования XXI века: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будущего"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0" y="-27384"/>
            <a:ext cx="9156000" cy="68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9359165" cy="646330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интерактивной платформы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ВИКДОО</a:t>
            </a:r>
          </a:p>
          <a:p>
            <a:pPr algn="ctr"/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hlinkClick r:id="rId3"/>
            </a:endParaRPr>
          </a:p>
          <a:p>
            <a:pPr algn="ctr"/>
            <a:endParaRPr lang="ru-RU" sz="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hlinkClick r:id="rId3"/>
            </a:endParaRP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http://vikdoo251.ru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Users\sad251\Desktop\омская конференция\QR код ВИКДОО крупны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571612"/>
            <a:ext cx="2357454" cy="23574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072074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ВИКДОО это объединение педагогов дошкольных образовательных организаций, заинтересованных в повышении качества своей профессиональной деятельности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этапе цифровой трансформации</a:t>
            </a:r>
            <a:endParaRPr lang="ru-RU" sz="2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ppt-backgrounds.net/uploads/creative-for-powerpoint--hds-wallpaper-PPT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01"/>
            <a:ext cx="9156000" cy="68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5072074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142852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70C0"/>
                </a:solidFill>
              </a:rPr>
              <a:t>Участие в секции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0070C0"/>
                </a:solidFill>
              </a:rPr>
              <a:t>«Актуальные направления цифровой трансформации образования» Августовской конференции работников системы образования г. Челябинска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5572140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2"/>
              </a:rPr>
              <a:t>ссылка на видеоролик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9675">
            <a:off x="1501818" y="1667071"/>
            <a:ext cx="7274846" cy="363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3462461" y="720374"/>
            <a:ext cx="3286148" cy="50006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</a:rPr>
              <a:t>Результат методической работы</a:t>
            </a:r>
          </a:p>
        </p:txBody>
      </p:sp>
      <p:pic>
        <p:nvPicPr>
          <p:cNvPr id="57348" name="Picture 4" descr="3D Character (115) - 3d человечки - - Обои &quot;РАБОЧЕГО СТОЛ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3510" y="2056806"/>
            <a:ext cx="3000396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1741545" y="1943001"/>
            <a:ext cx="2357454" cy="78581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Квалифицированный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педагог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748609" y="2728819"/>
            <a:ext cx="2143140" cy="71438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Компетентный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родитель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905118" y="5304058"/>
            <a:ext cx="2000264" cy="71438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Успешный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ребёнок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5559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542857"/>
            <a:ext cx="7502694" cy="50294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3.2.3.</a:t>
            </a:r>
            <a:r>
              <a:rPr lang="ru-RU" sz="2800" dirty="0" smtClean="0">
                <a:solidFill>
                  <a:srgbClr val="002060"/>
                </a:solidFill>
              </a:rPr>
              <a:t> При реализации Программы может проводиться оценка индивидуального развития детей. Такая оценка производится педагогическим работником в рамках педагогической диагностики (оценки индивидуального развития детей дошкольного возраста, связанной с оценкой эффективности педагогических действий и лежащей в основе их дальнейшего планирования).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5016"/>
            <a:ext cx="27368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00232" y="428604"/>
            <a:ext cx="6429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Итоговые результаты мониторинга</a:t>
            </a:r>
            <a:endParaRPr lang="ru-RU" sz="32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285861"/>
            <a:ext cx="7502694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Результаты педагогической диагностики (мониторинга) могут использоваться исключительно для решения следующих образовательных задач, обозначенных </a:t>
            </a:r>
            <a:r>
              <a:rPr lang="ru-RU" sz="2800" b="1" dirty="0" smtClean="0">
                <a:solidFill>
                  <a:srgbClr val="002060"/>
                </a:solidFill>
              </a:rPr>
              <a:t>ФГОС ДО (П.3.2.3)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оптимизации работы с группой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7368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4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Итоговые результаты мониторинга</a:t>
            </a:r>
            <a:endParaRPr lang="ru-RU" sz="32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56699254"/>
              </p:ext>
            </p:extLst>
          </p:nvPr>
        </p:nvGraphicFramePr>
        <p:xfrm>
          <a:off x="1928794" y="1214422"/>
          <a:ext cx="700092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54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algn="ctr"/>
            <a:r>
              <a:rPr lang="ru-RU" sz="28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"Познавательное развитие"</a:t>
            </a:r>
            <a:endParaRPr lang="ru-RU" sz="28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38328206"/>
              </p:ext>
            </p:extLst>
          </p:nvPr>
        </p:nvGraphicFramePr>
        <p:xfrm>
          <a:off x="1928794" y="1214422"/>
          <a:ext cx="700092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10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algn="ctr"/>
            <a:r>
              <a:rPr lang="ru-RU" sz="28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"Речевое развитие"</a:t>
            </a:r>
            <a:endParaRPr lang="ru-RU" sz="28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33324794"/>
              </p:ext>
            </p:extLst>
          </p:nvPr>
        </p:nvGraphicFramePr>
        <p:xfrm>
          <a:off x="1928794" y="1214422"/>
          <a:ext cx="700092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97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algn="ctr"/>
            <a:r>
              <a:rPr lang="ru-RU" sz="28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"Социально-коммуникативное развитие"</a:t>
            </a:r>
            <a:endParaRPr lang="ru-RU" sz="28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2676401"/>
              </p:ext>
            </p:extLst>
          </p:nvPr>
        </p:nvGraphicFramePr>
        <p:xfrm>
          <a:off x="1928794" y="1214422"/>
          <a:ext cx="700092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8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3016" y="21713"/>
            <a:ext cx="7739969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Вы являетесь частью образовательной системы Челябинска – одной из лучших в Российской Федерации.</a:t>
            </a:r>
          </a:p>
          <a:p>
            <a:r>
              <a:rPr lang="ru-RU" b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Это не просто высокие слова. Мы имеем право их  произносить. В нашем арсенале есть заслуги, победы и достижения, которые позволили образованию Челябинска стать таким. Они оценены по достоинству не только жителями нашего города, региона и страны, но  международным сообществом.</a:t>
            </a:r>
          </a:p>
          <a:p>
            <a:r>
              <a:rPr lang="ru-RU" b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Вы  один из нас, а значит, Вы внесли свой очень большой (возможно, для Вас не слишком существенный), но для нас важный вклад в общее дело, в достижение общих целей. Поэтому сегодня все мы гордимся нашими успехами! </a:t>
            </a:r>
          </a:p>
          <a:p>
            <a:r>
              <a:rPr lang="ru-RU" b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Мы гордимся успешной системой дошкольного образования, которая дает старт продуктивному обучению и воспитанию ребенка!</a:t>
            </a:r>
          </a:p>
          <a:p>
            <a:r>
              <a:rPr lang="ru-RU" b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Мы гордимся высокопрофессиональными, талантливыми, трудолюбивыми и преданными своему делу руководителями, педагогическими работниками и специалистами системы, способными строить и осуществлять амбициозные планы, решать сложные образовательные задачи, воплощать значимые креативные проекты!</a:t>
            </a:r>
          </a:p>
          <a:p>
            <a:r>
              <a:rPr lang="ru-RU" b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Мы гордимся уникальной атмосферой сплоченности и сотрудничества с социальными партнерами, нацеленной на результат, на создание новой образовательной  среды! </a:t>
            </a:r>
          </a:p>
          <a:p>
            <a:pPr algn="ctr"/>
            <a:r>
              <a:rPr lang="ru-RU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Будущее начинается здесь и сейчас!</a:t>
            </a:r>
          </a:p>
          <a:p>
            <a:r>
              <a:rPr lang="ru-RU" sz="11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40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algn="ctr"/>
            <a:r>
              <a:rPr lang="ru-RU" sz="28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"Физическое развитие"</a:t>
            </a:r>
            <a:endParaRPr lang="ru-RU" sz="28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01318788"/>
              </p:ext>
            </p:extLst>
          </p:nvPr>
        </p:nvGraphicFramePr>
        <p:xfrm>
          <a:off x="1928794" y="1214422"/>
          <a:ext cx="700092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60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algn="ctr"/>
            <a:r>
              <a:rPr lang="ru-RU" sz="28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"Художественно-эстетическое развитие"</a:t>
            </a:r>
            <a:endParaRPr lang="ru-RU" sz="28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51148428"/>
              </p:ext>
            </p:extLst>
          </p:nvPr>
        </p:nvGraphicFramePr>
        <p:xfrm>
          <a:off x="1928794" y="1214422"/>
          <a:ext cx="700092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04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542857"/>
            <a:ext cx="7502694" cy="5029415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Результаты участия воспитанников МБДОУ в районных и городских конкурсах и мероприятиях</a:t>
            </a:r>
            <a:r>
              <a:rPr lang="ru-RU" sz="4400" b="1" dirty="0" smtClean="0"/>
              <a:t> </a:t>
            </a:r>
            <a:endParaRPr lang="ru-RU" sz="4400" dirty="0" smtClean="0"/>
          </a:p>
          <a:p>
            <a:pPr lvl="0" fontAlgn="base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6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Спортивное направление</a:t>
            </a:r>
            <a:endParaRPr lang="ru-RU" sz="36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54330161"/>
              </p:ext>
            </p:extLst>
          </p:nvPr>
        </p:nvGraphicFramePr>
        <p:xfrm>
          <a:off x="1857356" y="1071546"/>
          <a:ext cx="707236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95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57290" y="428604"/>
            <a:ext cx="7500990" cy="6143669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Спортивное направление</a:t>
            </a:r>
          </a:p>
          <a:p>
            <a:pPr lvl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Лыжный праздник среди команд детских садов - </a:t>
            </a:r>
            <a:r>
              <a:rPr lang="en-US" sz="2400" b="1" dirty="0" smtClean="0">
                <a:solidFill>
                  <a:srgbClr val="002060"/>
                </a:solidFill>
              </a:rPr>
              <a:t>II </a:t>
            </a:r>
            <a:r>
              <a:rPr lang="ru-RU" sz="2400" b="1" dirty="0" smtClean="0">
                <a:solidFill>
                  <a:srgbClr val="002060"/>
                </a:solidFill>
              </a:rPr>
              <a:t>место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Уразбахтина</a:t>
            </a:r>
            <a:r>
              <a:rPr lang="ru-RU" sz="2400" dirty="0" smtClean="0">
                <a:solidFill>
                  <a:srgbClr val="002060"/>
                </a:solidFill>
              </a:rPr>
              <a:t> И.А.)</a:t>
            </a:r>
          </a:p>
          <a:p>
            <a:pPr lvl="0" fontAlgn="base">
              <a:buNone/>
            </a:pPr>
            <a:endParaRPr lang="ru-RU" sz="1200" dirty="0" smtClean="0">
              <a:solidFill>
                <a:srgbClr val="002060"/>
              </a:solidFill>
            </a:endParaRPr>
          </a:p>
          <a:p>
            <a:pPr lvl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Соревнования «Малышок» среди команд детских садов - </a:t>
            </a:r>
            <a:r>
              <a:rPr lang="en-US" sz="2400" b="1" dirty="0" smtClean="0">
                <a:solidFill>
                  <a:srgbClr val="002060"/>
                </a:solidFill>
              </a:rPr>
              <a:t>I </a:t>
            </a:r>
            <a:r>
              <a:rPr lang="ru-RU" sz="2400" b="1" dirty="0" smtClean="0">
                <a:solidFill>
                  <a:srgbClr val="002060"/>
                </a:solidFill>
              </a:rPr>
              <a:t>место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Уразбахтина</a:t>
            </a:r>
            <a:r>
              <a:rPr lang="ru-RU" sz="2400" dirty="0" smtClean="0">
                <a:solidFill>
                  <a:srgbClr val="002060"/>
                </a:solidFill>
              </a:rPr>
              <a:t> И.А.)</a:t>
            </a:r>
          </a:p>
          <a:p>
            <a:pPr lvl="0" fontAlgn="base">
              <a:buNone/>
            </a:pPr>
            <a:endParaRPr lang="ru-RU" sz="1200" dirty="0" smtClean="0">
              <a:solidFill>
                <a:srgbClr val="002060"/>
              </a:solidFill>
            </a:endParaRPr>
          </a:p>
          <a:p>
            <a:pPr lvl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Соревнования по лыжным гонкам </a:t>
            </a:r>
            <a:r>
              <a:rPr lang="ru-RU" sz="2400" b="1" dirty="0" smtClean="0">
                <a:solidFill>
                  <a:srgbClr val="002060"/>
                </a:solidFill>
              </a:rPr>
              <a:t>городской </a:t>
            </a:r>
            <a:r>
              <a:rPr lang="ru-RU" sz="2400" dirty="0" smtClean="0">
                <a:solidFill>
                  <a:srgbClr val="002060"/>
                </a:solidFill>
              </a:rPr>
              <a:t>спартакиады старших дошкольников - </a:t>
            </a:r>
            <a:r>
              <a:rPr lang="en-US" sz="2400" b="1" dirty="0" smtClean="0">
                <a:solidFill>
                  <a:srgbClr val="002060"/>
                </a:solidFill>
              </a:rPr>
              <a:t>III </a:t>
            </a:r>
            <a:r>
              <a:rPr lang="ru-RU" sz="2400" b="1" dirty="0" smtClean="0">
                <a:solidFill>
                  <a:srgbClr val="002060"/>
                </a:solidFill>
              </a:rPr>
              <a:t>место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Уразбахтина</a:t>
            </a:r>
            <a:r>
              <a:rPr lang="ru-RU" sz="2400" dirty="0" smtClean="0">
                <a:solidFill>
                  <a:srgbClr val="002060"/>
                </a:solidFill>
              </a:rPr>
              <a:t> И.А.)</a:t>
            </a:r>
          </a:p>
          <a:p>
            <a:pPr lvl="0" fontAlgn="base">
              <a:buNone/>
            </a:pPr>
            <a:endParaRPr lang="ru-RU" sz="1200" dirty="0" smtClean="0">
              <a:solidFill>
                <a:srgbClr val="002060"/>
              </a:solidFill>
            </a:endParaRPr>
          </a:p>
          <a:p>
            <a:pPr lvl="0" fontAlgn="base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0" fontAlgn="base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308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направление</a:t>
            </a:r>
            <a:endParaRPr lang="ru-RU" sz="32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25434463"/>
              </p:ext>
            </p:extLst>
          </p:nvPr>
        </p:nvGraphicFramePr>
        <p:xfrm>
          <a:off x="1857356" y="1357298"/>
          <a:ext cx="707236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72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43042" y="214290"/>
            <a:ext cx="7286676" cy="6357983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направление</a:t>
            </a:r>
          </a:p>
          <a:p>
            <a:pPr lvl="0" algn="ctr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Отборочный тур </a:t>
            </a:r>
            <a:r>
              <a:rPr lang="en-US" sz="2400" dirty="0" smtClean="0">
                <a:solidFill>
                  <a:srgbClr val="002060"/>
                </a:solidFill>
              </a:rPr>
              <a:t>XXIII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городского</a:t>
            </a:r>
            <a:r>
              <a:rPr lang="ru-RU" sz="2400" dirty="0" smtClean="0">
                <a:solidFill>
                  <a:srgbClr val="002060"/>
                </a:solidFill>
              </a:rPr>
              <a:t> фестиваля творческих коллективов  дошкольных образовательных организаций г. Челябинска </a:t>
            </a:r>
            <a:r>
              <a:rPr lang="ru-RU" sz="2400" b="1" dirty="0" smtClean="0">
                <a:solidFill>
                  <a:srgbClr val="002060"/>
                </a:solidFill>
              </a:rPr>
              <a:t>«Хрустальная капель»:</a:t>
            </a:r>
          </a:p>
          <a:p>
            <a:pPr fontAlgn="base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Театр костюма «Капелька» - </a:t>
            </a:r>
            <a:r>
              <a:rPr lang="ru-RU" sz="2400" b="1" dirty="0" smtClean="0">
                <a:solidFill>
                  <a:srgbClr val="002060"/>
                </a:solidFill>
              </a:rPr>
              <a:t>Диплом ГРАН-ПРИ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Бабичева</a:t>
            </a:r>
            <a:r>
              <a:rPr lang="ru-RU" sz="2400" dirty="0" smtClean="0">
                <a:solidFill>
                  <a:srgbClr val="002060"/>
                </a:solidFill>
              </a:rPr>
              <a:t> М.В.);</a:t>
            </a:r>
          </a:p>
          <a:p>
            <a:pPr fontAlgn="base"/>
            <a:r>
              <a:rPr lang="ru-RU" sz="2400" dirty="0" smtClean="0">
                <a:solidFill>
                  <a:srgbClr val="002060"/>
                </a:solidFill>
              </a:rPr>
              <a:t>Художественное слово  - </a:t>
            </a:r>
            <a:r>
              <a:rPr lang="ru-RU" sz="2400" b="1" dirty="0" smtClean="0">
                <a:solidFill>
                  <a:srgbClr val="002060"/>
                </a:solidFill>
              </a:rPr>
              <a:t>Лауреат 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II</a:t>
            </a:r>
            <a:r>
              <a:rPr lang="ru-RU" sz="2400" b="1" dirty="0" smtClean="0">
                <a:solidFill>
                  <a:srgbClr val="002060"/>
                </a:solidFill>
              </a:rPr>
              <a:t> степени</a:t>
            </a:r>
            <a:r>
              <a:rPr lang="ru-RU" sz="2400" dirty="0" smtClean="0">
                <a:solidFill>
                  <a:srgbClr val="002060"/>
                </a:solidFill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</a:rPr>
              <a:t>Шалгина</a:t>
            </a:r>
            <a:r>
              <a:rPr lang="ru-RU" sz="2400" dirty="0" smtClean="0">
                <a:solidFill>
                  <a:srgbClr val="002060"/>
                </a:solidFill>
              </a:rPr>
              <a:t> А.А.)</a:t>
            </a:r>
          </a:p>
          <a:p>
            <a:pPr lvl="0" algn="ctr" fontAlgn="base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Городской</a:t>
            </a:r>
            <a:r>
              <a:rPr lang="ru-RU" sz="2400" dirty="0" smtClean="0">
                <a:solidFill>
                  <a:srgbClr val="002060"/>
                </a:solidFill>
              </a:rPr>
              <a:t> фестиваль – конкурс академического пения </a:t>
            </a:r>
            <a:r>
              <a:rPr lang="ru-RU" sz="2400" b="1" dirty="0" smtClean="0">
                <a:solidFill>
                  <a:srgbClr val="002060"/>
                </a:solidFill>
              </a:rPr>
              <a:t>«Звонкие голоса»:</a:t>
            </a:r>
            <a:endParaRPr lang="ru-RU" sz="2400" dirty="0" smtClean="0">
              <a:solidFill>
                <a:srgbClr val="002060"/>
              </a:solidFill>
            </a:endParaRPr>
          </a:p>
          <a:p>
            <a:pPr fontAlgn="base"/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Вокальный ансамбль </a:t>
            </a:r>
            <a:r>
              <a:rPr lang="ru-RU" sz="2400" i="1" dirty="0" smtClean="0">
                <a:solidFill>
                  <a:srgbClr val="002060"/>
                </a:solidFill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Лауреат </a:t>
            </a:r>
            <a:r>
              <a:rPr lang="en-US" sz="2400" b="1" dirty="0" smtClean="0">
                <a:solidFill>
                  <a:srgbClr val="002060"/>
                </a:solidFill>
                <a:cs typeface="Times New Roman" pitchFamily="18" charset="0"/>
              </a:rPr>
              <a:t>II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степени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(Лесник Г.Ш.)</a:t>
            </a:r>
            <a:endParaRPr lang="ru-RU" sz="240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0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Интеллектуальное направление</a:t>
            </a:r>
            <a:endParaRPr lang="ru-RU" sz="32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7164783"/>
              </p:ext>
            </p:extLst>
          </p:nvPr>
        </p:nvGraphicFramePr>
        <p:xfrm>
          <a:off x="1857356" y="1357298"/>
          <a:ext cx="707236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02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00166" y="714356"/>
            <a:ext cx="7358114" cy="5857917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Интеллектуальное направление</a:t>
            </a:r>
          </a:p>
          <a:p>
            <a:pPr lvl="0" algn="ctr" fontAlgn="base"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Интеллектуальные состязания старших дошкольников «Почемучки» - </a:t>
            </a:r>
            <a:r>
              <a:rPr lang="ru-RU" sz="2400" b="1" dirty="0" smtClean="0">
                <a:solidFill>
                  <a:srgbClr val="002060"/>
                </a:solidFill>
              </a:rPr>
              <a:t>Диплом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за участие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Поздеева</a:t>
            </a:r>
            <a:r>
              <a:rPr lang="ru-RU" sz="2400" dirty="0" smtClean="0">
                <a:solidFill>
                  <a:srgbClr val="002060"/>
                </a:solidFill>
              </a:rPr>
              <a:t> Е.Н.)</a:t>
            </a:r>
          </a:p>
          <a:p>
            <a:pPr lvl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Районный этап открытого городского конкурса-выставки по </a:t>
            </a:r>
            <a:r>
              <a:rPr lang="ru-RU" sz="2400" dirty="0" err="1" smtClean="0">
                <a:solidFill>
                  <a:srgbClr val="002060"/>
                </a:solidFill>
              </a:rPr>
              <a:t>легоконструированию</a:t>
            </a:r>
            <a:r>
              <a:rPr lang="ru-RU" sz="2400" dirty="0" smtClean="0">
                <a:solidFill>
                  <a:srgbClr val="002060"/>
                </a:solidFill>
              </a:rPr>
              <a:t> для дошкольников - </a:t>
            </a:r>
            <a:r>
              <a:rPr lang="ru-RU" sz="2400" b="1" dirty="0" smtClean="0">
                <a:solidFill>
                  <a:srgbClr val="002060"/>
                </a:solidFill>
              </a:rPr>
              <a:t>Диплом за </a:t>
            </a:r>
            <a:r>
              <a:rPr lang="en-US" sz="2400" b="1" dirty="0" smtClean="0">
                <a:solidFill>
                  <a:srgbClr val="002060"/>
                </a:solidFill>
              </a:rPr>
              <a:t>I </a:t>
            </a:r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r>
              <a:rPr lang="en-US" sz="2400" b="1" dirty="0" smtClean="0">
                <a:solidFill>
                  <a:srgbClr val="002060"/>
                </a:solidFill>
              </a:rPr>
              <a:t> II </a:t>
            </a:r>
            <a:r>
              <a:rPr lang="ru-RU" sz="2400" b="1" dirty="0" smtClean="0">
                <a:solidFill>
                  <a:srgbClr val="002060"/>
                </a:solidFill>
              </a:rPr>
              <a:t>место </a:t>
            </a:r>
            <a:r>
              <a:rPr lang="ru-RU" sz="2400" dirty="0" smtClean="0">
                <a:solidFill>
                  <a:srgbClr val="002060"/>
                </a:solidFill>
              </a:rPr>
              <a:t>(Евстропова М.В., Коваленко И.В.)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Городской открытый конкурс-выставка по </a:t>
            </a:r>
            <a:r>
              <a:rPr lang="ru-RU" sz="2400" dirty="0" err="1" smtClean="0">
                <a:solidFill>
                  <a:srgbClr val="002060"/>
                </a:solidFill>
              </a:rPr>
              <a:t>легоконструированию</a:t>
            </a:r>
            <a:r>
              <a:rPr lang="ru-RU" sz="2400" dirty="0" smtClean="0">
                <a:solidFill>
                  <a:srgbClr val="002060"/>
                </a:solidFill>
              </a:rPr>
              <a:t> для дошкольников - </a:t>
            </a:r>
            <a:r>
              <a:rPr lang="ru-RU" sz="2400" b="1" dirty="0" smtClean="0">
                <a:solidFill>
                  <a:srgbClr val="002060"/>
                </a:solidFill>
              </a:rPr>
              <a:t>Диплом за </a:t>
            </a:r>
            <a:r>
              <a:rPr lang="en-US" sz="2400" b="1" dirty="0" smtClean="0">
                <a:solidFill>
                  <a:srgbClr val="002060"/>
                </a:solidFill>
              </a:rPr>
              <a:t>I </a:t>
            </a:r>
            <a:r>
              <a:rPr lang="ru-RU" sz="2400" b="1" dirty="0" smtClean="0">
                <a:solidFill>
                  <a:srgbClr val="002060"/>
                </a:solidFill>
              </a:rPr>
              <a:t>место в номинации «Лучший творческий проект» </a:t>
            </a:r>
            <a:r>
              <a:rPr lang="ru-RU" sz="2400" dirty="0" smtClean="0">
                <a:solidFill>
                  <a:srgbClr val="002060"/>
                </a:solidFill>
              </a:rPr>
              <a:t>(Евстропова М.В.)</a:t>
            </a:r>
          </a:p>
          <a:p>
            <a:pPr lvl="0" fontAlgn="base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0" fontAlgn="base">
              <a:buNone/>
            </a:pP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2019-2020 учебный год</a:t>
            </a:r>
            <a:endParaRPr lang="ru-RU" sz="32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00285990"/>
              </p:ext>
            </p:extLst>
          </p:nvPr>
        </p:nvGraphicFramePr>
        <p:xfrm>
          <a:off x="1857356" y="1357298"/>
          <a:ext cx="707236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62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6020487"/>
              </p:ext>
            </p:extLst>
          </p:nvPr>
        </p:nvGraphicFramePr>
        <p:xfrm>
          <a:off x="5120206" y="2636912"/>
          <a:ext cx="402379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33381" y="547807"/>
            <a:ext cx="763110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Укомплектованность педагогическими </a:t>
            </a:r>
            <a:r>
              <a:rPr lang="ru-RU" sz="28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адрами МБДОУ «ДС № 251 г. Челябинска»</a:t>
            </a:r>
          </a:p>
          <a:p>
            <a:pPr algn="ctr">
              <a:defRPr/>
            </a:pPr>
            <a:endParaRPr lang="ru-RU" sz="28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06197278"/>
              </p:ext>
            </p:extLst>
          </p:nvPr>
        </p:nvGraphicFramePr>
        <p:xfrm>
          <a:off x="1157221" y="2636912"/>
          <a:ext cx="402379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097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263" y="1988840"/>
            <a:ext cx="7869560" cy="452596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5" y="285728"/>
            <a:ext cx="75363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Годовые задачи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на 2020-2021 учебный год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u="sng" dirty="0" smtClean="0"/>
              <a:t>1 задача, направленная на развитие педагогов</a:t>
            </a:r>
            <a:endParaRPr lang="ru-RU" sz="2400" dirty="0" smtClean="0"/>
          </a:p>
          <a:p>
            <a:r>
              <a:rPr lang="ru-RU" sz="2400" dirty="0" smtClean="0"/>
              <a:t>Повышение эффективности использования интерактивных компьютерных технологий в образовательном процессе дошкольного образовательного учреждения</a:t>
            </a:r>
          </a:p>
          <a:p>
            <a:r>
              <a:rPr lang="ru-RU" sz="2400" b="1" u="sng" dirty="0" smtClean="0"/>
              <a:t>2 задача, направленная на развитие детей</a:t>
            </a:r>
            <a:endParaRPr lang="ru-RU" sz="2400" dirty="0" smtClean="0"/>
          </a:p>
          <a:p>
            <a:r>
              <a:rPr lang="ru-RU" sz="2400" dirty="0" smtClean="0"/>
              <a:t>Оптимизация развивающей предметно-пространственной среды для самостоятельной деятельности детей в условиях реализации ФГОС ДО</a:t>
            </a:r>
          </a:p>
          <a:p>
            <a:pPr algn="ctr"/>
            <a:endParaRPr lang="ru-RU" sz="24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263" y="1988840"/>
            <a:ext cx="7869560" cy="452596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85728"/>
            <a:ext cx="789464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Проект решений установочного Педагогического совета № 1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A319A3"/>
                </a:solidFill>
              </a:rPr>
              <a:t>1. Принять к утверждению </a:t>
            </a:r>
            <a:r>
              <a:rPr lang="ru-RU" sz="2400" dirty="0">
                <a:solidFill>
                  <a:srgbClr val="A319A3"/>
                </a:solidFill>
              </a:rPr>
              <a:t>годовой план работы МБДОУ «ДС № 251 г. Челябинска» на </a:t>
            </a:r>
            <a:r>
              <a:rPr lang="ru-RU" sz="2400" dirty="0" smtClean="0">
                <a:solidFill>
                  <a:srgbClr val="A319A3"/>
                </a:solidFill>
              </a:rPr>
              <a:t>2020-2021 </a:t>
            </a:r>
            <a:r>
              <a:rPr lang="ru-RU" sz="2400" dirty="0">
                <a:solidFill>
                  <a:srgbClr val="A319A3"/>
                </a:solidFill>
              </a:rPr>
              <a:t>учебный год</a:t>
            </a:r>
            <a:r>
              <a:rPr lang="ru-RU" sz="2400" dirty="0" smtClean="0">
                <a:solidFill>
                  <a:srgbClr val="A319A3"/>
                </a:solidFill>
              </a:rPr>
              <a:t>.</a:t>
            </a:r>
            <a:endParaRPr lang="ru-RU" sz="2400" dirty="0">
              <a:solidFill>
                <a:srgbClr val="A319A3"/>
              </a:solidFill>
            </a:endParaRPr>
          </a:p>
          <a:p>
            <a:r>
              <a:rPr lang="ru-RU" sz="2400" dirty="0">
                <a:solidFill>
                  <a:srgbClr val="A319A3"/>
                </a:solidFill>
              </a:rPr>
              <a:t>2</a:t>
            </a:r>
            <a:r>
              <a:rPr lang="ru-RU" sz="2400" dirty="0" smtClean="0">
                <a:solidFill>
                  <a:srgbClr val="A319A3"/>
                </a:solidFill>
              </a:rPr>
              <a:t>. Принять к утверждению </a:t>
            </a:r>
            <a:r>
              <a:rPr lang="ru-RU" sz="2400" dirty="0">
                <a:solidFill>
                  <a:srgbClr val="A319A3"/>
                </a:solidFill>
              </a:rPr>
              <a:t>основную образовательную программу ДО МБДОУ «ДС № 251 г. Челябинска</a:t>
            </a:r>
            <a:r>
              <a:rPr lang="ru-RU" sz="2400" dirty="0" smtClean="0">
                <a:solidFill>
                  <a:srgbClr val="A319A3"/>
                </a:solidFill>
              </a:rPr>
              <a:t>».</a:t>
            </a:r>
            <a:endParaRPr lang="ru-RU" sz="2400" dirty="0">
              <a:solidFill>
                <a:srgbClr val="A319A3"/>
              </a:solidFill>
            </a:endParaRPr>
          </a:p>
          <a:p>
            <a:r>
              <a:rPr lang="ru-RU" sz="2400" dirty="0">
                <a:solidFill>
                  <a:srgbClr val="A319A3"/>
                </a:solidFill>
              </a:rPr>
              <a:t>3</a:t>
            </a:r>
            <a:r>
              <a:rPr lang="ru-RU" sz="2400" dirty="0" smtClean="0">
                <a:solidFill>
                  <a:srgbClr val="A319A3"/>
                </a:solidFill>
              </a:rPr>
              <a:t>. Принять к утверждению регламент </a:t>
            </a:r>
            <a:r>
              <a:rPr lang="ru-RU" sz="2400" dirty="0">
                <a:solidFill>
                  <a:srgbClr val="A319A3"/>
                </a:solidFill>
              </a:rPr>
              <a:t>непосредственно-образовательной деятельности с воспитанниками  групп на  </a:t>
            </a:r>
            <a:r>
              <a:rPr lang="ru-RU" sz="2400" dirty="0" smtClean="0">
                <a:solidFill>
                  <a:srgbClr val="A319A3"/>
                </a:solidFill>
              </a:rPr>
              <a:t>2020-2021 </a:t>
            </a:r>
            <a:r>
              <a:rPr lang="ru-RU" sz="2400" dirty="0">
                <a:solidFill>
                  <a:srgbClr val="A319A3"/>
                </a:solidFill>
              </a:rPr>
              <a:t>уч. год., ежедневное перспективное планирование. </a:t>
            </a:r>
          </a:p>
          <a:p>
            <a:r>
              <a:rPr lang="ru-RU" sz="2400" dirty="0" smtClean="0">
                <a:solidFill>
                  <a:srgbClr val="A319A3"/>
                </a:solidFill>
              </a:rPr>
              <a:t>4.  </a:t>
            </a:r>
            <a:r>
              <a:rPr lang="ru-RU" sz="2400" dirty="0">
                <a:solidFill>
                  <a:srgbClr val="A319A3"/>
                </a:solidFill>
              </a:rPr>
              <a:t>Педагогам всех возрастных групп заполнить групповую документацию в соответствии с требованиями в срок до </a:t>
            </a:r>
            <a:r>
              <a:rPr lang="ru-RU" sz="2400" dirty="0" smtClean="0">
                <a:solidFill>
                  <a:srgbClr val="A319A3"/>
                </a:solidFill>
              </a:rPr>
              <a:t>13.09.2020 </a:t>
            </a:r>
            <a:r>
              <a:rPr lang="ru-RU" sz="2400" dirty="0">
                <a:solidFill>
                  <a:srgbClr val="A319A3"/>
                </a:solidFill>
              </a:rPr>
              <a:t>г.</a:t>
            </a:r>
          </a:p>
          <a:p>
            <a:r>
              <a:rPr lang="ru-RU" sz="2400" dirty="0" smtClean="0">
                <a:solidFill>
                  <a:srgbClr val="A319A3"/>
                </a:solidFill>
              </a:rPr>
              <a:t>5. </a:t>
            </a:r>
            <a:r>
              <a:rPr lang="ru-RU" sz="2400" dirty="0">
                <a:solidFill>
                  <a:srgbClr val="A319A3"/>
                </a:solidFill>
              </a:rPr>
              <a:t>Всем педагогам разработать перспективные планы работы по основным годовым задачам в соответствии с мероприятиями годового плана </a:t>
            </a:r>
            <a:r>
              <a:rPr lang="ru-RU" sz="2400" dirty="0" smtClean="0">
                <a:solidFill>
                  <a:srgbClr val="A319A3"/>
                </a:solidFill>
              </a:rPr>
              <a:t>ДОУ</a:t>
            </a:r>
            <a:r>
              <a:rPr lang="ru-RU" sz="3600" dirty="0" smtClean="0">
                <a:solidFill>
                  <a:srgbClr val="A319A3"/>
                </a:solidFill>
              </a:rPr>
              <a:t> </a:t>
            </a:r>
            <a:r>
              <a:rPr lang="ru-RU" sz="2400" dirty="0">
                <a:solidFill>
                  <a:srgbClr val="A319A3"/>
                </a:solidFill>
              </a:rPr>
              <a:t>в срок до </a:t>
            </a:r>
            <a:r>
              <a:rPr lang="ru-RU" sz="2400" dirty="0" smtClean="0">
                <a:solidFill>
                  <a:srgbClr val="A319A3"/>
                </a:solidFill>
              </a:rPr>
              <a:t>13.09.2020 </a:t>
            </a:r>
            <a:r>
              <a:rPr lang="ru-RU" sz="2400" dirty="0">
                <a:solidFill>
                  <a:srgbClr val="A319A3"/>
                </a:solidFill>
              </a:rPr>
              <a:t>г.</a:t>
            </a:r>
            <a:endParaRPr lang="ru-RU" sz="3600" dirty="0">
              <a:solidFill>
                <a:srgbClr val="A319A3"/>
              </a:solidFill>
            </a:endParaRPr>
          </a:p>
          <a:p>
            <a:pPr algn="ctr"/>
            <a:endParaRPr lang="ru-RU" sz="32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Проголосовать за решения педагогического совета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" y="-28398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1677" y="116632"/>
            <a:ext cx="77399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Уровень образования педагогических кадров МБДОУ «ДС № 251 г. Челябинска»</a:t>
            </a:r>
          </a:p>
          <a:p>
            <a:pPr algn="ctr">
              <a:defRPr/>
            </a:pPr>
            <a:endParaRPr lang="ru-RU" sz="28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	Анализ </a:t>
            </a:r>
            <a:r>
              <a:rPr lang="ru-RU" sz="24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качественной характеристики педагогических кадров МБДОУ показывает достаточно высокий уровень профессионально - педагогической квалификации</a:t>
            </a:r>
            <a:endParaRPr lang="ru-RU" sz="24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47356953"/>
              </p:ext>
            </p:extLst>
          </p:nvPr>
        </p:nvGraphicFramePr>
        <p:xfrm>
          <a:off x="1763688" y="2978954"/>
          <a:ext cx="5951984" cy="372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5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4031" y="0"/>
            <a:ext cx="773996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Профессиональный уровень педагогических кадров МБДОУ «ДС № 251 г. Челябинска» </a:t>
            </a:r>
          </a:p>
          <a:p>
            <a:pPr>
              <a:defRPr/>
            </a:pPr>
            <a:r>
              <a:rPr lang="ru-RU" sz="2000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 течение учебного года организована и проведена аттестация педагогических кадров в соответствии с планом-графиком. Аттестацию на высшую категорию прошли - </a:t>
            </a: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педагога, на первую категорию – </a:t>
            </a: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педагогов, всего прошли аттестацию – </a:t>
            </a: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73621838"/>
              </p:ext>
            </p:extLst>
          </p:nvPr>
        </p:nvGraphicFramePr>
        <p:xfrm>
          <a:off x="1426200" y="2276872"/>
          <a:ext cx="732226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12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4031" y="0"/>
            <a:ext cx="773996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Профессиональный уровень педагогических кадров МБДОУ «ДС № 251 г. Челябинска»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 2019-2020 учебном году. </a:t>
            </a:r>
          </a:p>
          <a:p>
            <a:pPr marL="342900" indent="-342900">
              <a:buFontTx/>
              <a:buChar char="-"/>
              <a:defRPr/>
            </a:pPr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73621838"/>
              </p:ext>
            </p:extLst>
          </p:nvPr>
        </p:nvGraphicFramePr>
        <p:xfrm>
          <a:off x="1428728" y="1857364"/>
          <a:ext cx="732226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12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4031" y="0"/>
            <a:ext cx="773996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Высокий профессиональный уровень педагогических кадров МБДОУ «ДС № 251 г. Челябинска» подтверждает тот факт, что 3 специалиста нашего учреждения являются представителями городских профессиональных сообществ от </a:t>
            </a:r>
            <a:r>
              <a:rPr lang="ru-RU" sz="2800" b="1" i="1" dirty="0" err="1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тракторозаводского</a:t>
            </a: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района:</a:t>
            </a:r>
          </a:p>
          <a:p>
            <a:pPr algn="ctr">
              <a:defRPr/>
            </a:pPr>
            <a:endParaRPr lang="ru-RU" sz="28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Бурашникова Елена Валерьевна – ГПСП заместителей заведующих и старших воспитателей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i="1" dirty="0" err="1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Поздеева</a:t>
            </a: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Елена Николаевна – ГПСП </a:t>
            </a:r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педагогов-психологов 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i="1" dirty="0" err="1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Уразбахтина</a:t>
            </a: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Ирина Александровна – ГПСП инструкторов по </a:t>
            </a:r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физической культуре </a:t>
            </a:r>
            <a:endParaRPr lang="ru-RU" sz="24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4559" y="188640"/>
            <a:ext cx="77399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 2019-2020 учебном году курсовую </a:t>
            </a:r>
            <a:r>
              <a:rPr lang="ru-RU" sz="2000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подготовку прошли – </a:t>
            </a: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4 педагога </a:t>
            </a:r>
            <a:r>
              <a:rPr lang="ru-RU" sz="2000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МБУ ДПО ЦРО, 23 </a:t>
            </a:r>
            <a:r>
              <a:rPr lang="ru-RU" sz="2000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педагога - в ГБОУ </a:t>
            </a: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ДПО ЧИППКРО,28 педагогов в ГБУ ДПО «РЦОКИО»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Таким образом  потребности в повышении квалификации педагогов в 2020-2021 году нет.</a:t>
            </a:r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5100056"/>
              </p:ext>
            </p:extLst>
          </p:nvPr>
        </p:nvGraphicFramePr>
        <p:xfrm>
          <a:off x="1691680" y="2492896"/>
          <a:ext cx="648072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1393</Words>
  <Application>Microsoft Office PowerPoint</Application>
  <PresentationFormat>Экран (4:3)</PresentationFormat>
  <Paragraphs>210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Установочный педагогический совет № 1 «Перспективы деятельности  МБДОУ ДС № 251 на 2020-2021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деятельности  методической службы в МБДОУ  по реализации годовых задач  за 2019-2020 учебный год</vt:lpstr>
      <vt:lpstr>Презентация PowerPoint</vt:lpstr>
      <vt:lpstr>Мероприятия по решению годовой задачи №1</vt:lpstr>
      <vt:lpstr>Презентация PowerPoint</vt:lpstr>
      <vt:lpstr>Направления инновационной деятельности МБДОУ в 2019-2020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Современному ребенку нужен современный педагог! </dc:title>
  <dc:creator>1</dc:creator>
  <cp:lastModifiedBy>1</cp:lastModifiedBy>
  <cp:revision>187</cp:revision>
  <dcterms:created xsi:type="dcterms:W3CDTF">2018-08-28T03:51:28Z</dcterms:created>
  <dcterms:modified xsi:type="dcterms:W3CDTF">2020-09-17T09:15:12Z</dcterms:modified>
</cp:coreProperties>
</file>