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323" r:id="rId4"/>
    <p:sldId id="342" r:id="rId5"/>
    <p:sldId id="337" r:id="rId6"/>
    <p:sldId id="336" r:id="rId7"/>
    <p:sldId id="344" r:id="rId8"/>
    <p:sldId id="345" r:id="rId9"/>
    <p:sldId id="346" r:id="rId10"/>
    <p:sldId id="31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2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7BC6-B526-43DB-9341-6BE80CD838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2D176-C617-449E-832E-AC833DF6EC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C4220-5E37-4390-98D5-52C449A64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6704-16C2-4872-BE24-A7F3DEF544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CD7A-87C7-4C8C-872D-3A22799D11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7A8B-D240-4F34-8F1E-739F1FBDA6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5095D-CF8C-440D-BF0A-441460AA06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B8B3-74C1-4A2D-99B1-14E78BFD15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7DC1-F008-4C8C-AF2B-3CAB83072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5A29-415A-45D4-AA2C-CA0F18E9F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8376-5F46-429C-BB14-0E0EAA7731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76A5411-6333-40A3-87E0-9BB9DAD56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pohsad251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honoteka.org/uploads/posts/2021-05/1621764154_23-phonoteka_org-p-fon-dlya-slaida-v-prezentatsii-delovoi-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1"/>
            <a:ext cx="9143999" cy="68580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28662" y="2143116"/>
            <a:ext cx="7643866" cy="2232248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"Развитие системы государственно-общественного управления дошкольной образовательной организацией через включение родителей в процедуры оценки качества образования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рамках реализации программы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развития"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00430" y="357166"/>
            <a:ext cx="5500726" cy="1143008"/>
          </a:xfrm>
        </p:spPr>
        <p:txBody>
          <a:bodyPr/>
          <a:lstStyle/>
          <a:p>
            <a:pPr algn="ctr"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Муниципальное бюджетное дошкольное образовательное учреждение «детский сад № 251 г. Челябинска»</a:t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/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86512" y="5429264"/>
            <a:ext cx="21421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Зам. зав. по УВР </a:t>
            </a:r>
            <a:endParaRPr lang="ru-RU" b="1" dirty="0" smtClean="0">
              <a:solidFill>
                <a:srgbClr val="0070C0"/>
              </a:solidFill>
            </a:endParaRPr>
          </a:p>
          <a:p>
            <a:r>
              <a:rPr lang="ru-RU" b="1" dirty="0" err="1" smtClean="0">
                <a:solidFill>
                  <a:srgbClr val="0070C0"/>
                </a:solidFill>
              </a:rPr>
              <a:t>Шумова</a:t>
            </a:r>
            <a:r>
              <a:rPr lang="ru-RU" b="1" dirty="0" smtClean="0">
                <a:solidFill>
                  <a:srgbClr val="0070C0"/>
                </a:solidFill>
              </a:rPr>
              <a:t> С.М.</a:t>
            </a:r>
            <a:endParaRPr lang="ru-RU" dirty="0"/>
          </a:p>
        </p:txBody>
      </p:sp>
      <p:pic>
        <p:nvPicPr>
          <p:cNvPr id="8194" name="Picture 2" descr="https://gym1596.mskobr.ru/images/cms/data/preview/teamwork1024x903_1568793634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332" t="7180" r="8191" b="10249"/>
          <a:stretch>
            <a:fillRect/>
          </a:stretch>
        </p:blipFill>
        <p:spPr bwMode="auto">
          <a:xfrm>
            <a:off x="2285984" y="4429132"/>
            <a:ext cx="2500330" cy="212991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285992"/>
            <a:ext cx="8229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0070C0"/>
                </a:solidFill>
              </a:rPr>
              <a:t>Спасибо за внимание!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71604" y="3857628"/>
            <a:ext cx="6400800" cy="250033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Муниципальное бюджетное дошкольное образовательное учреждение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«Детский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сад №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251г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Челябинска»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454077 г. Челябинск, ул. Мамина,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5а (основное здание; пер. Мамина 3-а </a:t>
            </a:r>
            <a:r>
              <a:rPr lang="ru-RU" smtClean="0">
                <a:solidFill>
                  <a:schemeClr val="bg2">
                    <a:lumMod val="50000"/>
                  </a:schemeClr>
                </a:solidFill>
              </a:rPr>
              <a:t>(структурно 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телефон: 8(351) 773-75-55; </a:t>
            </a:r>
            <a:r>
              <a:rPr lang="ru-RU" u="sng" dirty="0">
                <a:solidFill>
                  <a:schemeClr val="bg2">
                    <a:lumMod val="50000"/>
                  </a:schemeClr>
                </a:solidFill>
                <a:hlinkClick r:id="rId2"/>
              </a:rPr>
              <a:t>pohsad251@yandex.ru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58510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1764154_23-phonoteka_org-p-fon-dlya-slaida-v-prezentatsii-delovoi-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642918"/>
            <a:ext cx="7072330" cy="939784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Нормативно – правовое обеспечение :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57158" y="1500174"/>
            <a:ext cx="8786842" cy="2884976"/>
          </a:xfrm>
        </p:spPr>
        <p:txBody>
          <a:bodyPr>
            <a:noAutofit/>
          </a:bodyPr>
          <a:lstStyle/>
          <a:p>
            <a:r>
              <a:rPr lang="ru-RU" sz="1400" b="1" dirty="0">
                <a:solidFill>
                  <a:srgbClr val="002060"/>
                </a:solidFill>
              </a:rPr>
              <a:t>Закон «Об образовании в Российской Федерации» № 273 ФЗ от 29.12.2012 г.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b="1" dirty="0">
                <a:solidFill>
                  <a:srgbClr val="002060"/>
                </a:solidFill>
              </a:rPr>
              <a:t>Постановление Правительства РФ от 11 марта 2011 г. N 164 «Об осуществлении государственного контроля (надзора) в сфере образования»;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b="1" dirty="0">
                <a:solidFill>
                  <a:srgbClr val="002060"/>
                </a:solidFill>
              </a:rPr>
              <a:t>Приказ Министерства образования и науки РФ от 17 октября 2013 г. № 1155 «Об утверждении федерального государственного образовательного стандарта дошкольного образования»;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b="1" dirty="0">
                <a:solidFill>
                  <a:srgbClr val="002060"/>
                </a:solidFill>
              </a:rPr>
              <a:t>Приказ </a:t>
            </a:r>
            <a:r>
              <a:rPr lang="ru-RU" sz="1400" b="1" dirty="0" err="1">
                <a:solidFill>
                  <a:srgbClr val="002060"/>
                </a:solidFill>
              </a:rPr>
              <a:t>Минобрнауки</a:t>
            </a:r>
            <a:r>
              <a:rPr lang="ru-RU" sz="1400" b="1" dirty="0">
                <a:solidFill>
                  <a:srgbClr val="002060"/>
                </a:solidFill>
              </a:rPr>
              <a:t> России от 30.08.2013 N 1014 «Об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образования»;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b="1" dirty="0">
                <a:solidFill>
                  <a:srgbClr val="002060"/>
                </a:solidFill>
              </a:rPr>
              <a:t>Постановление Главного государственного санитарного врача РФ от 15 мая 2013 г. N 26 «Об утверждении СанПиН 2.4.1.3049-13 «Санитарно-эпидемиологические требования к устройству, содержанию и организации режима работы дошкольных образовательных организаций";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b="1" dirty="0">
                <a:solidFill>
                  <a:srgbClr val="002060"/>
                </a:solidFill>
              </a:rPr>
              <a:t>Приказ Министерства образования и науки Российской Федерации (</a:t>
            </a:r>
            <a:r>
              <a:rPr lang="ru-RU" sz="1400" b="1" dirty="0" err="1">
                <a:solidFill>
                  <a:srgbClr val="002060"/>
                </a:solidFill>
              </a:rPr>
              <a:t>Минобрнауки</a:t>
            </a:r>
            <a:r>
              <a:rPr lang="ru-RU" sz="1400" b="1" dirty="0">
                <a:solidFill>
                  <a:srgbClr val="002060"/>
                </a:solidFill>
              </a:rPr>
              <a:t> России) от 14 июня 2013 г. N 462 г. Москва «Об утверждении Порядка проведения </a:t>
            </a:r>
            <a:r>
              <a:rPr lang="ru-RU" sz="1400" b="1" dirty="0" err="1">
                <a:solidFill>
                  <a:srgbClr val="002060"/>
                </a:solidFill>
              </a:rPr>
              <a:t>самообследования</a:t>
            </a:r>
            <a:r>
              <a:rPr lang="ru-RU" sz="1400" b="1" dirty="0">
                <a:solidFill>
                  <a:srgbClr val="002060"/>
                </a:solidFill>
              </a:rPr>
              <a:t> образовательной организацией»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b="1" dirty="0">
                <a:solidFill>
                  <a:srgbClr val="002060"/>
                </a:solidFill>
              </a:rPr>
              <a:t>Приказ Министерства образования и науки РФ от 10 декабря 2013 г. N 1324 «Об утверждении показателей деятельности образовательной организации, подлежащей </a:t>
            </a:r>
            <a:r>
              <a:rPr lang="ru-RU" sz="1400" b="1" dirty="0" err="1">
                <a:solidFill>
                  <a:srgbClr val="002060"/>
                </a:solidFill>
              </a:rPr>
              <a:t>самообследованию</a:t>
            </a:r>
            <a:r>
              <a:rPr lang="ru-RU" sz="1400" b="1" dirty="0">
                <a:solidFill>
                  <a:srgbClr val="002060"/>
                </a:solidFill>
              </a:rPr>
              <a:t>»;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b="1" dirty="0">
                <a:solidFill>
                  <a:srgbClr val="002060"/>
                </a:solidFill>
              </a:rPr>
              <a:t>Приказ </a:t>
            </a:r>
            <a:r>
              <a:rPr lang="ru-RU" sz="1400" b="1" dirty="0" err="1">
                <a:solidFill>
                  <a:srgbClr val="002060"/>
                </a:solidFill>
              </a:rPr>
              <a:t>Минобрнауки</a:t>
            </a:r>
            <a:r>
              <a:rPr lang="ru-RU" sz="1400" b="1" dirty="0">
                <a:solidFill>
                  <a:srgbClr val="002060"/>
                </a:solidFill>
              </a:rPr>
              <a:t> России от 05.12.2014 N 1547 «Об утверждении показателей, характеризующих общие критерии оценки качества образовательной деятельности организаций, осуществляющих образовательную деятельность»;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b="1" dirty="0">
                <a:solidFill>
                  <a:srgbClr val="002060"/>
                </a:solidFill>
              </a:rPr>
              <a:t>Устав  МБДОУ «ДС №251 г. Челябинска» и иные локальные нормативные акты.</a:t>
            </a:r>
            <a:endParaRPr lang="ru-RU" sz="1400" dirty="0">
              <a:solidFill>
                <a:srgbClr val="002060"/>
              </a:solidFill>
            </a:endParaRPr>
          </a:p>
          <a:p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s://phonoteka.org/uploads/posts/2021-05/1621764154_23-phonoteka_org-p-fon-dlya-slaida-v-prezentatsii-delovoi-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968" y="0"/>
            <a:ext cx="4572032" cy="850106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Совет </a:t>
            </a:r>
            <a:r>
              <a:rPr lang="ru-RU" sz="3600" b="1" dirty="0">
                <a:solidFill>
                  <a:srgbClr val="FF0000"/>
                </a:solidFill>
              </a:rPr>
              <a:t>ДОУ: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428728" y="857232"/>
            <a:ext cx="5857915" cy="2305396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ru-RU" sz="2000" u="sng" dirty="0" smtClean="0">
                <a:solidFill>
                  <a:srgbClr val="002060"/>
                </a:solidFill>
              </a:rPr>
              <a:t>Цель: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Обеспечение </a:t>
            </a:r>
            <a:r>
              <a:rPr lang="ru-RU" sz="2000" dirty="0">
                <a:solidFill>
                  <a:srgbClr val="002060"/>
                </a:solidFill>
              </a:rPr>
              <a:t>открытости и прозрачности в работе детского сада;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</a:rPr>
              <a:t>Помощь, контроль и дружественная критика;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</a:rPr>
              <a:t>Внешняя оценка деятельности учреждения;</a:t>
            </a:r>
          </a:p>
          <a:p>
            <a:pPr lvl="0"/>
            <a:r>
              <a:rPr lang="ru-RU" sz="2000" dirty="0">
                <a:solidFill>
                  <a:srgbClr val="002060"/>
                </a:solidFill>
              </a:rPr>
              <a:t>Повышение качества образовательных услуг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953" t="25571"/>
          <a:stretch>
            <a:fillRect/>
          </a:stretch>
        </p:blipFill>
        <p:spPr bwMode="auto">
          <a:xfrm>
            <a:off x="7072330" y="1285860"/>
            <a:ext cx="1869986" cy="160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4000504"/>
            <a:ext cx="2214546" cy="1660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кругленный прямоугольник 5"/>
          <p:cNvSpPr/>
          <p:nvPr/>
        </p:nvSpPr>
        <p:spPr>
          <a:xfrm>
            <a:off x="5214942" y="3571876"/>
            <a:ext cx="2928958" cy="12144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5286380" y="3571876"/>
            <a:ext cx="278608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</a:rPr>
              <a:t>Председатель Совета ДОУ </a:t>
            </a:r>
          </a:p>
          <a:p>
            <a:pPr algn="ctr"/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</a:rPr>
              <a:t>(выбирается из родительской общественности)</a:t>
            </a:r>
          </a:p>
          <a:p>
            <a:endParaRPr lang="ru-RU" sz="12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3857628"/>
            <a:ext cx="1785918" cy="85725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Заведующий ДОУ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14942" y="5143512"/>
            <a:ext cx="2714644" cy="14287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Представители родительской общественности от каждой возрастной группы  (21 человек)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0034" y="5214950"/>
            <a:ext cx="2286016" cy="12144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Представители от педагогического состава ДОУ 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(5 человек)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3071810"/>
            <a:ext cx="32653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0" indent="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Состав Совета ДОУ: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357422" y="4071942"/>
            <a:ext cx="285752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786050" y="5857892"/>
            <a:ext cx="242889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0" idx="0"/>
          </p:cNvCxnSpPr>
          <p:nvPr/>
        </p:nvCxnSpPr>
        <p:spPr>
          <a:xfrm rot="5400000">
            <a:off x="1393010" y="4964918"/>
            <a:ext cx="50006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5400000">
            <a:off x="6358745" y="4928403"/>
            <a:ext cx="28575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30381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1764154_23-phonoteka_org-p-fon-dlya-slaida-v-prezentatsii-delovoi-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8992" y="188640"/>
            <a:ext cx="5715008" cy="1512168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>
                <a:solidFill>
                  <a:srgbClr val="002060"/>
                </a:solidFill>
              </a:rPr>
              <a:t>Основные условия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развития государственно-общественного управления образованием: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14348" y="1785926"/>
            <a:ext cx="8429652" cy="5301208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расширение </a:t>
            </a:r>
            <a:r>
              <a:rPr lang="ru-RU" sz="2000" dirty="0">
                <a:solidFill>
                  <a:srgbClr val="002060"/>
                </a:solidFill>
              </a:rPr>
              <a:t>возможности общественного участия в управлении образовательной сферой и разработки необходимого нормативного правового обеспечения, дающего право коллегиальным органам управления и другим органам, предусмотренным уставом образовательной организации, решающего, а не совещательного голоса;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sz="2000" dirty="0">
                <a:solidFill>
                  <a:srgbClr val="002060"/>
                </a:solidFill>
              </a:rPr>
              <a:t>создание новых организационных структур государственно- общественного управления для интеграции их в процесс управления;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широкое </a:t>
            </a:r>
            <a:r>
              <a:rPr lang="ru-RU" sz="2000" dirty="0">
                <a:solidFill>
                  <a:srgbClr val="002060"/>
                </a:solidFill>
              </a:rPr>
              <a:t>вовлечение общественных организаций и политических институтов в управление системой образования;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создание </a:t>
            </a:r>
            <a:r>
              <a:rPr lang="ru-RU" sz="2000" dirty="0">
                <a:solidFill>
                  <a:srgbClr val="002060"/>
                </a:solidFill>
              </a:rPr>
              <a:t>системы широкого информирования общественности о деятельности и проблемах развития системы образования региона, района, города.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3345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1764154_23-phonoteka_org-p-fon-dlya-slaida-v-prezentatsii-delovoi-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0"/>
            <a:ext cx="6143636" cy="184482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В рамках реализации проекта ГОУ разрабатывался инструментарий </a:t>
            </a:r>
            <a:r>
              <a:rPr lang="ru-RU" sz="2400" dirty="0">
                <a:solidFill>
                  <a:srgbClr val="002060"/>
                </a:solidFill>
              </a:rPr>
              <a:t>для включения родителей в процедуры оценки качества образования в ДОУ»</a:t>
            </a:r>
            <a:r>
              <a:rPr lang="ru-RU" sz="2800" b="1" dirty="0">
                <a:solidFill>
                  <a:srgbClr val="002060"/>
                </a:solidFill>
              </a:rPr>
              <a:t/>
            </a:r>
            <a:br>
              <a:rPr lang="ru-RU" sz="2800" b="1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71472" y="2249488"/>
            <a:ext cx="7992888" cy="4608512"/>
          </a:xfrm>
        </p:spPr>
        <p:txBody>
          <a:bodyPr>
            <a:normAutofit fontScale="92500" lnSpcReduction="10000"/>
          </a:bodyPr>
          <a:lstStyle/>
          <a:p>
            <a:r>
              <a:rPr lang="ru-RU" sz="2000" u="sng" dirty="0" smtClean="0">
                <a:solidFill>
                  <a:srgbClr val="002060"/>
                </a:solidFill>
              </a:rPr>
              <a:t>Усовершенствована нормативно-правовая база</a:t>
            </a:r>
            <a:r>
              <a:rPr lang="ru-RU" sz="2000" dirty="0" smtClean="0">
                <a:solidFill>
                  <a:srgbClr val="002060"/>
                </a:solidFill>
              </a:rPr>
              <a:t>: Положение о ВСОКО; положение о Совете ДОУ.</a:t>
            </a:r>
          </a:p>
          <a:p>
            <a:r>
              <a:rPr lang="ru-RU" sz="2000" u="sng" dirty="0" smtClean="0">
                <a:solidFill>
                  <a:srgbClr val="002060"/>
                </a:solidFill>
              </a:rPr>
              <a:t>Разработаны </a:t>
            </a:r>
            <a:r>
              <a:rPr lang="ru-RU" sz="2000" u="sng" dirty="0" smtClean="0">
                <a:solidFill>
                  <a:srgbClr val="002060"/>
                </a:solidFill>
              </a:rPr>
              <a:t>экспертные листы для оценки качества условий</a:t>
            </a:r>
            <a:r>
              <a:rPr lang="ru-RU" sz="2000" dirty="0" smtClean="0">
                <a:solidFill>
                  <a:srgbClr val="002060"/>
                </a:solidFill>
              </a:rPr>
              <a:t>: «игровой среды», «развивающей </a:t>
            </a:r>
            <a:r>
              <a:rPr lang="ru-RU" sz="2000" dirty="0">
                <a:solidFill>
                  <a:srgbClr val="002060"/>
                </a:solidFill>
              </a:rPr>
              <a:t>предметно-пространственной среды оздоровительной направленности на территории детских открытых площадок групп</a:t>
            </a:r>
            <a:r>
              <a:rPr lang="ru-RU" sz="2000" dirty="0" smtClean="0">
                <a:solidFill>
                  <a:srgbClr val="002060"/>
                </a:solidFill>
              </a:rPr>
              <a:t>», «речевой развивающей среды»</a:t>
            </a:r>
          </a:p>
          <a:p>
            <a:r>
              <a:rPr lang="ru-RU" sz="2000" u="sng" dirty="0">
                <a:solidFill>
                  <a:srgbClr val="002060"/>
                </a:solidFill>
              </a:rPr>
              <a:t>Разработаны экспертные листы для </a:t>
            </a:r>
            <a:r>
              <a:rPr lang="ru-RU" sz="2000" u="sng" dirty="0" smtClean="0">
                <a:solidFill>
                  <a:srgbClr val="002060"/>
                </a:solidFill>
              </a:rPr>
              <a:t>оценки сайта как одной из процедур ВСОКО</a:t>
            </a:r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u="sng" dirty="0" smtClean="0">
                <a:solidFill>
                  <a:srgbClr val="002060"/>
                </a:solidFill>
              </a:rPr>
              <a:t>Разработаны кейсы: </a:t>
            </a:r>
            <a:r>
              <a:rPr lang="ru-RU" sz="2000" dirty="0" smtClean="0">
                <a:solidFill>
                  <a:srgbClr val="002060"/>
                </a:solidFill>
              </a:rPr>
              <a:t>«Реализация принципов государственно-общественного управления образованием в условиях введения федерального государственного стандарта дошкольного образования»; «Выстраивание партнерских отношений дошкольного учреждения с родительской общественностью в соответствии с требованиями федерального государственного образовательного стандарта дошкольного образования».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9752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phonoteka.org/uploads/posts/2021-05/1621764154_23-phonoteka_org-p-fon-dlya-slaida-v-prezentatsii-delovoi-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357166"/>
            <a:ext cx="6286512" cy="1143000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Разрабатывая программу развития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на 2018-2023,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наметили   </a:t>
            </a:r>
            <a:r>
              <a:rPr lang="ru-RU" sz="2400" dirty="0" smtClean="0">
                <a:solidFill>
                  <a:srgbClr val="002060"/>
                </a:solidFill>
              </a:rPr>
              <a:t>управленческие решения</a:t>
            </a:r>
            <a:r>
              <a:rPr lang="ru-RU" sz="2400" dirty="0" smtClean="0">
                <a:solidFill>
                  <a:srgbClr val="002060"/>
                </a:solidFill>
              </a:rPr>
              <a:t>: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85852" y="1643050"/>
            <a:ext cx="7676926" cy="13573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b="1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От государственно-общественного управления к </a:t>
            </a:r>
            <a:r>
              <a:rPr lang="ru-RU" sz="2000" dirty="0" err="1" smtClean="0">
                <a:solidFill>
                  <a:srgbClr val="002060"/>
                </a:solidFill>
              </a:rPr>
              <a:t>Краудсорсингу</a:t>
            </a:r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Разработать систему индикативных показателей 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Расширить участие родительской общественности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57158" y="3214686"/>
            <a:ext cx="828680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Проект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Краудсорсинг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как средство управления качеством образовательных услуг дошкольной образовательной организации» ориентирован на включение родителей (законных представителей) и представителей школ в процесс управления качеством образовательных услуг в ДОУ.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Цель проекта: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Усовершенствовать систему управления качеством образовательных услуг через включение родителей и учителей в оценку деятельности дошкольной образовательной организации с помощью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краудсорсинга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33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8707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phonoteka.org/uploads/posts/2021-05/1621764154_23-phonoteka_org-p-fon-dlya-slaida-v-prezentatsii-delovoi-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71538" y="10715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71538" y="285728"/>
            <a:ext cx="73404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555555"/>
                </a:solidFill>
                <a:ea typeface="Times New Roman" pitchFamily="18" charset="0"/>
                <a:cs typeface="Arial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1000108"/>
            <a:ext cx="7000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00364" y="428604"/>
            <a:ext cx="61436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Участие родителей (законных представителей)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в 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процедуре проведения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 экспертизы </a:t>
            </a:r>
            <a:endParaRPr lang="ru-RU" sz="2400" b="1" dirty="0" smtClean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конкурсных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 материалов, </a:t>
            </a:r>
            <a:endParaRPr lang="ru-RU" sz="2400" b="1" dirty="0" smtClean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представленных 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педагогами ДОУ</a:t>
            </a:r>
            <a:endParaRPr lang="ru-RU" sz="2400" b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286124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</a:rPr>
              <a:t>С</a:t>
            </a:r>
            <a:r>
              <a:rPr lang="ru-RU" sz="2400" dirty="0" smtClean="0">
                <a:solidFill>
                  <a:srgbClr val="002060"/>
                </a:solidFill>
              </a:rPr>
              <a:t>мотр-конкурс </a:t>
            </a:r>
            <a:r>
              <a:rPr lang="ru-RU" sz="2400" dirty="0">
                <a:solidFill>
                  <a:srgbClr val="002060"/>
                </a:solidFill>
              </a:rPr>
              <a:t>на лучшее «Интернет-представительство группы </a:t>
            </a:r>
            <a:r>
              <a:rPr lang="ru-RU" sz="2400" dirty="0" smtClean="0">
                <a:solidFill>
                  <a:srgbClr val="002060"/>
                </a:solidFill>
              </a:rPr>
              <a:t>в </a:t>
            </a:r>
            <a:r>
              <a:rPr lang="ru-RU" sz="2400" dirty="0">
                <a:solidFill>
                  <a:srgbClr val="002060"/>
                </a:solidFill>
              </a:rPr>
              <a:t>социальной сети «</a:t>
            </a:r>
            <a:r>
              <a:rPr lang="ru-RU" sz="2400" dirty="0" err="1">
                <a:solidFill>
                  <a:srgbClr val="002060"/>
                </a:solidFill>
              </a:rPr>
              <a:t>ВКонтакте</a:t>
            </a:r>
            <a:r>
              <a:rPr lang="ru-RU" sz="2400" dirty="0" smtClean="0">
                <a:solidFill>
                  <a:srgbClr val="002060"/>
                </a:solidFill>
              </a:rPr>
              <a:t>»»</a:t>
            </a:r>
            <a:endParaRPr lang="ru-RU" sz="2400" dirty="0">
              <a:solidFill>
                <a:srgbClr val="00206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Смотр </a:t>
            </a:r>
            <a:r>
              <a:rPr lang="ru-RU" sz="2400" dirty="0">
                <a:solidFill>
                  <a:srgbClr val="002060"/>
                </a:solidFill>
              </a:rPr>
              <a:t>- </a:t>
            </a:r>
            <a:r>
              <a:rPr lang="ru-RU" sz="2400" dirty="0" smtClean="0">
                <a:solidFill>
                  <a:srgbClr val="002060"/>
                </a:solidFill>
              </a:rPr>
              <a:t>конкурс </a:t>
            </a:r>
            <a:r>
              <a:rPr lang="ru-RU" sz="2400" dirty="0">
                <a:solidFill>
                  <a:srgbClr val="002060"/>
                </a:solidFill>
              </a:rPr>
              <a:t>«Создание развивающей предметно-пространственной среды оздоровительной направленности на территории детских открытых площадок групп</a:t>
            </a:r>
            <a:r>
              <a:rPr lang="ru-RU" sz="2400" dirty="0" smtClean="0">
                <a:solidFill>
                  <a:srgbClr val="002060"/>
                </a:solidFill>
              </a:rPr>
              <a:t>»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</a:rPr>
              <a:t>С</a:t>
            </a:r>
            <a:r>
              <a:rPr lang="ru-RU" sz="2400" dirty="0" smtClean="0">
                <a:solidFill>
                  <a:srgbClr val="002060"/>
                </a:solidFill>
              </a:rPr>
              <a:t>мотр-конкурс </a:t>
            </a:r>
            <a:r>
              <a:rPr lang="ru-RU" sz="2400" dirty="0">
                <a:solidFill>
                  <a:srgbClr val="002060"/>
                </a:solidFill>
              </a:rPr>
              <a:t>на лучший «Речевой центр</a:t>
            </a:r>
            <a:r>
              <a:rPr lang="ru-RU" sz="2400" dirty="0" smtClean="0">
                <a:solidFill>
                  <a:srgbClr val="002060"/>
                </a:solidFill>
              </a:rPr>
              <a:t>»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Смотр-конкурс </a:t>
            </a:r>
            <a:r>
              <a:rPr lang="ru-RU" sz="2400" dirty="0">
                <a:solidFill>
                  <a:srgbClr val="002060"/>
                </a:solidFill>
              </a:rPr>
              <a:t>на  лучший «Центр </a:t>
            </a:r>
            <a:r>
              <a:rPr lang="ru-RU" sz="2400" dirty="0" smtClean="0">
                <a:solidFill>
                  <a:srgbClr val="002060"/>
                </a:solidFill>
              </a:rPr>
              <a:t>сюжетно-                           </a:t>
            </a:r>
            <a:r>
              <a:rPr lang="ru-RU" sz="2400" dirty="0" smtClean="0">
                <a:solidFill>
                  <a:srgbClr val="002060"/>
                </a:solidFill>
              </a:rPr>
              <a:t>ролевых </a:t>
            </a:r>
            <a:r>
              <a:rPr lang="ru-RU" sz="2400" dirty="0">
                <a:solidFill>
                  <a:srgbClr val="002060"/>
                </a:solidFill>
              </a:rPr>
              <a:t>игр</a:t>
            </a:r>
            <a:r>
              <a:rPr lang="ru-RU" sz="2400" dirty="0" smtClean="0">
                <a:solidFill>
                  <a:srgbClr val="002060"/>
                </a:solidFill>
              </a:rPr>
              <a:t>» и др.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11" name="Picture 2" descr="https://www.b17.ru/foto/uploaded/upl_1619022511_349327_gekdf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1428736"/>
            <a:ext cx="2579048" cy="21061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56270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phonoteka.org/uploads/posts/2021-05/1621764154_23-phonoteka_org-p-fon-dlya-slaida-v-prezentatsii-delovoi-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71538" y="10715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71538" y="285728"/>
            <a:ext cx="73404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555555"/>
                </a:solidFill>
                <a:ea typeface="Times New Roman" pitchFamily="18" charset="0"/>
                <a:cs typeface="Arial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1000108"/>
            <a:ext cx="7000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4804088"/>
              </p:ext>
            </p:extLst>
          </p:nvPr>
        </p:nvGraphicFramePr>
        <p:xfrm>
          <a:off x="1785918" y="1643050"/>
          <a:ext cx="6619900" cy="4305274"/>
        </p:xfrm>
        <a:graphic>
          <a:graphicData uri="http://schemas.openxmlformats.org/drawingml/2006/table">
            <a:tbl>
              <a:tblPr/>
              <a:tblGrid>
                <a:gridCol w="3976694"/>
                <a:gridCol w="571504"/>
                <a:gridCol w="714380"/>
                <a:gridCol w="642942"/>
                <a:gridCol w="714380"/>
              </a:tblGrid>
              <a:tr h="727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Критерии оценки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Группы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№1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5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1.Оформление (дизайн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2. Регулярность обновления страницы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7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3. Количество участников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4. Уникальность и интересность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контента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5. Этичность во взаимодействии с участниками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lnSpc>
                          <a:spcPts val="1575"/>
                        </a:lnSpc>
                        <a:spcAft>
                          <a:spcPts val="600"/>
                        </a:spcAft>
                        <a:tabLst>
                          <a:tab pos="18034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6. Нестандартные и инновационные подходы к привлечению и удержанию интереса аудитории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49">
                <a:tc>
                  <a:txBody>
                    <a:bodyPr/>
                    <a:lstStyle/>
                    <a:p>
                      <a:pPr>
                        <a:lnSpc>
                          <a:spcPts val="1575"/>
                        </a:lnSpc>
                        <a:spcAft>
                          <a:spcPts val="600"/>
                        </a:spcAft>
                        <a:tabLst>
                          <a:tab pos="180340" algn="l"/>
                        </a:tabLs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5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7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71802" y="571480"/>
            <a:ext cx="5786414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Критерии оценивания интернет- представительства группы ДОУ  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социальной сети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ВКонтакте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500694" y="142852"/>
            <a:ext cx="30043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ru-RU" b="1" u="sng" kern="0" dirty="0" smtClean="0">
                <a:solidFill>
                  <a:srgbClr val="00487E"/>
                </a:solidFill>
                <a:latin typeface="Times New Roman" pitchFamily="18" charset="0"/>
              </a:rPr>
              <a:t>Практическое задание № 2</a:t>
            </a:r>
          </a:p>
        </p:txBody>
      </p:sp>
      <p:pic>
        <p:nvPicPr>
          <p:cNvPr id="11" name="Picture 2" descr="https://www.b17.ru/foto/uploaded/upl_1619022511_349327_gekdf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14346" y="5000636"/>
            <a:ext cx="2579048" cy="21061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56270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s://phonoteka.org/uploads/posts/2021-05/1621764154_23-phonoteka_org-p-fon-dlya-slaida-v-prezentatsii-delovoi-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71538" y="10715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71538" y="285728"/>
            <a:ext cx="73404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555555"/>
                </a:solidFill>
                <a:ea typeface="Times New Roman" pitchFamily="18" charset="0"/>
                <a:cs typeface="Arial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1000108"/>
            <a:ext cx="7000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60838255"/>
              </p:ext>
            </p:extLst>
          </p:nvPr>
        </p:nvGraphicFramePr>
        <p:xfrm>
          <a:off x="2143108" y="1571612"/>
          <a:ext cx="6619900" cy="4686215"/>
        </p:xfrm>
        <a:graphic>
          <a:graphicData uri="http://schemas.openxmlformats.org/drawingml/2006/table">
            <a:tbl>
              <a:tblPr/>
              <a:tblGrid>
                <a:gridCol w="3976694"/>
                <a:gridCol w="571504"/>
                <a:gridCol w="714380"/>
                <a:gridCol w="642942"/>
                <a:gridCol w="714380"/>
              </a:tblGrid>
              <a:tr h="727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Критерии оценки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Группы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54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1.Оформление (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дизайн)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Эстетичность используемого материала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2. Регулярность обновления страницы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7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3. Количество участников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4. Уникальность и интересность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контента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5. Этичность во взаимодействии с участниками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lnSpc>
                          <a:spcPts val="1575"/>
                        </a:lnSpc>
                        <a:spcAft>
                          <a:spcPts val="600"/>
                        </a:spcAft>
                        <a:tabLst>
                          <a:tab pos="18034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6. Нестандартные и инновационные подходы к привлечению и удержанию интереса аудитории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49">
                <a:tc>
                  <a:txBody>
                    <a:bodyPr/>
                    <a:lstStyle/>
                    <a:p>
                      <a:pPr algn="l">
                        <a:lnSpc>
                          <a:spcPts val="1575"/>
                        </a:lnSpc>
                        <a:spcAft>
                          <a:spcPts val="600"/>
                        </a:spcAft>
                        <a:tabLst>
                          <a:tab pos="180340" algn="l"/>
                        </a:tabLs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Возможность использовать материал для скачивания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54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8.Откратая/закрытая группа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7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700" dirty="0">
                        <a:latin typeface="Calibri"/>
                        <a:cs typeface="Times New Roman"/>
                      </a:endParaRPr>
                    </a:p>
                  </a:txBody>
                  <a:tcPr marL="43915" marR="43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857488" y="428604"/>
            <a:ext cx="585785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Критерии оценивания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интернет-представительства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группы ДОУ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социальной сети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ВКонтакте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 (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доработаный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929322" y="142852"/>
            <a:ext cx="30043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ru-RU" b="1" u="sng" kern="0" dirty="0" smtClean="0">
                <a:solidFill>
                  <a:srgbClr val="00487E"/>
                </a:solidFill>
                <a:latin typeface="Times New Roman" pitchFamily="18" charset="0"/>
              </a:rPr>
              <a:t>Практическое задание № 2</a:t>
            </a:r>
          </a:p>
        </p:txBody>
      </p:sp>
      <p:pic>
        <p:nvPicPr>
          <p:cNvPr id="2050" name="Picture 2" descr="https://www.b17.ru/foto/uploaded/upl_1619022511_349327_gekdf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14346" y="5000636"/>
            <a:ext cx="2579048" cy="21061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356928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998</TotalTime>
  <Words>717</Words>
  <Application>Microsoft Office PowerPoint</Application>
  <PresentationFormat>Экран (4:3)</PresentationFormat>
  <Paragraphs>104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Муниципальное бюджетное дошкольное образовательное учреждение «детский сад № 251 г. Челябинска»     </vt:lpstr>
      <vt:lpstr>Нормативно – правовое обеспечение : </vt:lpstr>
      <vt:lpstr> Совет ДОУ:</vt:lpstr>
      <vt:lpstr>Основные условия развития государственно-общественного управления образованием: </vt:lpstr>
      <vt:lpstr> В рамках реализации проекта ГОУ разрабатывался инструментарий для включения родителей в процедуры оценки качества образования в ДОУ» </vt:lpstr>
      <vt:lpstr>Разрабатывая программу развития  на 2018-2023,  наметили   управленческие решения:</vt:lpstr>
      <vt:lpstr>Слайд 7</vt:lpstr>
      <vt:lpstr>Слайд 8</vt:lpstr>
      <vt:lpstr>Слайд 9</vt:lpstr>
      <vt:lpstr>Спасибо за внимание!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центр развития ребенка – детский сад № 251 г. Челябинска</dc:title>
  <dc:creator>NC1</dc:creator>
  <cp:lastModifiedBy>251 dc</cp:lastModifiedBy>
  <cp:revision>79</cp:revision>
  <dcterms:created xsi:type="dcterms:W3CDTF">2014-09-08T09:15:26Z</dcterms:created>
  <dcterms:modified xsi:type="dcterms:W3CDTF">2021-10-05T07:40:03Z</dcterms:modified>
</cp:coreProperties>
</file>